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 id="2147483817" r:id="rId3"/>
  </p:sldMasterIdLst>
  <p:notesMasterIdLst>
    <p:notesMasterId r:id="rId35"/>
  </p:notesMasterIdLst>
  <p:handoutMasterIdLst>
    <p:handoutMasterId r:id="rId36"/>
  </p:handoutMasterIdLst>
  <p:sldIdLst>
    <p:sldId id="350" r:id="rId4"/>
    <p:sldId id="296" r:id="rId5"/>
    <p:sldId id="315" r:id="rId6"/>
    <p:sldId id="338" r:id="rId7"/>
    <p:sldId id="317" r:id="rId8"/>
    <p:sldId id="336" r:id="rId9"/>
    <p:sldId id="337" r:id="rId10"/>
    <p:sldId id="340" r:id="rId11"/>
    <p:sldId id="341" r:id="rId12"/>
    <p:sldId id="339" r:id="rId13"/>
    <p:sldId id="334" r:id="rId14"/>
    <p:sldId id="335" r:id="rId15"/>
    <p:sldId id="293" r:id="rId16"/>
    <p:sldId id="375" r:id="rId17"/>
    <p:sldId id="308" r:id="rId18"/>
    <p:sldId id="366" r:id="rId19"/>
    <p:sldId id="348" r:id="rId20"/>
    <p:sldId id="360" r:id="rId21"/>
    <p:sldId id="371" r:id="rId22"/>
    <p:sldId id="361" r:id="rId23"/>
    <p:sldId id="372" r:id="rId24"/>
    <p:sldId id="373" r:id="rId25"/>
    <p:sldId id="374" r:id="rId26"/>
    <p:sldId id="362" r:id="rId27"/>
    <p:sldId id="368" r:id="rId28"/>
    <p:sldId id="369" r:id="rId29"/>
    <p:sldId id="363" r:id="rId30"/>
    <p:sldId id="376" r:id="rId31"/>
    <p:sldId id="377" r:id="rId32"/>
    <p:sldId id="378" r:id="rId33"/>
    <p:sldId id="379" r:id="rId34"/>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3886" autoAdjust="0"/>
  </p:normalViewPr>
  <p:slideViewPr>
    <p:cSldViewPr>
      <p:cViewPr varScale="1">
        <p:scale>
          <a:sx n="70" d="100"/>
          <a:sy n="70" d="100"/>
        </p:scale>
        <p:origin x="7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smtClean="0"/>
              <a:t>The </a:t>
            </a:r>
            <a:r>
              <a:rPr lang="en-US" b="1" dirty="0" smtClean="0"/>
              <a:t>Scenario Presentation </a:t>
            </a:r>
            <a:r>
              <a:rPr lang="en-US" dirty="0" smtClean="0"/>
              <a:t>is a multimedia presentation used by the facilitator during the tabletop exercise to present the material in the Situation Manual (</a:t>
            </a:r>
            <a:r>
              <a:rPr lang="en-US" dirty="0" err="1" smtClean="0"/>
              <a:t>SitMan</a:t>
            </a:r>
            <a:r>
              <a:rPr lang="en-US" dirty="0" smtClean="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smtClean="0"/>
          </a:p>
          <a:p>
            <a:pPr eaLnBrk="1" hangingPunct="1">
              <a:lnSpc>
                <a:spcPct val="90000"/>
              </a:lnSpc>
              <a:buFontTx/>
              <a:buNone/>
            </a:pPr>
            <a:r>
              <a:rPr lang="en-US" dirty="0" smtClean="0"/>
              <a:t>All of the slides presented here may be modified as needed.  For example, an Exercise</a:t>
            </a:r>
            <a:r>
              <a:rPr lang="en-US" baseline="0" dirty="0" smtClean="0"/>
              <a:t> Development Team (EDT)</a:t>
            </a:r>
            <a:r>
              <a:rPr lang="en-US" dirty="0" smtClean="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smtClean="0"/>
          </a:p>
          <a:p>
            <a:pPr eaLnBrk="1" hangingPunct="1">
              <a:lnSpc>
                <a:spcPct val="90000"/>
              </a:lnSpc>
              <a:buFontTx/>
              <a:buNone/>
            </a:pPr>
            <a:r>
              <a:rPr lang="en-US" dirty="0" smtClean="0"/>
              <a:t>Facilitators are encouraged to use this “notes” section on each slide to incorporate additional material, such as follow-up questions or comments.</a:t>
            </a:r>
          </a:p>
          <a:p>
            <a:pPr eaLnBrk="1" hangingPunct="1">
              <a:lnSpc>
                <a:spcPct val="90000"/>
              </a:lnSpc>
            </a:pPr>
            <a:endParaRPr lang="en-US" dirty="0" smtClean="0"/>
          </a:p>
          <a:p>
            <a:pPr eaLnBrk="1" hangingPunct="1">
              <a:lnSpc>
                <a:spcPct val="90000"/>
              </a:lnSpc>
            </a:pPr>
            <a:r>
              <a:rPr lang="en-US" dirty="0" smtClean="0"/>
              <a:t> </a:t>
            </a:r>
          </a:p>
          <a:p>
            <a:pPr>
              <a:lnSpc>
                <a:spcPct val="90000"/>
              </a:lnSpc>
            </a:pPr>
            <a:endParaRPr lang="en-US" dirty="0" smtClean="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2749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47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1.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[How and by whom would operators and managers at your facility be notified of this incident?]</a:t>
            </a:r>
          </a:p>
          <a:p>
            <a:r>
              <a:rPr lang="en-US" sz="1200" kern="1200" dirty="0" smtClean="0">
                <a:solidFill>
                  <a:schemeClr val="tx1"/>
                </a:solidFill>
                <a:latin typeface="Arial" charset="0"/>
                <a:ea typeface="+mn-ea"/>
                <a:cs typeface="+mn-cs"/>
              </a:rPr>
              <a:t>[What procedures have been developed at your utility to respond to chemical contamination in wastewater influent?]</a:t>
            </a:r>
          </a:p>
          <a:p>
            <a:r>
              <a:rPr lang="en-US" sz="1200" kern="1200" dirty="0" smtClean="0">
                <a:solidFill>
                  <a:schemeClr val="tx1"/>
                </a:solidFill>
                <a:latin typeface="Arial" charset="0"/>
                <a:ea typeface="+mn-ea"/>
                <a:cs typeface="+mn-cs"/>
              </a:rPr>
              <a:t>[What, if any, preemptive measures would your wastewater utility take to respond to the threat of influent contamination?]</a:t>
            </a:r>
          </a:p>
          <a:p>
            <a:r>
              <a:rPr lang="en-US" sz="1200" kern="1200" dirty="0" smtClean="0">
                <a:solidFill>
                  <a:schemeClr val="tx1"/>
                </a:solidFill>
                <a:latin typeface="Arial" charset="0"/>
                <a:ea typeface="+mn-ea"/>
                <a:cs typeface="+mn-cs"/>
              </a:rPr>
              <a:t>[How will your utility determine whether contamination has reached the facility?]</a:t>
            </a:r>
          </a:p>
          <a:p>
            <a:r>
              <a:rPr lang="en-US" sz="1200" kern="1200" dirty="0" smtClean="0">
                <a:solidFill>
                  <a:schemeClr val="tx1"/>
                </a:solidFill>
                <a:latin typeface="Arial" charset="0"/>
                <a:ea typeface="+mn-ea"/>
                <a:cs typeface="+mn-cs"/>
              </a:rPr>
              <a:t>[Are there any initial notifications to external response agencies that you would make?]</a:t>
            </a:r>
          </a:p>
          <a:p>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endParaRPr lang="en-US" dirty="0" smtClean="0"/>
          </a:p>
        </p:txBody>
      </p:sp>
    </p:spTree>
    <p:extLst>
      <p:ext uri="{BB962C8B-B14F-4D97-AF65-F5344CB8AC3E}">
        <p14:creationId xmlns:p14="http://schemas.microsoft.com/office/powerpoint/2010/main" val="209879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6426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2. Identify any critical issues, decisions, requirements or questions that should be addressed at this time.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immediate operational actions would your utility take in response to this severe contamination incident?]</a:t>
            </a:r>
          </a:p>
          <a:p>
            <a:pPr lvl="0"/>
            <a:r>
              <a:rPr lang="en-US" sz="1200" kern="1200" dirty="0" smtClean="0">
                <a:solidFill>
                  <a:schemeClr val="tx1"/>
                </a:solidFill>
                <a:latin typeface="Arial" charset="0"/>
                <a:ea typeface="+mn-ea"/>
                <a:cs typeface="+mn-cs"/>
              </a:rPr>
              <a:t>[What safety actions (e.g., requiring</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personal protective equipment) should your utility take to ensure that additional staff is not exposed to the contaminants during routine operations?]</a:t>
            </a:r>
          </a:p>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25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02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55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3.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procedures have been developed by your utility to address continuity of operations?]</a:t>
            </a:r>
          </a:p>
          <a:p>
            <a:pPr lvl="0"/>
            <a:r>
              <a:rPr lang="en-US" sz="1200" kern="1200" dirty="0" smtClean="0">
                <a:solidFill>
                  <a:schemeClr val="tx1"/>
                </a:solidFill>
                <a:latin typeface="Arial" charset="0"/>
                <a:ea typeface="+mn-ea"/>
                <a:cs typeface="+mn-cs"/>
              </a:rPr>
              <a:t>[What procedures have been developed for conducting sampling and analysis to confirm contamination?]</a:t>
            </a:r>
          </a:p>
          <a:p>
            <a:pPr lvl="0"/>
            <a:r>
              <a:rPr lang="en-US" sz="1200" kern="1200" dirty="0" smtClean="0">
                <a:solidFill>
                  <a:schemeClr val="tx1"/>
                </a:solidFill>
                <a:latin typeface="Arial" charset="0"/>
                <a:ea typeface="+mn-ea"/>
                <a:cs typeface="+mn-cs"/>
              </a:rPr>
              <a:t>[What laboratory capabilities will be required in response to this incident? How will the laboratories you work with be impacted by the increased demand for testing resulting from this incident?]     </a:t>
            </a:r>
          </a:p>
          <a:p>
            <a:pPr lvl="0"/>
            <a:r>
              <a:rPr lang="en-US" sz="1200" kern="1200" dirty="0" smtClean="0">
                <a:solidFill>
                  <a:schemeClr val="tx1"/>
                </a:solidFill>
                <a:latin typeface="Arial" charset="0"/>
                <a:ea typeface="+mn-ea"/>
                <a:cs typeface="+mn-cs"/>
              </a:rPr>
              <a:t>[What local and state agencies</a:t>
            </a:r>
            <a:r>
              <a:rPr lang="en-US" sz="1200" kern="1200" baseline="0" dirty="0" smtClean="0">
                <a:solidFill>
                  <a:schemeClr val="tx1"/>
                </a:solidFill>
                <a:latin typeface="Arial" charset="0"/>
                <a:ea typeface="+mn-ea"/>
                <a:cs typeface="+mn-cs"/>
              </a:rPr>
              <a:t> or </a:t>
            </a:r>
            <a:r>
              <a:rPr lang="en-US" sz="1200" kern="1200" dirty="0" smtClean="0">
                <a:solidFill>
                  <a:schemeClr val="tx1"/>
                </a:solidFill>
                <a:latin typeface="Arial" charset="0"/>
                <a:ea typeface="+mn-ea"/>
                <a:cs typeface="+mn-cs"/>
              </a:rPr>
              <a:t>organizations would be helpful in response to and recovery from this type of incident, and how will you coordinate with them?]</a:t>
            </a:r>
          </a:p>
          <a:p>
            <a:pPr lvl="0"/>
            <a:r>
              <a:rPr lang="en-US" sz="1200" kern="1200" dirty="0" smtClean="0">
                <a:solidFill>
                  <a:schemeClr val="tx1"/>
                </a:solidFill>
                <a:latin typeface="Arial" charset="0"/>
                <a:ea typeface="+mn-ea"/>
                <a:cs typeface="+mn-cs"/>
              </a:rPr>
              <a:t>[What additional resources (e.g., staff, heavy equipment and generators) would your utility need to repair damage and restore service?  Where will they come from?]</a:t>
            </a:r>
          </a:p>
          <a:p>
            <a:pPr eaLnBrk="1" hangingPunct="1"/>
            <a:endParaRPr lang="en-US" dirty="0" smtClean="0"/>
          </a:p>
        </p:txBody>
      </p:sp>
    </p:spTree>
    <p:extLst>
      <p:ext uri="{BB962C8B-B14F-4D97-AF65-F5344CB8AC3E}">
        <p14:creationId xmlns:p14="http://schemas.microsoft.com/office/powerpoint/2010/main" val="279360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28</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3370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156517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8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168745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5/18/2018</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dirty="0"/>
              <a:t>Flood 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5/18/2018</a:t>
            </a:fld>
            <a:endParaRPr lang="en-US"/>
          </a:p>
        </p:txBody>
      </p:sp>
      <p:sp>
        <p:nvSpPr>
          <p:cNvPr id="19" name="Footer Placeholder 18"/>
          <p:cNvSpPr>
            <a:spLocks noGrp="1"/>
          </p:cNvSpPr>
          <p:nvPr>
            <p:ph type="ftr" sz="quarter" idx="11"/>
          </p:nvPr>
        </p:nvSpPr>
        <p:spPr/>
        <p:txBody>
          <a:bodyPr/>
          <a:lstStyle/>
          <a:p>
            <a:pPr>
              <a:defRPr/>
            </a:pPr>
            <a:r>
              <a:rPr lang="en-US" smtClean="0"/>
              <a:t>Flood Scenario</a:t>
            </a:r>
            <a:endParaRPr lang="en-US"/>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5/18/2018</a:t>
            </a:fld>
            <a:endParaRPr lang="en-US"/>
          </a:p>
        </p:txBody>
      </p:sp>
      <p:sp>
        <p:nvSpPr>
          <p:cNvPr id="8" name="Footer Placeholder 7"/>
          <p:cNvSpPr>
            <a:spLocks noGrp="1"/>
          </p:cNvSpPr>
          <p:nvPr>
            <p:ph type="ftr" sz="quarter" idx="11"/>
          </p:nvPr>
        </p:nvSpPr>
        <p:spPr/>
        <p:txBody>
          <a:bodyPr/>
          <a:lstStyle/>
          <a:p>
            <a:pPr>
              <a:defRPr/>
            </a:pPr>
            <a:r>
              <a:rPr lang="en-US" smtClean="0"/>
              <a:t>Flood Scenario</a:t>
            </a:r>
            <a:endParaRPr lang="en-US"/>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5/18/2018</a:t>
            </a:fld>
            <a:endParaRPr lang="en-US"/>
          </a:p>
        </p:txBody>
      </p:sp>
      <p:sp>
        <p:nvSpPr>
          <p:cNvPr id="4" name="Footer Placeholder 3"/>
          <p:cNvSpPr>
            <a:spLocks noGrp="1"/>
          </p:cNvSpPr>
          <p:nvPr>
            <p:ph type="ftr" sz="quarter" idx="11"/>
          </p:nvPr>
        </p:nvSpPr>
        <p:spPr/>
        <p:txBody>
          <a:bodyPr/>
          <a:lstStyle/>
          <a:p>
            <a:pPr>
              <a:defRPr/>
            </a:pPr>
            <a:r>
              <a:rPr lang="en-US" smtClean="0"/>
              <a:t>Flood Scenario</a:t>
            </a:r>
            <a:endParaRPr lang="en-US"/>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5/18/2018</a:t>
            </a:fld>
            <a:endParaRPr lang="en-US"/>
          </a:p>
        </p:txBody>
      </p:sp>
      <p:sp>
        <p:nvSpPr>
          <p:cNvPr id="3" name="Footer Placeholder 2"/>
          <p:cNvSpPr>
            <a:spLocks noGrp="1"/>
          </p:cNvSpPr>
          <p:nvPr>
            <p:ph type="ftr" sz="quarter" idx="11"/>
          </p:nvPr>
        </p:nvSpPr>
        <p:spPr/>
        <p:txBody>
          <a:bodyPr/>
          <a:lstStyle/>
          <a:p>
            <a:pPr>
              <a:defRPr/>
            </a:pPr>
            <a:r>
              <a:rPr lang="en-US" smtClean="0"/>
              <a:t>Flood Scenario</a:t>
            </a:r>
            <a:endParaRPr lang="en-US"/>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smtClean="0"/>
              <a:t>Flood Scenario</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smtClean="0"/>
              <a:t>Flood Scenario</a:t>
            </a:r>
            <a:endParaRPr lang="en-US"/>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5/18/2018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5/18/2018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5/18/2018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Flood 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5/18/2018</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Flood 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smtClean="0"/>
              <a:t>Flood Scenario</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smtClean="0"/>
              <a:t>Wastewater contamination scenario</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smtClean="0"/>
          </a:p>
        </p:txBody>
      </p:sp>
      <p:sp>
        <p:nvSpPr>
          <p:cNvPr id="3076" name="Rectangle 8"/>
          <p:cNvSpPr>
            <a:spLocks noChangeArrowheads="1"/>
          </p:cNvSpPr>
          <p:nvPr/>
        </p:nvSpPr>
        <p:spPr bwMode="auto">
          <a:xfrm>
            <a:off x="685800" y="1196975"/>
            <a:ext cx="7772400" cy="327025"/>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Wastewater Contamination Scenario</a:t>
            </a:r>
            <a:endParaRPr lang="en-US" sz="4000" b="1" dirty="0">
              <a:solidFill>
                <a:schemeClr val="tx2"/>
              </a:solidFill>
            </a:endParaRP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58370" name="Picture 2" descr="Image result for wastewater plant"/>
          <p:cNvPicPr>
            <a:picLocks noChangeAspect="1" noChangeArrowheads="1"/>
          </p:cNvPicPr>
          <p:nvPr/>
        </p:nvPicPr>
        <p:blipFill>
          <a:blip r:embed="rId3" cstate="print"/>
          <a:srcRect/>
          <a:stretch>
            <a:fillRect/>
          </a:stretch>
        </p:blipFill>
        <p:spPr bwMode="auto">
          <a:xfrm>
            <a:off x="2057400" y="2133600"/>
            <a:ext cx="5029200" cy="3352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smtClean="0"/>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a:t>
            </a:r>
            <a:r>
              <a:rPr lang="en-US" sz="2600" dirty="0" smtClean="0">
                <a:latin typeface="+mn-lt"/>
              </a:rPr>
              <a:t>plans and procedures and </a:t>
            </a:r>
            <a:r>
              <a:rPr lang="en-US" sz="2600" dirty="0">
                <a:latin typeface="+mn-lt"/>
              </a:rPr>
              <a:t>insights derived from training and </a:t>
            </a:r>
            <a:r>
              <a:rPr lang="en-US" sz="2600" dirty="0" smtClean="0">
                <a:latin typeface="+mn-lt"/>
              </a:rPr>
              <a:t>experience</a:t>
            </a:r>
            <a:endParaRPr lang="en-US" sz="2600" dirty="0">
              <a:latin typeface="+mn-lt"/>
            </a:endParaRPr>
          </a:p>
          <a:p>
            <a:pPr marL="274320" lvl="0" indent="-274320">
              <a:lnSpc>
                <a:spcPct val="90000"/>
              </a:lnSpc>
              <a:spcBef>
                <a:spcPct val="20000"/>
              </a:spcBef>
              <a:buClr>
                <a:srgbClr val="0BD0D9"/>
              </a:buClr>
              <a:buSzPct val="95000"/>
              <a:buFont typeface="Wingdings 2"/>
              <a:buChar char=""/>
            </a:pPr>
            <a:r>
              <a:rPr lang="en-US" sz="2600" dirty="0" smtClean="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smtClean="0">
                <a:latin typeface="+mn-lt"/>
              </a:rPr>
              <a:t>Facilitators </a:t>
            </a:r>
            <a:r>
              <a:rPr lang="en-US" sz="2600" dirty="0">
                <a:latin typeface="+mn-lt"/>
              </a:rPr>
              <a:t>lead the exercise by presenting the scenario narrative and facilitating the discussion period and “hot wash” (</a:t>
            </a:r>
            <a:r>
              <a:rPr lang="en-US" sz="2600" dirty="0" smtClean="0">
                <a:latin typeface="+mn-lt"/>
              </a:rPr>
              <a:t>Action planning </a:t>
            </a:r>
            <a:r>
              <a:rPr lang="en-US" sz="2600" dirty="0">
                <a:latin typeface="+mn-lt"/>
              </a:rPr>
              <a:t>s</a:t>
            </a:r>
            <a:r>
              <a:rPr lang="en-US" sz="2600" dirty="0" smtClean="0">
                <a:latin typeface="+mn-lt"/>
              </a:rPr>
              <a:t>ession </a:t>
            </a:r>
            <a:r>
              <a:rPr lang="en-US" sz="2600" dirty="0">
                <a:latin typeface="+mn-lt"/>
              </a:rPr>
              <a:t>or review session</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a:t>
            </a:r>
            <a:r>
              <a:rPr lang="en-US" sz="2600" dirty="0" smtClean="0">
                <a:latin typeface="+mn-lt"/>
              </a:rPr>
              <a:t>questions</a:t>
            </a:r>
            <a:endParaRPr lang="en-US"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smtClean="0"/>
              <a:t>This exercise will be held in an open, low-stress, no-fault environment </a:t>
            </a:r>
            <a:r>
              <a:rPr lang="en-US" dirty="0" smtClean="0">
                <a:sym typeface="Symbol"/>
              </a:rPr>
              <a:t> v</a:t>
            </a:r>
            <a:r>
              <a:rPr lang="en-US" dirty="0" smtClean="0"/>
              <a:t>arying viewpoints, even disagreements, are expected</a:t>
            </a:r>
          </a:p>
          <a:p>
            <a:pPr>
              <a:lnSpc>
                <a:spcPct val="90000"/>
              </a:lnSpc>
            </a:pPr>
            <a:r>
              <a:rPr lang="en-US" dirty="0" smtClean="0"/>
              <a:t>Respond to the scenario using your knowledge of current plans and capabilities (i.e., you may use only existing assets) and insights derived from your training</a:t>
            </a:r>
          </a:p>
          <a:p>
            <a:pPr>
              <a:lnSpc>
                <a:spcPct val="90000"/>
              </a:lnSpc>
            </a:pPr>
            <a:r>
              <a:rPr lang="en-US" dirty="0" smtClean="0"/>
              <a:t>Decisions are not precedent setting and may not reflect your organization’s final position on a given issue </a:t>
            </a:r>
            <a:r>
              <a:rPr lang="en-US" dirty="0" smtClean="0">
                <a:sym typeface="Symbol"/>
              </a:rPr>
              <a:t> t</a:t>
            </a:r>
            <a:r>
              <a:rPr lang="en-US" dirty="0" smtClean="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smtClean="0"/>
              <a:t>Issue identification is not as valuable as suggestions and recommended actions that could improve [</a:t>
            </a:r>
            <a:r>
              <a:rPr lang="en-US" dirty="0" smtClean="0">
                <a:solidFill>
                  <a:srgbClr val="FF0000"/>
                </a:solidFill>
              </a:rPr>
              <a:t>prevention, protection, mitigation, </a:t>
            </a:r>
            <a:r>
              <a:rPr lang="en-US" smtClean="0">
                <a:solidFill>
                  <a:srgbClr val="FF0000"/>
                </a:solidFill>
              </a:rPr>
              <a:t>response or recovery</a:t>
            </a:r>
            <a:r>
              <a:rPr lang="en-US" dirty="0" smtClean="0"/>
              <a:t>] efforts </a:t>
            </a:r>
            <a:r>
              <a:rPr lang="en-US" dirty="0" smtClean="0">
                <a:sym typeface="Symbol"/>
              </a:rPr>
              <a:t></a:t>
            </a:r>
            <a:r>
              <a:rPr lang="en-US" dirty="0" smtClean="0"/>
              <a:t> problem-solving efforts should be </a:t>
            </a:r>
            <a:r>
              <a:rPr lang="en-US" smtClean="0"/>
              <a:t>the focus</a:t>
            </a:r>
            <a:endParaRPr lang="en-US" dirty="0" smtClean="0"/>
          </a:p>
          <a:p>
            <a:r>
              <a:rPr lang="en-US" dirty="0" smtClean="0"/>
              <a:t>Assume there will be cooperation and support from other responders and agencies</a:t>
            </a:r>
          </a:p>
          <a:p>
            <a:r>
              <a:rPr lang="en-US" dirty="0" smtClean="0"/>
              <a:t>The basis for discussion consists of the scenario narrative and modules, your experience, your understanding of your Emergency Response Plan (ERP), your intuition and other utility resources included as part of this material or that you brought with you</a:t>
            </a:r>
          </a:p>
          <a:p>
            <a:r>
              <a:rPr lang="en-US" dirty="0" smtClean="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Action planning session</a:t>
            </a:r>
            <a:endParaRPr lang="en-US" dirty="0"/>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smtClean="0"/>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smtClean="0">
                <a:solidFill>
                  <a:schemeClr val="tx2"/>
                </a:solidFill>
                <a:latin typeface="+mj-lt"/>
              </a:rPr>
              <a:t>Action Planning </a:t>
            </a:r>
            <a:r>
              <a:rPr lang="en-US" sz="5000" dirty="0">
                <a:solidFill>
                  <a:schemeClr val="tx2"/>
                </a:solidFill>
                <a:latin typeface="+mj-lt"/>
              </a:rPr>
              <a:t>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t>
            </a:r>
            <a:r>
              <a:rPr lang="en-US" sz="2600" dirty="0" smtClean="0">
                <a:latin typeface="+mn-lt"/>
              </a:rPr>
              <a:t>Action Planning </a:t>
            </a:r>
            <a:r>
              <a:rPr lang="en-US" sz="2600" dirty="0">
                <a:latin typeface="+mn-lt"/>
              </a:rPr>
              <a:t>Session, also known as a “hot wash</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and </a:t>
            </a:r>
            <a:r>
              <a:rPr lang="en-US" sz="2600" dirty="0">
                <a:latin typeface="+mn-lt"/>
              </a:rPr>
              <a:t>prioritize next steps, actions, </a:t>
            </a:r>
            <a:r>
              <a:rPr lang="en-US" sz="2600" dirty="0" smtClean="0">
                <a:latin typeface="+mn-lt"/>
              </a:rPr>
              <a:t>tasks and </a:t>
            </a:r>
            <a:r>
              <a:rPr lang="en-US" sz="2600" dirty="0">
                <a:latin typeface="+mn-lt"/>
              </a:rPr>
              <a:t>other follow-up </a:t>
            </a:r>
            <a:r>
              <a:rPr lang="en-US" sz="2600" dirty="0" smtClean="0">
                <a:latin typeface="+mn-lt"/>
              </a:rPr>
              <a:t>activities</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a:t>
            </a:r>
            <a:r>
              <a:rPr lang="en-US" sz="2600" dirty="0" smtClean="0">
                <a:latin typeface="+mn-lt"/>
              </a:rPr>
              <a:t>needed</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err="1" smtClean="0">
                <a:solidFill>
                  <a:srgbClr val="04617B"/>
                </a:solidFill>
                <a:latin typeface="Calibri"/>
              </a:rPr>
              <a:t>Wastewaster</a:t>
            </a:r>
            <a:r>
              <a:rPr lang="en-US" sz="5000" b="1" dirty="0" smtClean="0">
                <a:solidFill>
                  <a:srgbClr val="04617B"/>
                </a:solidFill>
                <a:latin typeface="Calibri"/>
              </a:rPr>
              <a:t> Contamination </a:t>
            </a:r>
            <a:r>
              <a:rPr lang="en-US" sz="5000" b="1" dirty="0">
                <a:solidFill>
                  <a:srgbClr val="04617B"/>
                </a:solidFill>
                <a:latin typeface="Calibri"/>
              </a:rPr>
              <a:t>Scenario</a:t>
            </a:r>
          </a:p>
        </p:txBody>
      </p:sp>
      <p:sp>
        <p:nvSpPr>
          <p:cNvPr id="7" name="Title 6" hidden="1"/>
          <p:cNvSpPr>
            <a:spLocks noGrp="1"/>
          </p:cNvSpPr>
          <p:nvPr>
            <p:ph type="title"/>
          </p:nvPr>
        </p:nvSpPr>
        <p:spPr/>
        <p:txBody>
          <a:bodyPr/>
          <a:lstStyle/>
          <a:p>
            <a:r>
              <a:rPr lang="en-US" dirty="0" smtClean="0"/>
              <a:t>Cybersecurity scenario</a:t>
            </a:r>
            <a:endParaRPr lang="en-US" dirty="0"/>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67734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Background</a:t>
            </a:r>
          </a:p>
        </p:txBody>
      </p:sp>
      <p:sp>
        <p:nvSpPr>
          <p:cNvPr id="17412" name="Rectangle 3"/>
          <p:cNvSpPr>
            <a:spLocks noGrp="1" noChangeArrowheads="1"/>
          </p:cNvSpPr>
          <p:nvPr>
            <p:ph idx="1"/>
          </p:nvPr>
        </p:nvSpPr>
        <p:spPr>
          <a:xfrm>
            <a:off x="612648" y="1901952"/>
            <a:ext cx="7315200" cy="5181600"/>
          </a:xfrm>
        </p:spPr>
        <p:txBody>
          <a:bodyPr>
            <a:noAutofit/>
          </a:bodyPr>
          <a:lstStyle/>
          <a:p>
            <a:r>
              <a:rPr lang="en-US" dirty="0" smtClean="0"/>
              <a:t>It is spring and rain has fallen on and off for several weeks</a:t>
            </a:r>
          </a:p>
          <a:p>
            <a:r>
              <a:rPr lang="en-US" dirty="0" smtClean="0"/>
              <a:t>Over that timeframe, the wastewater utility has noted an increase in flows due to infiltration and inflows into the collection system</a:t>
            </a:r>
          </a:p>
          <a:p>
            <a:r>
              <a:rPr lang="en-US" dirty="0" smtClean="0"/>
              <a:t>The amounts are noteworthy, but within normal ranges for this time of year</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smtClean="0"/>
          </a:p>
        </p:txBody>
      </p:sp>
      <p:sp>
        <p:nvSpPr>
          <p:cNvPr id="72706" name="Rectangle 2"/>
          <p:cNvSpPr>
            <a:spLocks noGrp="1" noChangeArrowheads="1"/>
          </p:cNvSpPr>
          <p:nvPr>
            <p:ph type="ctrTitle" idx="4294967295"/>
          </p:nvPr>
        </p:nvSpPr>
        <p:spPr>
          <a:xfrm>
            <a:off x="1371600" y="1676400"/>
            <a:ext cx="7772400" cy="1143000"/>
          </a:xfrm>
        </p:spPr>
        <p:txBody>
          <a:bodyPr>
            <a:normAutofit fontScale="90000"/>
          </a:bodyPr>
          <a:lstStyle/>
          <a:p>
            <a:pPr eaLnBrk="1" hangingPunct="1">
              <a:defRPr/>
            </a:pPr>
            <a:r>
              <a:rPr lang="en-US" b="1" dirty="0" smtClean="0"/>
              <a:t>Module 1 – April 24</a:t>
            </a:r>
            <a:br>
              <a:rPr lang="en-US" b="1" dirty="0" smtClean="0"/>
            </a:br>
            <a:r>
              <a:rPr lang="en-US" b="1" dirty="0" smtClean="0"/>
              <a:t>Threat of Contamination is Observed</a:t>
            </a:r>
          </a:p>
        </p:txBody>
      </p:sp>
      <p:pic>
        <p:nvPicPr>
          <p:cNvPr id="27650" name="Picture 2" descr="Image result for abandoned warehouse"/>
          <p:cNvPicPr>
            <a:picLocks noChangeAspect="1" noChangeArrowheads="1"/>
          </p:cNvPicPr>
          <p:nvPr/>
        </p:nvPicPr>
        <p:blipFill>
          <a:blip r:embed="rId3" cstate="print"/>
          <a:srcRect/>
          <a:stretch>
            <a:fillRect/>
          </a:stretch>
        </p:blipFill>
        <p:spPr bwMode="auto">
          <a:xfrm>
            <a:off x="1447800" y="2895600"/>
            <a:ext cx="5638800" cy="375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17</a:t>
            </a:fld>
            <a:endParaRPr lang="en-US" smtClean="0"/>
          </a:p>
        </p:txBody>
      </p:sp>
      <p:sp>
        <p:nvSpPr>
          <p:cNvPr id="64514" name="Rectangle 2"/>
          <p:cNvSpPr>
            <a:spLocks noGrp="1" noChangeArrowheads="1"/>
          </p:cNvSpPr>
          <p:nvPr>
            <p:ph type="title" idx="4294967295"/>
          </p:nvPr>
        </p:nvSpPr>
        <p:spPr>
          <a:xfrm>
            <a:off x="457200" y="704088"/>
            <a:ext cx="8229600" cy="1143000"/>
          </a:xfrm>
        </p:spPr>
        <p:txBody>
          <a:bodyPr/>
          <a:lstStyle/>
          <a:p>
            <a:pPr>
              <a:defRPr/>
            </a:pPr>
            <a:r>
              <a:rPr lang="en-US" dirty="0" smtClean="0"/>
              <a:t>Module 1 – April 24,</a:t>
            </a:r>
            <a:r>
              <a:rPr lang="en-US" baseline="30000" dirty="0" smtClean="0"/>
              <a:t> </a:t>
            </a:r>
            <a:r>
              <a:rPr lang="en-US" dirty="0" smtClean="0"/>
              <a:t>0700 hrs</a:t>
            </a:r>
          </a:p>
        </p:txBody>
      </p:sp>
      <p:sp>
        <p:nvSpPr>
          <p:cNvPr id="18436" name="Rectangle 3"/>
          <p:cNvSpPr>
            <a:spLocks noGrp="1" noChangeArrowheads="1"/>
          </p:cNvSpPr>
          <p:nvPr>
            <p:ph type="body" idx="4294967295"/>
          </p:nvPr>
        </p:nvSpPr>
        <p:spPr>
          <a:xfrm>
            <a:off x="612648" y="1901952"/>
            <a:ext cx="7696200" cy="4038600"/>
          </a:xfrm>
        </p:spPr>
        <p:txBody>
          <a:bodyPr>
            <a:normAutofit/>
          </a:bodyPr>
          <a:lstStyle/>
          <a:p>
            <a:r>
              <a:rPr lang="en-US" dirty="0" smtClean="0"/>
              <a:t> State regulatory inspectors begin inspecting hazardous materials facilities in the general area </a:t>
            </a:r>
          </a:p>
          <a:p>
            <a:r>
              <a:rPr lang="en-US" dirty="0" smtClean="0"/>
              <a:t>They locate an illegal chroming operation in a warehouse</a:t>
            </a:r>
          </a:p>
          <a:p>
            <a:r>
              <a:rPr lang="en-US" dirty="0" smtClean="0"/>
              <a:t>The illegal operators, hearing that spot inspections were occurring in the area, ran tubing into the sewer and dumped all the waste before abandoning the site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1</a:t>
            </a:r>
          </a:p>
        </p:txBody>
      </p:sp>
      <p:sp>
        <p:nvSpPr>
          <p:cNvPr id="20484" name="Rectangle 3"/>
          <p:cNvSpPr>
            <a:spLocks noGrp="1" noChangeArrowheads="1"/>
          </p:cNvSpPr>
          <p:nvPr>
            <p:ph idx="1"/>
          </p:nvPr>
        </p:nvSpPr>
        <p:spPr>
          <a:xfrm>
            <a:off x="612648" y="1901952"/>
            <a:ext cx="7848600" cy="4495800"/>
          </a:xfrm>
        </p:spPr>
        <p:txBody>
          <a:bodyPr>
            <a:normAutofit/>
          </a:bodyPr>
          <a:lstStyle/>
          <a:p>
            <a:r>
              <a:rPr lang="en-US" dirty="0" smtClean="0"/>
              <a:t>The community has a tertiary wastewater treatment plant </a:t>
            </a:r>
            <a:r>
              <a:rPr lang="en-US" dirty="0" smtClean="0">
                <a:sym typeface="Symbol"/>
              </a:rPr>
              <a:t> t</a:t>
            </a:r>
            <a:r>
              <a:rPr lang="en-US" dirty="0" smtClean="0"/>
              <a:t>he treatment process begins with primary sedimentation, followed by secondary treatment using activated sludge and tertiary treatment with nitrogen removal prior to discharge</a:t>
            </a:r>
          </a:p>
          <a:p>
            <a:r>
              <a:rPr lang="en-US" dirty="0" smtClean="0"/>
              <a:t>The process of chroming involves the use of many hazardous chemicals, including strong acids and chromium, a known human carcinogen</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19</a:t>
            </a:fld>
            <a:endParaRPr lang="en-US" smtClean="0"/>
          </a:p>
        </p:txBody>
      </p:sp>
      <p:sp>
        <p:nvSpPr>
          <p:cNvPr id="72706" name="Rectangle 2"/>
          <p:cNvSpPr>
            <a:spLocks noGrp="1" noChangeArrowheads="1"/>
          </p:cNvSpPr>
          <p:nvPr>
            <p:ph type="ctrTitle" idx="4294967295"/>
          </p:nvPr>
        </p:nvSpPr>
        <p:spPr>
          <a:xfrm>
            <a:off x="1371600" y="1676400"/>
            <a:ext cx="7772400" cy="1143000"/>
          </a:xfrm>
        </p:spPr>
        <p:txBody>
          <a:bodyPr>
            <a:normAutofit fontScale="90000"/>
          </a:bodyPr>
          <a:lstStyle/>
          <a:p>
            <a:pPr eaLnBrk="1" hangingPunct="1">
              <a:defRPr/>
            </a:pPr>
            <a:r>
              <a:rPr lang="en-US" b="1" dirty="0" smtClean="0"/>
              <a:t>Module 2 – April 25</a:t>
            </a:r>
            <a:br>
              <a:rPr lang="en-US" b="1" dirty="0" smtClean="0"/>
            </a:br>
            <a:r>
              <a:rPr lang="en-US" b="1" dirty="0" smtClean="0"/>
              <a:t>Contamination Impacts Treatment Process</a:t>
            </a:r>
          </a:p>
        </p:txBody>
      </p:sp>
      <p:pic>
        <p:nvPicPr>
          <p:cNvPr id="15362" name="Picture 2" descr="Image result for wastewater plant"/>
          <p:cNvPicPr>
            <a:picLocks noChangeAspect="1" noChangeArrowheads="1"/>
          </p:cNvPicPr>
          <p:nvPr/>
        </p:nvPicPr>
        <p:blipFill>
          <a:blip r:embed="rId3" cstate="print"/>
          <a:srcRect/>
          <a:stretch>
            <a:fillRect/>
          </a:stretch>
        </p:blipFill>
        <p:spPr bwMode="auto">
          <a:xfrm>
            <a:off x="1478280" y="2819400"/>
            <a:ext cx="5181600" cy="3886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smtClean="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smtClean="0"/>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a:t>
            </a:r>
            <a:r>
              <a:rPr lang="en-US" sz="2600" dirty="0" smtClean="0">
                <a:latin typeface="+mn-lt"/>
              </a:rPr>
              <a:t>introductions</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2 – April 25,</a:t>
            </a:r>
            <a:r>
              <a:rPr lang="en-US" baseline="30000" dirty="0" smtClean="0"/>
              <a:t> </a:t>
            </a:r>
            <a:r>
              <a:rPr lang="en-US" dirty="0" smtClean="0"/>
              <a:t>0700 hrs </a:t>
            </a:r>
          </a:p>
        </p:txBody>
      </p:sp>
      <p:sp>
        <p:nvSpPr>
          <p:cNvPr id="17412" name="Rectangle 3"/>
          <p:cNvSpPr>
            <a:spLocks noGrp="1" noChangeArrowheads="1"/>
          </p:cNvSpPr>
          <p:nvPr>
            <p:ph idx="1"/>
          </p:nvPr>
        </p:nvSpPr>
        <p:spPr>
          <a:xfrm>
            <a:off x="612648" y="1901952"/>
            <a:ext cx="7315200" cy="5181600"/>
          </a:xfrm>
        </p:spPr>
        <p:txBody>
          <a:bodyPr>
            <a:normAutofit/>
          </a:bodyPr>
          <a:lstStyle/>
          <a:p>
            <a:r>
              <a:rPr lang="en-US" dirty="0" smtClean="0"/>
              <a:t>The wastewater utility operators are alarmed by abrupt changes in the color and smell of the treatment process flows</a:t>
            </a:r>
          </a:p>
          <a:p>
            <a:r>
              <a:rPr lang="en-US" dirty="0" smtClean="0"/>
              <a:t>Simultaneously, calls from local residents regarding a significant amount of dead fish downstream of the utility outfall are jamming inbound lines at the city and the wastewater utility’s offices</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April 25,</a:t>
            </a:r>
            <a:r>
              <a:rPr lang="en-US" baseline="30000" dirty="0" smtClean="0"/>
              <a:t> </a:t>
            </a:r>
            <a:r>
              <a:rPr lang="en-US" dirty="0" smtClean="0"/>
              <a:t>0700 hrs</a:t>
            </a:r>
            <a:br>
              <a:rPr lang="en-US" dirty="0" smtClean="0"/>
            </a:br>
            <a:r>
              <a:rPr lang="en-US" dirty="0" smtClean="0"/>
              <a:t>(cont.) </a:t>
            </a:r>
          </a:p>
        </p:txBody>
      </p:sp>
      <p:sp>
        <p:nvSpPr>
          <p:cNvPr id="17412" name="Rectangle 3"/>
          <p:cNvSpPr>
            <a:spLocks noGrp="1" noChangeArrowheads="1"/>
          </p:cNvSpPr>
          <p:nvPr>
            <p:ph idx="1"/>
          </p:nvPr>
        </p:nvSpPr>
        <p:spPr>
          <a:xfrm>
            <a:off x="612648" y="2438400"/>
            <a:ext cx="7315200" cy="5181600"/>
          </a:xfrm>
        </p:spPr>
        <p:txBody>
          <a:bodyPr>
            <a:normAutofit/>
          </a:bodyPr>
          <a:lstStyle/>
          <a:p>
            <a:r>
              <a:rPr lang="en-US" dirty="0" smtClean="0"/>
              <a:t>Concerned by observed changes, reduced process efficacy and the reported fish kill, the wastewater utility requests support from area laboratories to analyze influent and effluent samples, as well as samples from the collection system</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6800"/>
            <a:ext cx="8229600" cy="1143000"/>
          </a:xfrm>
        </p:spPr>
        <p:txBody>
          <a:bodyPr>
            <a:normAutofit fontScale="90000"/>
          </a:bodyPr>
          <a:lstStyle/>
          <a:p>
            <a:pPr algn="l" eaLnBrk="1" hangingPunct="1">
              <a:defRPr/>
            </a:pPr>
            <a:r>
              <a:rPr lang="en-US" dirty="0" smtClean="0"/>
              <a:t>Module 2 – April 25,</a:t>
            </a:r>
            <a:r>
              <a:rPr lang="en-US" baseline="30000" dirty="0" smtClean="0"/>
              <a:t> </a:t>
            </a:r>
            <a:r>
              <a:rPr lang="en-US" dirty="0" smtClean="0"/>
              <a:t>0700 hrs</a:t>
            </a:r>
            <a:br>
              <a:rPr lang="en-US" dirty="0" smtClean="0"/>
            </a:br>
            <a:r>
              <a:rPr lang="en-US" dirty="0" smtClean="0"/>
              <a:t>(cont.) </a:t>
            </a:r>
          </a:p>
        </p:txBody>
      </p:sp>
      <p:sp>
        <p:nvSpPr>
          <p:cNvPr id="17412" name="Rectangle 3"/>
          <p:cNvSpPr>
            <a:spLocks noGrp="1" noChangeArrowheads="1"/>
          </p:cNvSpPr>
          <p:nvPr>
            <p:ph idx="1"/>
          </p:nvPr>
        </p:nvSpPr>
        <p:spPr>
          <a:xfrm>
            <a:off x="612648" y="2362200"/>
            <a:ext cx="7315200" cy="5181600"/>
          </a:xfrm>
        </p:spPr>
        <p:txBody>
          <a:bodyPr>
            <a:normAutofit/>
          </a:bodyPr>
          <a:lstStyle/>
          <a:p>
            <a:r>
              <a:rPr lang="en-US" dirty="0" smtClean="0"/>
              <a:t>Activated sludge floc size and structure characterization seem to show reduced filament abundance, causing the appearance of pin-point flocs and free-dispersed bacteria </a:t>
            </a:r>
          </a:p>
          <a:p>
            <a:r>
              <a:rPr lang="en-US" dirty="0" smtClean="0"/>
              <a:t>As a result of dispersed growth, effluent quality deteriorated since significant amounts of suspended solids escaped with the effluent</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495800"/>
          </a:xfrm>
        </p:spPr>
        <p:txBody>
          <a:bodyPr>
            <a:normAutofit/>
          </a:bodyPr>
          <a:lstStyle/>
          <a:p>
            <a:r>
              <a:rPr lang="en-US" dirty="0" smtClean="0"/>
              <a:t>The nitrification process has been significantly inhibited </a:t>
            </a:r>
            <a:r>
              <a:rPr lang="en-US" dirty="0" smtClean="0">
                <a:sym typeface="Symbol"/>
              </a:rPr>
              <a:t> a</a:t>
            </a:r>
            <a:r>
              <a:rPr lang="en-US" dirty="0" smtClean="0"/>
              <a:t>mmonia removal has decreased by up to 75 percent</a:t>
            </a:r>
          </a:p>
          <a:p>
            <a:r>
              <a:rPr lang="en-US" dirty="0" smtClean="0"/>
              <a:t>The wastewater utility is concerned that effluent released from the system has already exceeded allowable limits</a:t>
            </a:r>
          </a:p>
          <a:p>
            <a:r>
              <a:rPr lang="en-US" dirty="0" smtClean="0"/>
              <a:t>Utility personnel are also concerned about their personal safety when working around the potentially contaminated wastewater</a:t>
            </a:r>
          </a:p>
          <a:p>
            <a:pPr eaLnBrk="1" hangingPunct="1">
              <a:lnSpc>
                <a:spcPct val="80000"/>
              </a:lnSpc>
              <a:buNone/>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495800"/>
          </a:xfrm>
        </p:spPr>
        <p:txBody>
          <a:bodyPr>
            <a:normAutofit/>
          </a:bodyPr>
          <a:lstStyle/>
          <a:p>
            <a:r>
              <a:rPr lang="en-US" dirty="0" smtClean="0"/>
              <a:t>Utility personnel begin reviewing the Water Contaminant Information Tool (WCIT) to gather more information on the potential contaminants</a:t>
            </a: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25</a:t>
            </a:fld>
            <a:endParaRPr lang="en-US" smtClean="0"/>
          </a:p>
        </p:txBody>
      </p:sp>
      <p:sp>
        <p:nvSpPr>
          <p:cNvPr id="72706" name="Rectangle 2"/>
          <p:cNvSpPr>
            <a:spLocks noGrp="1" noChangeArrowheads="1"/>
          </p:cNvSpPr>
          <p:nvPr>
            <p:ph type="ctrTitle" idx="4294967295"/>
          </p:nvPr>
        </p:nvSpPr>
        <p:spPr>
          <a:xfrm>
            <a:off x="1371600" y="1600200"/>
            <a:ext cx="7772400" cy="1143000"/>
          </a:xfrm>
        </p:spPr>
        <p:txBody>
          <a:bodyPr>
            <a:normAutofit fontScale="90000"/>
          </a:bodyPr>
          <a:lstStyle/>
          <a:p>
            <a:pPr eaLnBrk="1" hangingPunct="1">
              <a:defRPr/>
            </a:pPr>
            <a:r>
              <a:rPr lang="en-US" b="1" dirty="0" smtClean="0"/>
              <a:t>Module 3 – April 25</a:t>
            </a:r>
            <a:br>
              <a:rPr lang="en-US" b="1" dirty="0" smtClean="0"/>
            </a:br>
            <a:r>
              <a:rPr lang="en-US" b="1" dirty="0" smtClean="0"/>
              <a:t>Response to Contamination Begins</a:t>
            </a:r>
          </a:p>
        </p:txBody>
      </p:sp>
      <p:pic>
        <p:nvPicPr>
          <p:cNvPr id="17410" name="Picture 2" descr="https://media.defense.gov/2013/May/22/2000047638/-1/-1/0/130522-F-JZ002-702.JPG" title="photograph "/>
          <p:cNvPicPr>
            <a:picLocks noChangeAspect="1" noChangeArrowheads="1"/>
          </p:cNvPicPr>
          <p:nvPr/>
        </p:nvPicPr>
        <p:blipFill>
          <a:blip r:embed="rId3" cstate="print"/>
          <a:srcRect/>
          <a:stretch>
            <a:fillRect/>
          </a:stretch>
        </p:blipFill>
        <p:spPr bwMode="auto">
          <a:xfrm>
            <a:off x="1447799" y="2805485"/>
            <a:ext cx="5711041" cy="382391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Module 3 – April 25,</a:t>
            </a:r>
            <a:r>
              <a:rPr lang="en-US" baseline="30000" dirty="0" smtClean="0"/>
              <a:t> </a:t>
            </a:r>
            <a:r>
              <a:rPr lang="en-US" dirty="0" smtClean="0"/>
              <a:t>1200 hrs </a:t>
            </a:r>
          </a:p>
        </p:txBody>
      </p:sp>
      <p:sp>
        <p:nvSpPr>
          <p:cNvPr id="17412" name="Rectangle 3"/>
          <p:cNvSpPr>
            <a:spLocks noGrp="1" noChangeArrowheads="1"/>
          </p:cNvSpPr>
          <p:nvPr>
            <p:ph idx="1"/>
          </p:nvPr>
        </p:nvSpPr>
        <p:spPr>
          <a:xfrm>
            <a:off x="612648" y="1901952"/>
            <a:ext cx="7921752" cy="5181600"/>
          </a:xfrm>
        </p:spPr>
        <p:txBody>
          <a:bodyPr>
            <a:normAutofit/>
          </a:bodyPr>
          <a:lstStyle/>
          <a:p>
            <a:r>
              <a:rPr lang="en-US" dirty="0" smtClean="0"/>
              <a:t>The state mobilizes hazardous materials experts and notifies regional federal response teams</a:t>
            </a:r>
          </a:p>
          <a:p>
            <a:r>
              <a:rPr lang="en-US" dirty="0" smtClean="0"/>
              <a:t>The local emergency management office calls an emergency meeting </a:t>
            </a:r>
          </a:p>
          <a:p>
            <a:r>
              <a:rPr lang="en-US" dirty="0" smtClean="0"/>
              <a:t>The wastewater utility is concerned about staying within permit parameters </a:t>
            </a:r>
          </a:p>
          <a:p>
            <a:r>
              <a:rPr lang="en-US" dirty="0" smtClean="0"/>
              <a:t>It is likely that the contaminant has affected the wastewater plant’s biomass, contaminated the residuals and impacted the downstream ecosystem</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normAutofit/>
          </a:bodyPr>
          <a:lstStyle/>
          <a:p>
            <a:pPr>
              <a:defRPr/>
            </a:pPr>
            <a:r>
              <a:rPr lang="en-US" sz="5400" dirty="0" smtClean="0"/>
              <a:t>Key Issues – Module 3</a:t>
            </a:r>
            <a:endParaRPr lang="en-US" dirty="0" smtClean="0"/>
          </a:p>
        </p:txBody>
      </p:sp>
      <p:sp>
        <p:nvSpPr>
          <p:cNvPr id="17412" name="Rectangle 3"/>
          <p:cNvSpPr>
            <a:spLocks noGrp="1" noChangeArrowheads="1"/>
          </p:cNvSpPr>
          <p:nvPr>
            <p:ph idx="1"/>
          </p:nvPr>
        </p:nvSpPr>
        <p:spPr>
          <a:xfrm>
            <a:off x="612648" y="1901952"/>
            <a:ext cx="7315200" cy="5181600"/>
          </a:xfrm>
        </p:spPr>
        <p:txBody>
          <a:bodyPr>
            <a:normAutofit/>
          </a:bodyPr>
          <a:lstStyle/>
          <a:p>
            <a:pPr lvl="0"/>
            <a:r>
              <a:rPr lang="en-US" dirty="0" smtClean="0"/>
              <a:t>The utility and state experts are unsure whether all the hazardous material has reached the treatment system</a:t>
            </a:r>
          </a:p>
          <a:p>
            <a:pPr lvl="0"/>
            <a:r>
              <a:rPr lang="en-US" dirty="0" smtClean="0"/>
              <a:t>Drinking water utilities and public safety officials downstream of the affected utility are calling to determine whether downstream utilities may also be at risk</a:t>
            </a:r>
          </a:p>
          <a:p>
            <a:pPr lvl="0"/>
            <a:r>
              <a:rPr lang="en-US" dirty="0" smtClean="0"/>
              <a:t>Cost estimates for remediation and restoration of the wastewater plant alone may exceed several million dollars</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28</a:t>
            </a:fld>
            <a:endParaRPr lang="en-US">
              <a:solidFill>
                <a:srgbClr val="04617B">
                  <a:shade val="90000"/>
                </a:srgbClr>
              </a:solidFill>
            </a:endParaRPr>
          </a:p>
        </p:txBody>
      </p:sp>
    </p:spTree>
    <p:extLst>
      <p:ext uri="{BB962C8B-B14F-4D97-AF65-F5344CB8AC3E}">
        <p14:creationId xmlns:p14="http://schemas.microsoft.com/office/powerpoint/2010/main" val="2090147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29</a:t>
            </a:fld>
            <a:endParaRPr lang="en-US">
              <a:solidFill>
                <a:srgbClr val="04617B">
                  <a:shade val="90000"/>
                </a:srgbClr>
              </a:solidFill>
            </a:endParaRPr>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fontAlgn="auto">
              <a:spcAft>
                <a:spcPts val="0"/>
              </a:spcAft>
              <a:defRPr/>
            </a:pPr>
            <a:r>
              <a:rPr lang="en-US" sz="5000" dirty="0">
                <a:solidFill>
                  <a:srgbClr val="04617B"/>
                </a:solidFill>
                <a:latin typeface="Calibri"/>
              </a:rPr>
              <a:t>Review of Exercise Objectives</a:t>
            </a: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146109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smtClean="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smtClean="0"/>
              <a:t>Name</a:t>
            </a:r>
          </a:p>
          <a:p>
            <a:pPr eaLnBrk="1" hangingPunct="1">
              <a:spcBef>
                <a:spcPts val="1200"/>
              </a:spcBef>
            </a:pPr>
            <a:r>
              <a:rPr lang="en-US" dirty="0" smtClean="0"/>
              <a:t>Organization</a:t>
            </a:r>
          </a:p>
          <a:p>
            <a:pPr eaLnBrk="1" hangingPunct="1">
              <a:spcBef>
                <a:spcPts val="1200"/>
              </a:spcBef>
            </a:pPr>
            <a:r>
              <a:rPr lang="en-US" dirty="0" smtClean="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30</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172616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31</a:t>
            </a:fld>
            <a:endParaRPr lang="en-US">
              <a:solidFill>
                <a:srgbClr val="04617B">
                  <a:shade val="90000"/>
                </a:srgbClr>
              </a:solidFill>
            </a:endParaRPr>
          </a:p>
        </p:txBody>
      </p:sp>
    </p:spTree>
    <p:extLst>
      <p:ext uri="{BB962C8B-B14F-4D97-AF65-F5344CB8AC3E}">
        <p14:creationId xmlns:p14="http://schemas.microsoft.com/office/powerpoint/2010/main" val="79668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smtClean="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smtClean="0"/>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a:t>
            </a:r>
            <a:r>
              <a:rPr lang="en-US" sz="2600" dirty="0" smtClean="0">
                <a:latin typeface="+mn-lt"/>
              </a:rPr>
              <a:t>discussion </a:t>
            </a:r>
            <a:r>
              <a:rPr lang="en-US" sz="2600" dirty="0">
                <a:latin typeface="+mn-lt"/>
              </a:rPr>
              <a:t>p</a:t>
            </a:r>
            <a:r>
              <a:rPr lang="en-US" sz="2600" dirty="0" smtClean="0">
                <a:latin typeface="+mn-lt"/>
              </a:rPr>
              <a:t>eriod</a:t>
            </a:r>
            <a:endParaRPr lang="en-US" sz="2600" dirty="0">
              <a:latin typeface="+mn-lt"/>
            </a:endParaRPr>
          </a:p>
          <a:p>
            <a:pPr marL="274320" indent="-274320">
              <a:spcBef>
                <a:spcPts val="1200"/>
              </a:spcBef>
              <a:buClr>
                <a:schemeClr val="accent3"/>
              </a:buClr>
              <a:buSzPct val="95000"/>
              <a:buFont typeface="Wingdings 2"/>
              <a:buChar char=""/>
            </a:pPr>
            <a:r>
              <a:rPr lang="en-US" sz="2600" dirty="0" smtClean="0">
                <a:latin typeface="+mn-lt"/>
              </a:rPr>
              <a:t>Action planning </a:t>
            </a:r>
            <a:r>
              <a:rPr lang="en-US" sz="2600" dirty="0">
                <a:latin typeface="+mn-lt"/>
              </a:rPr>
              <a:t>s</a:t>
            </a:r>
            <a:r>
              <a:rPr lang="en-US" sz="2600" dirty="0" smtClean="0">
                <a:latin typeface="+mn-lt"/>
              </a:rPr>
              <a:t>ession (“hot </a:t>
            </a:r>
            <a:r>
              <a:rPr lang="en-US" sz="2600" dirty="0">
                <a:latin typeface="+mn-lt"/>
              </a:rPr>
              <a:t>wash”)</a:t>
            </a:r>
          </a:p>
          <a:p>
            <a:pPr marL="274320" indent="-274320">
              <a:spcBef>
                <a:spcPts val="1200"/>
              </a:spcBef>
              <a:buClr>
                <a:schemeClr val="accent3"/>
              </a:buClr>
              <a:buSzPct val="95000"/>
              <a:buFont typeface="Wingdings 2"/>
              <a:buChar char=""/>
            </a:pPr>
            <a:r>
              <a:rPr lang="en-US" sz="2600" dirty="0">
                <a:latin typeface="+mn-lt"/>
              </a:rPr>
              <a:t>Review and </a:t>
            </a:r>
            <a:r>
              <a:rPr lang="en-US" sz="2600" dirty="0" smtClean="0">
                <a:latin typeface="+mn-lt"/>
              </a:rPr>
              <a:t>conclusion</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Closing </a:t>
            </a:r>
            <a:r>
              <a:rPr lang="en-US" sz="2600" dirty="0" smtClean="0">
                <a:latin typeface="+mn-lt"/>
              </a:rPr>
              <a:t>comments</a:t>
            </a:r>
            <a:endParaRPr lang="en-US" sz="2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smtClean="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smtClean="0"/>
              <a:t>Location of emergency exits</a:t>
            </a:r>
          </a:p>
          <a:p>
            <a:pPr eaLnBrk="1" hangingPunct="1"/>
            <a:r>
              <a:rPr lang="en-US" dirty="0" smtClean="0"/>
              <a:t>Location of restrooms</a:t>
            </a:r>
          </a:p>
          <a:p>
            <a:pPr eaLnBrk="1" hangingPunct="1"/>
            <a:r>
              <a:rPr lang="en-US" dirty="0" smtClean="0"/>
              <a:t>Cell phone and pager management</a:t>
            </a:r>
          </a:p>
          <a:p>
            <a:pPr eaLnBrk="1" hangingPunct="1"/>
            <a:r>
              <a:rPr lang="en-US" dirty="0" smtClean="0"/>
              <a:t>Logging your time to fulfill training requirements</a:t>
            </a:r>
          </a:p>
          <a:p>
            <a:pPr eaLnBrk="1" hangingPunct="1"/>
            <a:r>
              <a:rPr lang="en-US" dirty="0" smtClean="0"/>
              <a:t>Sign-in sheet and participant evaluation form</a:t>
            </a:r>
          </a:p>
          <a:p>
            <a:pPr eaLnBrk="1" hangingPunct="1"/>
            <a:endParaRPr lang="en-US" dirty="0" smtClean="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smtClean="0"/>
              <a:t>Increase readiness in the event of an actual emergency</a:t>
            </a:r>
          </a:p>
          <a:p>
            <a:pPr eaLnBrk="1" hangingPunct="1">
              <a:lnSpc>
                <a:spcPct val="90000"/>
              </a:lnSpc>
            </a:pPr>
            <a:r>
              <a:rPr lang="en-US" dirty="0" smtClean="0"/>
              <a:t>Provide a means to assess effectiveness of response plans and response capabilities</a:t>
            </a:r>
          </a:p>
          <a:p>
            <a:pPr eaLnBrk="1" hangingPunct="1">
              <a:lnSpc>
                <a:spcPct val="90000"/>
              </a:lnSpc>
            </a:pPr>
            <a:r>
              <a:rPr lang="en-US" dirty="0" smtClean="0"/>
              <a:t>Serve as a training tool for response personnel and their involvement with other response agencies </a:t>
            </a:r>
          </a:p>
          <a:p>
            <a:pPr eaLnBrk="1" hangingPunct="1">
              <a:lnSpc>
                <a:spcPct val="90000"/>
              </a:lnSpc>
            </a:pPr>
            <a:r>
              <a:rPr lang="en-US" dirty="0" smtClean="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smtClean="0"/>
              <a:t>Require participants to network with each other and pre-plan decisions on resources</a:t>
            </a:r>
          </a:p>
          <a:p>
            <a:pPr eaLnBrk="1" hangingPunct="1"/>
            <a:r>
              <a:rPr lang="en-US" dirty="0" smtClean="0"/>
              <a:t>Identify planning conflicts or gaps</a:t>
            </a:r>
          </a:p>
          <a:p>
            <a:pPr eaLnBrk="1" hangingPunct="1"/>
            <a:r>
              <a:rPr lang="en-US" dirty="0" smtClean="0"/>
              <a:t>Identify resource needs and opportunities for sharing of resources</a:t>
            </a:r>
          </a:p>
          <a:p>
            <a:pPr eaLnBrk="1" hangingPunct="1"/>
            <a:r>
              <a:rPr lang="en-US" dirty="0" smtClean="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smtClean="0"/>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responsibilities </a:t>
            </a:r>
            <a:r>
              <a:rPr lang="en-US" sz="2600" dirty="0" smtClean="0">
                <a:latin typeface="+mn-lt"/>
              </a:rPr>
              <a:t>for managing </a:t>
            </a:r>
            <a:r>
              <a:rPr lang="en-US" sz="2600" dirty="0">
                <a:latin typeface="+mn-lt"/>
              </a:rPr>
              <a:t>the consequences of a </a:t>
            </a:r>
            <a:r>
              <a:rPr lang="en-US" sz="2600" dirty="0" smtClean="0">
                <a:latin typeface="+mn-lt"/>
              </a:rPr>
              <a:t>wastewater hazardous material contamination incident</a:t>
            </a:r>
            <a:r>
              <a:rPr lang="en-US" sz="2600" dirty="0">
                <a:latin typeface="+mn-lt"/>
              </a:rPr>
              <a:t>, which should be reflected in their plans, </a:t>
            </a:r>
            <a:r>
              <a:rPr lang="en-US" sz="2600" dirty="0" smtClean="0">
                <a:latin typeface="+mn-lt"/>
              </a:rPr>
              <a:t>policies </a:t>
            </a:r>
            <a:r>
              <a:rPr lang="en-US" sz="2600" dirty="0">
                <a:latin typeface="+mn-lt"/>
              </a:rPr>
              <a:t>and procedures and other preparedness elements currently in place or under </a:t>
            </a:r>
            <a:r>
              <a:rPr lang="en-US" sz="2600" dirty="0" smtClean="0">
                <a:latin typeface="+mn-lt"/>
              </a:rPr>
              <a:t>development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a:t>
            </a:r>
            <a:r>
              <a:rPr lang="en-US" sz="2600" dirty="0" smtClean="0">
                <a:latin typeface="+mn-lt"/>
              </a:rPr>
              <a:t>stakeholders</a:t>
            </a:r>
            <a:endParaRPr lang="en-US" sz="2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smtClean="0"/>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lstStyle/>
          <a:p>
            <a:pPr>
              <a:lnSpc>
                <a:spcPct val="90000"/>
              </a:lnSpc>
            </a:pPr>
            <a:r>
              <a:rPr lang="en-US" dirty="0" smtClean="0"/>
              <a:t>Determine neighboring utility water infrastructure capabilities and needs</a:t>
            </a:r>
          </a:p>
          <a:p>
            <a:pPr>
              <a:lnSpc>
                <a:spcPct val="90000"/>
              </a:lnSpc>
            </a:pPr>
            <a:r>
              <a:rPr lang="en-US" dirty="0" smtClean="0"/>
              <a:t>Identify other needed enhancements related to training and exercises and other preparedness elements currently in place or under development</a:t>
            </a:r>
          </a:p>
          <a:p>
            <a:pPr>
              <a:lnSpc>
                <a:spcPct val="90000"/>
              </a:lnSpc>
            </a:pPr>
            <a:endParaRPr lang="en-US" dirty="0" smtClean="0"/>
          </a:p>
          <a:p>
            <a:pPr marL="0" indent="0">
              <a:lnSpc>
                <a:spcPct val="90000"/>
              </a:lnSpc>
              <a:buFont typeface="Wingdings" pitchFamily="2" charset="2"/>
              <a:buNone/>
            </a:pPr>
            <a:r>
              <a:rPr lang="en-US" b="1" u="sng" dirty="0" smtClean="0"/>
              <a:t>This session will not be a success unless you as a participant go back to your office and follow through</a:t>
            </a:r>
            <a:r>
              <a:rPr lang="en-US" dirty="0"/>
              <a:t> </a:t>
            </a:r>
            <a:endParaRPr lang="en-US"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E2C8E9-C4E9-49F6-A273-9DEE402BC50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40</TotalTime>
  <Words>2041</Words>
  <Application>Microsoft Office PowerPoint</Application>
  <PresentationFormat>On-screen Show (4:3)</PresentationFormat>
  <Paragraphs>215</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Constantia</vt:lpstr>
      <vt:lpstr>Symbol</vt:lpstr>
      <vt:lpstr>Wingdings</vt:lpstr>
      <vt:lpstr>Wingdings 2</vt:lpstr>
      <vt:lpstr>Bt Blue no Logo</vt:lpstr>
      <vt:lpstr>Flow</vt:lpstr>
      <vt:lpstr>Wastewater contamination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Background</vt:lpstr>
      <vt:lpstr>Module 1 – April 24 Threat of Contamination is Observed</vt:lpstr>
      <vt:lpstr>Module 1 – April 24, 0700 hrs</vt:lpstr>
      <vt:lpstr>Key Issues – Module 1</vt:lpstr>
      <vt:lpstr>Module 2 – April 25 Contamination Impacts Treatment Process</vt:lpstr>
      <vt:lpstr>Module 2 – April 25, 0700 hrs </vt:lpstr>
      <vt:lpstr>Module 2 – April 25, 0700 hrs (cont.) </vt:lpstr>
      <vt:lpstr>Module 2 – April 25, 0700 hrs (cont.) </vt:lpstr>
      <vt:lpstr>Key Issues – Module 2 (cont.)</vt:lpstr>
      <vt:lpstr>Key Issues – Module 2 (cont.)</vt:lpstr>
      <vt:lpstr>Module 3 – April 25 Response to Contamination Begins</vt:lpstr>
      <vt:lpstr>Module 3 – April 25, 1200 hrs </vt:lpstr>
      <vt:lpstr>Key Issues – Module 3</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wastewater contamination, presentation, tabletop exercise</cp:keywords>
  <dc:description>Modify this document to fit your needs.</dc:description>
  <cp:lastModifiedBy>Tricia Rood</cp:lastModifiedBy>
  <cp:revision>30</cp:revision>
  <dcterms:created xsi:type="dcterms:W3CDTF">1901-01-01T04:00:00Z</dcterms:created>
  <dcterms:modified xsi:type="dcterms:W3CDTF">2018-05-18T15:58:16Z</dcterms:modified>
</cp:coreProperties>
</file>