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 id="2147483817" r:id="rId3"/>
  </p:sldMasterIdLst>
  <p:notesMasterIdLst>
    <p:notesMasterId r:id="rId29"/>
  </p:notesMasterIdLst>
  <p:handoutMasterIdLst>
    <p:handoutMasterId r:id="rId30"/>
  </p:handoutMasterIdLst>
  <p:sldIdLst>
    <p:sldId id="350" r:id="rId4"/>
    <p:sldId id="296" r:id="rId5"/>
    <p:sldId id="315" r:id="rId6"/>
    <p:sldId id="338" r:id="rId7"/>
    <p:sldId id="317" r:id="rId8"/>
    <p:sldId id="336" r:id="rId9"/>
    <p:sldId id="337" r:id="rId10"/>
    <p:sldId id="340" r:id="rId11"/>
    <p:sldId id="341" r:id="rId12"/>
    <p:sldId id="339" r:id="rId13"/>
    <p:sldId id="334" r:id="rId14"/>
    <p:sldId id="335" r:id="rId15"/>
    <p:sldId id="293" r:id="rId16"/>
    <p:sldId id="376" r:id="rId17"/>
    <p:sldId id="366" r:id="rId18"/>
    <p:sldId id="348" r:id="rId19"/>
    <p:sldId id="371" r:id="rId20"/>
    <p:sldId id="372" r:id="rId21"/>
    <p:sldId id="373" r:id="rId22"/>
    <p:sldId id="375" r:id="rId23"/>
    <p:sldId id="360" r:id="rId24"/>
    <p:sldId id="377" r:id="rId25"/>
    <p:sldId id="378" r:id="rId26"/>
    <p:sldId id="379" r:id="rId27"/>
    <p:sldId id="380" r:id="rId28"/>
  </p:sldIdLst>
  <p:sldSz cx="9144000" cy="6858000" type="screen4x3"/>
  <p:notesSz cx="7027863" cy="9313863"/>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60229" autoAdjust="0"/>
  </p:normalViewPr>
  <p:slideViewPr>
    <p:cSldViewPr>
      <p:cViewPr varScale="1">
        <p:scale>
          <a:sx n="66" d="100"/>
          <a:sy n="66" d="100"/>
        </p:scale>
        <p:origin x="8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00" y="-9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379" tIns="46689" rIns="93379" bIns="46689" numCol="1" anchor="t" anchorCtr="0" compatLnSpc="1">
            <a:prstTxWarp prst="textNoShape">
              <a:avLst/>
            </a:prstTxWarp>
          </a:bodyPr>
          <a:lstStyle>
            <a:lvl1pPr defTabSz="933450">
              <a:defRPr sz="1200"/>
            </a:lvl1pPr>
          </a:lstStyle>
          <a:p>
            <a:pPr>
              <a:defRPr/>
            </a:pPr>
            <a:endParaRPr lang="en-US"/>
          </a:p>
        </p:txBody>
      </p:sp>
      <p:sp>
        <p:nvSpPr>
          <p:cNvPr id="26627" name="Rectangle 3"/>
          <p:cNvSpPr>
            <a:spLocks noGrp="1" noChangeArrowheads="1"/>
          </p:cNvSpPr>
          <p:nvPr>
            <p:ph type="dt" sz="quarter" idx="1"/>
          </p:nvPr>
        </p:nvSpPr>
        <p:spPr bwMode="auto">
          <a:xfrm>
            <a:off x="3983038" y="0"/>
            <a:ext cx="3044825" cy="465138"/>
          </a:xfrm>
          <a:prstGeom prst="rect">
            <a:avLst/>
          </a:prstGeom>
          <a:noFill/>
          <a:ln w="9525">
            <a:noFill/>
            <a:miter lim="800000"/>
            <a:headEnd/>
            <a:tailEnd/>
          </a:ln>
          <a:effectLst/>
        </p:spPr>
        <p:txBody>
          <a:bodyPr vert="horz" wrap="square" lIns="93379" tIns="46689" rIns="93379" bIns="46689" numCol="1" anchor="t" anchorCtr="0" compatLnSpc="1">
            <a:prstTxWarp prst="textNoShape">
              <a:avLst/>
            </a:prstTxWarp>
          </a:bodyPr>
          <a:lstStyle>
            <a:lvl1pPr algn="r" defTabSz="933450">
              <a:defRPr sz="1200"/>
            </a:lvl1pPr>
          </a:lstStyle>
          <a:p>
            <a:pPr>
              <a:defRPr/>
            </a:pPr>
            <a:endParaRPr lang="en-US"/>
          </a:p>
        </p:txBody>
      </p:sp>
      <p:sp>
        <p:nvSpPr>
          <p:cNvPr id="26628" name="Rectangle 4"/>
          <p:cNvSpPr>
            <a:spLocks noGrp="1" noChangeArrowheads="1"/>
          </p:cNvSpPr>
          <p:nvPr>
            <p:ph type="ftr" sz="quarter" idx="2"/>
          </p:nvPr>
        </p:nvSpPr>
        <p:spPr bwMode="auto">
          <a:xfrm>
            <a:off x="0" y="8848725"/>
            <a:ext cx="3044825" cy="465138"/>
          </a:xfrm>
          <a:prstGeom prst="rect">
            <a:avLst/>
          </a:prstGeom>
          <a:noFill/>
          <a:ln w="9525">
            <a:noFill/>
            <a:miter lim="800000"/>
            <a:headEnd/>
            <a:tailEnd/>
          </a:ln>
          <a:effectLst/>
        </p:spPr>
        <p:txBody>
          <a:bodyPr vert="horz" wrap="square" lIns="93379" tIns="46689" rIns="93379" bIns="46689" numCol="1" anchor="b" anchorCtr="0" compatLnSpc="1">
            <a:prstTxWarp prst="textNoShape">
              <a:avLst/>
            </a:prstTxWarp>
          </a:bodyPr>
          <a:lstStyle>
            <a:lvl1pPr defTabSz="933450">
              <a:defRPr sz="1200"/>
            </a:lvl1pPr>
          </a:lstStyle>
          <a:p>
            <a:pPr>
              <a:defRPr/>
            </a:pPr>
            <a:endParaRPr lang="en-US"/>
          </a:p>
        </p:txBody>
      </p:sp>
      <p:sp>
        <p:nvSpPr>
          <p:cNvPr id="26629" name="Rectangle 5"/>
          <p:cNvSpPr>
            <a:spLocks noGrp="1" noChangeArrowheads="1"/>
          </p:cNvSpPr>
          <p:nvPr>
            <p:ph type="sldNum" sz="quarter" idx="3"/>
          </p:nvPr>
        </p:nvSpPr>
        <p:spPr bwMode="auto">
          <a:xfrm>
            <a:off x="3983038" y="8848725"/>
            <a:ext cx="3044825" cy="465138"/>
          </a:xfrm>
          <a:prstGeom prst="rect">
            <a:avLst/>
          </a:prstGeom>
          <a:noFill/>
          <a:ln w="9525">
            <a:noFill/>
            <a:miter lim="800000"/>
            <a:headEnd/>
            <a:tailEnd/>
          </a:ln>
          <a:effectLst/>
        </p:spPr>
        <p:txBody>
          <a:bodyPr vert="horz" wrap="square" lIns="93379" tIns="46689" rIns="93379" bIns="46689" numCol="1" anchor="b" anchorCtr="0" compatLnSpc="1">
            <a:prstTxWarp prst="textNoShape">
              <a:avLst/>
            </a:prstTxWarp>
          </a:bodyPr>
          <a:lstStyle>
            <a:lvl1pPr algn="r" defTabSz="933450">
              <a:defRPr sz="1200"/>
            </a:lvl1pPr>
          </a:lstStyle>
          <a:p>
            <a:pPr>
              <a:defRPr/>
            </a:pPr>
            <a:fld id="{DA2719BC-A422-4FF5-A953-13A190676E55}" type="slidenum">
              <a:rPr lang="en-US"/>
              <a:pPr>
                <a:defRPr/>
              </a:pPr>
              <a:t>‹#›</a:t>
            </a:fld>
            <a:endParaRPr lang="en-US"/>
          </a:p>
        </p:txBody>
      </p:sp>
    </p:spTree>
    <p:extLst>
      <p:ext uri="{BB962C8B-B14F-4D97-AF65-F5344CB8AC3E}">
        <p14:creationId xmlns:p14="http://schemas.microsoft.com/office/powerpoint/2010/main" val="6388997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98145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5863" y="698500"/>
            <a:ext cx="4656137" cy="34925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3263" y="4424363"/>
            <a:ext cx="56213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47138"/>
            <a:ext cx="30448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981450" y="8847138"/>
            <a:ext cx="30448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737123-71CC-4DE2-888E-0519B95E9A1C}" type="slidenum">
              <a:rPr lang="en-US"/>
              <a:pPr>
                <a:defRPr/>
              </a:pPr>
              <a:t>‹#›</a:t>
            </a:fld>
            <a:endParaRPr lang="en-US"/>
          </a:p>
        </p:txBody>
      </p:sp>
    </p:spTree>
    <p:extLst>
      <p:ext uri="{BB962C8B-B14F-4D97-AF65-F5344CB8AC3E}">
        <p14:creationId xmlns:p14="http://schemas.microsoft.com/office/powerpoint/2010/main" val="37426281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lnSpc>
                <a:spcPct val="90000"/>
              </a:lnSpc>
            </a:pPr>
            <a:r>
              <a:rPr lang="en-US" dirty="0" smtClean="0"/>
              <a:t>The </a:t>
            </a:r>
            <a:r>
              <a:rPr lang="en-US" b="1" dirty="0" smtClean="0"/>
              <a:t>Scenario Presentation </a:t>
            </a:r>
            <a:r>
              <a:rPr lang="en-US" dirty="0" smtClean="0"/>
              <a:t>is a multimedia presentation used by the facilitator during the tabletop exercise to present the material in the Situation Manual (</a:t>
            </a:r>
            <a:r>
              <a:rPr lang="en-US" dirty="0" err="1" smtClean="0"/>
              <a:t>SitMan</a:t>
            </a:r>
            <a:r>
              <a:rPr lang="en-US" dirty="0" smtClean="0"/>
              <a:t>).  The Scenario Presentation is put together from and follows the same order as the SitMan. Most users will find it easier to develop the Scenario Presentation after they have finalized the SitMan.  </a:t>
            </a:r>
          </a:p>
          <a:p>
            <a:pPr eaLnBrk="1" hangingPunct="1">
              <a:lnSpc>
                <a:spcPct val="90000"/>
              </a:lnSpc>
            </a:pPr>
            <a:endParaRPr lang="en-US" dirty="0" smtClean="0"/>
          </a:p>
          <a:p>
            <a:pPr eaLnBrk="1" hangingPunct="1">
              <a:lnSpc>
                <a:spcPct val="90000"/>
              </a:lnSpc>
              <a:buFontTx/>
              <a:buNone/>
            </a:pPr>
            <a:r>
              <a:rPr lang="en-US" dirty="0" smtClean="0"/>
              <a:t>All of the slides presented here may be modified as needed.  For example, an Exercise</a:t>
            </a:r>
            <a:r>
              <a:rPr lang="en-US" baseline="0" dirty="0" smtClean="0"/>
              <a:t> Development Team (EDT)</a:t>
            </a:r>
            <a:r>
              <a:rPr lang="en-US" dirty="0" smtClean="0"/>
              <a:t> may decide not to include all or part of the slides presented here since the same information is already available to participants through their SitMan. </a:t>
            </a:r>
          </a:p>
          <a:p>
            <a:pPr eaLnBrk="1" hangingPunct="1">
              <a:lnSpc>
                <a:spcPct val="90000"/>
              </a:lnSpc>
              <a:buFontTx/>
              <a:buChar char="•"/>
            </a:pPr>
            <a:endParaRPr lang="en-US" dirty="0" smtClean="0"/>
          </a:p>
          <a:p>
            <a:pPr eaLnBrk="1" hangingPunct="1">
              <a:lnSpc>
                <a:spcPct val="90000"/>
              </a:lnSpc>
              <a:buFontTx/>
              <a:buNone/>
            </a:pPr>
            <a:r>
              <a:rPr lang="en-US" dirty="0" smtClean="0"/>
              <a:t>Facilitators are encouraged to use this “notes” section on each slide to incorporate additional material, such as follow-up questions or comments.</a:t>
            </a:r>
          </a:p>
          <a:p>
            <a:pPr eaLnBrk="1" hangingPunct="1">
              <a:lnSpc>
                <a:spcPct val="90000"/>
              </a:lnSpc>
            </a:pPr>
            <a:endParaRPr lang="en-US" dirty="0" smtClean="0"/>
          </a:p>
          <a:p>
            <a:pPr eaLnBrk="1" hangingPunct="1">
              <a:lnSpc>
                <a:spcPct val="90000"/>
              </a:lnSpc>
            </a:pPr>
            <a:r>
              <a:rPr lang="en-US" dirty="0" smtClean="0"/>
              <a:t> </a:t>
            </a:r>
          </a:p>
          <a:p>
            <a:pPr>
              <a:lnSpc>
                <a:spcPct val="90000"/>
              </a:lnSpc>
            </a:pPr>
            <a:endParaRPr lang="en-US" dirty="0" smtClean="0"/>
          </a:p>
        </p:txBody>
      </p:sp>
    </p:spTree>
    <p:extLst>
      <p:ext uri="{BB962C8B-B14F-4D97-AF65-F5344CB8AC3E}">
        <p14:creationId xmlns:p14="http://schemas.microsoft.com/office/powerpoint/2010/main" val="1809954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E0E96AB-DE78-4030-8474-7E7393E3D339}"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619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13C92AA-09CD-429A-A0B6-363DABF7235B}"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1627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AA7F994-A46C-4B95-A0B6-C59059DEA86D}" type="slidenum">
              <a:rPr lang="en-US" smtClean="0"/>
              <a:pPr/>
              <a:t>12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7628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4505841-FC44-45CC-93A2-66AE0C31341A}" type="slidenum">
              <a:rPr lang="en-US" smtClean="0"/>
              <a:pPr/>
              <a:t>13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81267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07AF0EA-EDA1-4B4F-8525-C7EED8DB25A1}" type="slidenum">
              <a:rPr lang="en-US" smtClean="0">
                <a:solidFill>
                  <a:srgbClr val="000000"/>
                </a:solidFill>
              </a:rPr>
              <a:pPr/>
              <a:t>14</a:t>
            </a:fld>
            <a:endParaRPr lang="en-US">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21166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CD6AA22-962A-4F28-A355-76022D850EBD}" type="slidenum">
              <a:rPr lang="en-US" smtClean="0"/>
              <a:pPr/>
              <a:t>15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2536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36E454A9-0841-48C8-A5E2-19960A2A3C50}" type="slidenum">
              <a:rPr lang="en-US" sz="1200"/>
              <a:pPr algn="r"/>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8474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36E454A9-0841-48C8-A5E2-19960A2A3C50}" type="slidenum">
              <a:rPr lang="en-US" sz="1200"/>
              <a:pPr algn="r"/>
              <a:t>17</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8474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36E454A9-0841-48C8-A5E2-19960A2A3C50}" type="slidenum">
              <a:rPr lang="en-US" sz="1200"/>
              <a:pPr algn="r"/>
              <a:t>18</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8474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6788035-B1B0-43F4-BE26-D1E1DEDF0A83}" type="slidenum">
              <a:rPr lang="en-US" smtClean="0"/>
              <a:pPr/>
              <a:t>19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z="1200" kern="1200" dirty="0" smtClean="0">
              <a:solidFill>
                <a:schemeClr val="tx1"/>
              </a:solidFill>
              <a:latin typeface="Arial" charset="0"/>
              <a:ea typeface="+mn-ea"/>
              <a:cs typeface="+mn-cs"/>
            </a:endParaRPr>
          </a:p>
          <a:p>
            <a:pPr eaLnBrk="1" hangingPunct="1"/>
            <a:endParaRPr lang="en-US" dirty="0" smtClean="0"/>
          </a:p>
        </p:txBody>
      </p:sp>
    </p:spTree>
    <p:extLst>
      <p:ext uri="{BB962C8B-B14F-4D97-AF65-F5344CB8AC3E}">
        <p14:creationId xmlns:p14="http://schemas.microsoft.com/office/powerpoint/2010/main" val="209879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A9D1A93-5E33-4E0C-A498-6396C318651C}"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18218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6788035-B1B0-43F4-BE26-D1E1DEDF0A83}" type="slidenum">
              <a:rPr lang="en-US" smtClean="0"/>
              <a:pPr/>
              <a:t>20</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z="1200" kern="1200" dirty="0" smtClean="0">
              <a:solidFill>
                <a:schemeClr val="tx1"/>
              </a:solidFill>
              <a:latin typeface="Arial" charset="0"/>
              <a:ea typeface="+mn-ea"/>
              <a:cs typeface="+mn-cs"/>
            </a:endParaRPr>
          </a:p>
          <a:p>
            <a:pPr eaLnBrk="1" hangingPunct="1"/>
            <a:endParaRPr lang="en-US" dirty="0" smtClean="0"/>
          </a:p>
        </p:txBody>
      </p:sp>
    </p:spTree>
    <p:extLst>
      <p:ext uri="{BB962C8B-B14F-4D97-AF65-F5344CB8AC3E}">
        <p14:creationId xmlns:p14="http://schemas.microsoft.com/office/powerpoint/2010/main" val="2098791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6788035-B1B0-43F4-BE26-D1E1DEDF0A83}" type="slidenum">
              <a:rPr lang="en-US" smtClean="0"/>
              <a:pPr/>
              <a:t>21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mn-cs"/>
              </a:rPr>
              <a:t>Based on the information provided, encourage players to participate in a discussion concerning the issues raised in Module 1. Identify any critical issues, decisions, requirements or questions that should be addressed at this time.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The following questions are provided as suggested subjects that you may wish to address as the discussion progresses. These questions are not meant to constitute a definitive list of concerns to be addressed, nor is there a requirement to address every question.</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[With whom do you coordinate at the local and state levels at the initiation of incidents like this?] </a:t>
            </a:r>
          </a:p>
          <a:p>
            <a:r>
              <a:rPr lang="en-US" sz="1200" kern="1200" dirty="0" smtClean="0">
                <a:solidFill>
                  <a:schemeClr val="tx1"/>
                </a:solidFill>
                <a:latin typeface="Arial" charset="0"/>
                <a:ea typeface="+mn-ea"/>
                <a:cs typeface="+mn-cs"/>
              </a:rPr>
              <a:t>[What procedures have been developed to assess the incidents and take initial actions to support the responses?]</a:t>
            </a:r>
          </a:p>
          <a:p>
            <a:r>
              <a:rPr lang="en-US" sz="1200" kern="1200" dirty="0" smtClean="0">
                <a:solidFill>
                  <a:schemeClr val="tx1"/>
                </a:solidFill>
                <a:latin typeface="Arial" charset="0"/>
                <a:ea typeface="+mn-ea"/>
                <a:cs typeface="+mn-cs"/>
              </a:rPr>
              <a:t>[Does your utility have a routine facility inspection program with written logs maintained by staff?  What other physical security measures or processes might yield more information about the incidents?]</a:t>
            </a:r>
          </a:p>
          <a:p>
            <a:r>
              <a:rPr lang="en-US" sz="1200" kern="1200" dirty="0" smtClean="0">
                <a:solidFill>
                  <a:schemeClr val="tx1"/>
                </a:solidFill>
                <a:latin typeface="Arial" charset="0"/>
                <a:ea typeface="+mn-ea"/>
                <a:cs typeface="+mn-cs"/>
              </a:rPr>
              <a:t>[How will communications be handled to internal staff, to the public and to officials?]</a:t>
            </a:r>
          </a:p>
          <a:p>
            <a:r>
              <a:rPr lang="en-US" sz="1200" kern="1200" dirty="0" smtClean="0">
                <a:solidFill>
                  <a:schemeClr val="tx1"/>
                </a:solidFill>
                <a:latin typeface="Arial" charset="0"/>
                <a:ea typeface="+mn-ea"/>
                <a:cs typeface="+mn-cs"/>
              </a:rPr>
              <a:t>[How would you involve law enforcement, and how would your utility’s staff cooperate and assist law enforcement efforts?]</a:t>
            </a:r>
          </a:p>
          <a:p>
            <a:r>
              <a:rPr lang="en-US" sz="1200" kern="1200" dirty="0" smtClean="0">
                <a:solidFill>
                  <a:schemeClr val="tx1"/>
                </a:solidFill>
                <a:latin typeface="Arial" charset="0"/>
                <a:ea typeface="+mn-ea"/>
                <a:cs typeface="+mn-cs"/>
              </a:rPr>
              <a:t>[What procedures have been developed for conducting sampling and analysis to confirm contamination?]</a:t>
            </a:r>
          </a:p>
          <a:p>
            <a:r>
              <a:rPr lang="en-US" sz="1200" kern="1200" dirty="0" smtClean="0">
                <a:solidFill>
                  <a:schemeClr val="tx1"/>
                </a:solidFill>
                <a:latin typeface="Arial" charset="0"/>
                <a:ea typeface="+mn-ea"/>
                <a:cs typeface="+mn-cs"/>
              </a:rPr>
              <a:t>[What laboratory capabilities will be required in response to this incident? How will the laboratories you work with be impacted by the increased demand for testing resulting from this incident?]</a:t>
            </a:r>
          </a:p>
          <a:p>
            <a:r>
              <a:rPr lang="en-US" sz="1200" kern="1200" dirty="0" smtClean="0">
                <a:solidFill>
                  <a:schemeClr val="tx1"/>
                </a:solidFill>
                <a:latin typeface="Arial" charset="0"/>
                <a:ea typeface="+mn-ea"/>
                <a:cs typeface="+mn-cs"/>
              </a:rPr>
              <a:t>[How do you determine if an advisory or public notification (such as boil water or do not use) needs to be issued for this incident?  How would this occur without power and if normal communication media such as TV and radio outlets are unavailable?  What alternative resources could be available to issue an advisory?] </a:t>
            </a:r>
          </a:p>
          <a:p>
            <a:r>
              <a:rPr lang="en-US" sz="1200" kern="1200" dirty="0" smtClean="0">
                <a:solidFill>
                  <a:schemeClr val="tx1"/>
                </a:solidFill>
                <a:latin typeface="Arial" charset="0"/>
                <a:ea typeface="+mn-ea"/>
                <a:cs typeface="+mn-cs"/>
              </a:rPr>
              <a:t>[How will response efforts be impacted by the loss of power at the wastewater utility?]</a:t>
            </a:r>
          </a:p>
          <a:p>
            <a:r>
              <a:rPr lang="en-US" sz="1200" kern="1200" dirty="0" smtClean="0">
                <a:solidFill>
                  <a:schemeClr val="tx1"/>
                </a:solidFill>
                <a:latin typeface="Arial" charset="0"/>
                <a:ea typeface="+mn-ea"/>
                <a:cs typeface="+mn-cs"/>
              </a:rPr>
              <a:t>[What measures does your wastewater utility have in place to prevent environmental contamination from a wastewater overflow?]</a:t>
            </a:r>
          </a:p>
          <a:p>
            <a:r>
              <a:rPr lang="en-US" sz="1200" kern="1200" dirty="0" smtClean="0">
                <a:solidFill>
                  <a:schemeClr val="tx1"/>
                </a:solidFill>
                <a:latin typeface="Arial" charset="0"/>
                <a:ea typeface="+mn-ea"/>
                <a:cs typeface="+mn-cs"/>
              </a:rPr>
              <a:t>[How would conflicts between your utilities’ response goals and priorities and the evidentiary goals and priorities of law enforcement agencies be resolved?]</a:t>
            </a:r>
          </a:p>
          <a:p>
            <a:r>
              <a:rPr lang="en-US" sz="1200" kern="1200" dirty="0" smtClean="0">
                <a:solidFill>
                  <a:schemeClr val="tx1"/>
                </a:solidFill>
                <a:latin typeface="Arial" charset="0"/>
                <a:ea typeface="+mn-ea"/>
                <a:cs typeface="+mn-cs"/>
              </a:rPr>
              <a:t>[What inspection or surveillance programs are in place to detect any physical security breaches related to utility equipment, such as pump houses</a:t>
            </a:r>
            <a:r>
              <a:rPr lang="en-US" sz="1200" kern="1200" baseline="0" dirty="0" smtClean="0">
                <a:solidFill>
                  <a:schemeClr val="tx1"/>
                </a:solidFill>
                <a:latin typeface="Arial" charset="0"/>
                <a:ea typeface="+mn-ea"/>
                <a:cs typeface="+mn-cs"/>
              </a:rPr>
              <a:t> or </a:t>
            </a:r>
            <a:r>
              <a:rPr lang="en-US" sz="1200" kern="1200" dirty="0" smtClean="0">
                <a:solidFill>
                  <a:schemeClr val="tx1"/>
                </a:solidFill>
                <a:latin typeface="Arial" charset="0"/>
                <a:ea typeface="+mn-ea"/>
                <a:cs typeface="+mn-cs"/>
              </a:rPr>
              <a:t>stations and either the distribution or collection system?  Does your utility have a “citizens watch network” or “water watchers” in place within the served community?]</a:t>
            </a:r>
          </a:p>
          <a:p>
            <a:pPr eaLnBrk="1" hangingPunct="1"/>
            <a:endParaRPr lang="en-US" dirty="0" smtClean="0"/>
          </a:p>
        </p:txBody>
      </p:sp>
    </p:spTree>
    <p:extLst>
      <p:ext uri="{BB962C8B-B14F-4D97-AF65-F5344CB8AC3E}">
        <p14:creationId xmlns:p14="http://schemas.microsoft.com/office/powerpoint/2010/main" val="2098791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07AF0EA-EDA1-4B4F-8525-C7EED8DB25A1}" type="slidenum">
              <a:rPr lang="en-US" smtClean="0">
                <a:solidFill>
                  <a:srgbClr val="000000"/>
                </a:solidFill>
              </a:rPr>
              <a:pPr/>
              <a:t>22</a:t>
            </a:fld>
            <a:endParaRPr lang="en-US">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4241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a:solidFill>
                  <a:srgbClr val="3366FF"/>
                </a:solidFill>
                <a:latin typeface="Arial" charset="0"/>
                <a:ea typeface="+mn-ea"/>
                <a:cs typeface="+mn-cs"/>
              </a:rPr>
              <a:t>Discuss </a:t>
            </a:r>
            <a:r>
              <a:rPr lang="en-US" sz="1200" kern="1200" dirty="0">
                <a:solidFill>
                  <a:srgbClr val="3366FF"/>
                </a:solidFill>
                <a:latin typeface="Arial" charset="0"/>
                <a:ea typeface="+mn-ea"/>
                <a:cs typeface="+mn-cs"/>
              </a:rPr>
              <a:t>each objective and </a:t>
            </a:r>
            <a:r>
              <a:rPr lang="en-US" sz="1200" kern="1200">
                <a:solidFill>
                  <a:srgbClr val="3366FF"/>
                </a:solidFill>
                <a:latin typeface="Arial" charset="0"/>
                <a:ea typeface="+mn-ea"/>
                <a:cs typeface="+mn-cs"/>
              </a:rPr>
              <a:t>corresponding outcome.</a:t>
            </a:r>
            <a:endParaRPr lang="en-US" sz="1200" kern="1200" dirty="0">
              <a:solidFill>
                <a:srgbClr val="3366FF"/>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D737123-71CC-4DE2-888E-0519B95E9A1C}"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41035222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D737123-71CC-4DE2-888E-0519B95E9A1C}"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134590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43C4982-FFDD-412B-B673-E968DFD1F2CE}" type="slidenum">
              <a:rPr lang="en-US" smtClean="0"/>
              <a:pPr/>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4989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EFF6C26-9ACD-4ACC-9CE5-294314D94B2B}" type="slidenum">
              <a:rPr lang="en-US"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04962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73E9368-8725-4A6D-AFBC-F9C83D745A6D}" type="slidenum">
              <a:rPr lang="en-US"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7958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765BC0A-F0FB-4A43-8013-B59A1AECDE5C}" type="slidenum">
              <a:rPr lang="en-US" smtClean="0"/>
              <a:pPr/>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0652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3B0273D-2A19-48AD-8616-20DAA3F8ADBD}"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2693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95EEA3D1-D9EC-4324-9AAE-2F5175804CC9}" type="slidenum">
              <a:rPr lang="en-US" sz="1200"/>
              <a:pPr algn="r"/>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35122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186FB74D-DF99-43B9-8B44-0220AA2BBF02}" type="slidenum">
              <a:rPr lang="en-US" sz="1200"/>
              <a:pPr algn="r"/>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40278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219200" y="2133600"/>
            <a:ext cx="7772400" cy="1143000"/>
          </a:xfrm>
        </p:spPr>
        <p:txBody>
          <a:bodyPr/>
          <a:lstStyle>
            <a:lvl1pPr>
              <a:defRPr u="none">
                <a:solidFill>
                  <a:schemeClr val="tx1"/>
                </a:solidFill>
              </a:defRPr>
            </a:lvl1pPr>
          </a:lstStyle>
          <a:p>
            <a:r>
              <a:rPr lang="en-US"/>
              <a:t>Click to edit Master title style</a:t>
            </a:r>
          </a:p>
        </p:txBody>
      </p:sp>
      <p:sp>
        <p:nvSpPr>
          <p:cNvPr id="13315" name="Rectangle 3"/>
          <p:cNvSpPr>
            <a:spLocks noGrp="1" noChangeArrowheads="1"/>
          </p:cNvSpPr>
          <p:nvPr>
            <p:ph type="subTitle" idx="1"/>
          </p:nvPr>
        </p:nvSpPr>
        <p:spPr>
          <a:xfrm>
            <a:off x="1981200" y="3505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1295400" y="6172200"/>
            <a:ext cx="1905000" cy="457200"/>
          </a:xfrm>
        </p:spPr>
        <p:txBody>
          <a:bodyPr/>
          <a:lstStyle>
            <a:lvl1pPr>
              <a:defRPr/>
            </a:lvl1pPr>
          </a:lstStyle>
          <a:p>
            <a:pPr>
              <a:defRPr/>
            </a:pPr>
            <a:fld id="{3AABD23B-CBDF-4676-9B1F-C7FD4A231CDE}" type="datetime1">
              <a:rPr lang="en-US"/>
              <a:pPr>
                <a:defRPr/>
              </a:pPr>
              <a:t>5/18/2018</a:t>
            </a:fld>
            <a:endParaRPr lang="en-US"/>
          </a:p>
        </p:txBody>
      </p:sp>
      <p:sp>
        <p:nvSpPr>
          <p:cNvPr id="5" name="Rectangle 5"/>
          <p:cNvSpPr>
            <a:spLocks noGrp="1" noChangeArrowheads="1"/>
          </p:cNvSpPr>
          <p:nvPr>
            <p:ph type="ftr" sz="quarter" idx="11"/>
          </p:nvPr>
        </p:nvSpPr>
        <p:spPr>
          <a:xfrm>
            <a:off x="3733800" y="6172200"/>
            <a:ext cx="2895600" cy="457200"/>
          </a:xfrm>
        </p:spPr>
        <p:txBody>
          <a:bodyPr/>
          <a:lstStyle>
            <a:lvl1pPr>
              <a:defRPr/>
            </a:lvl1pPr>
          </a:lstStyle>
          <a:p>
            <a:pPr>
              <a:defRPr/>
            </a:pPr>
            <a:r>
              <a:rPr lang="en-US"/>
              <a:t>Flood Scenario</a:t>
            </a:r>
          </a:p>
        </p:txBody>
      </p:sp>
      <p:sp>
        <p:nvSpPr>
          <p:cNvPr id="6" name="Rectangle 6"/>
          <p:cNvSpPr>
            <a:spLocks noGrp="1" noChangeArrowheads="1"/>
          </p:cNvSpPr>
          <p:nvPr>
            <p:ph type="sldNum" sz="quarter" idx="12"/>
          </p:nvPr>
        </p:nvSpPr>
        <p:spPr>
          <a:xfrm>
            <a:off x="7162800" y="6172200"/>
            <a:ext cx="1905000" cy="457200"/>
          </a:xfrm>
        </p:spPr>
        <p:txBody>
          <a:bodyPr/>
          <a:lstStyle>
            <a:lvl1pPr>
              <a:defRPr/>
            </a:lvl1pPr>
          </a:lstStyle>
          <a:p>
            <a:pPr>
              <a:defRPr/>
            </a:pPr>
            <a:fld id="{BA3E6026-020B-48A7-BD41-CC17A2278F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D27CC1-F1F0-497C-B35B-AC5206D644FE}"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6" name="Rectangle 6"/>
          <p:cNvSpPr>
            <a:spLocks noGrp="1" noChangeArrowheads="1"/>
          </p:cNvSpPr>
          <p:nvPr>
            <p:ph type="sldNum" sz="quarter" idx="12"/>
          </p:nvPr>
        </p:nvSpPr>
        <p:spPr>
          <a:ln/>
        </p:spPr>
        <p:txBody>
          <a:bodyPr/>
          <a:lstStyle>
            <a:lvl1pPr>
              <a:defRPr/>
            </a:lvl1pPr>
          </a:lstStyle>
          <a:p>
            <a:pPr>
              <a:defRPr/>
            </a:pPr>
            <a:fld id="{E2098C5F-DD00-4366-BB2E-6FA5BB351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838200"/>
            <a:ext cx="18097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838200"/>
            <a:ext cx="52768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8171A17-C365-439B-B29E-B2FFE13F100B}"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6" name="Rectangle 6"/>
          <p:cNvSpPr>
            <a:spLocks noGrp="1" noChangeArrowheads="1"/>
          </p:cNvSpPr>
          <p:nvPr>
            <p:ph type="sldNum" sz="quarter" idx="12"/>
          </p:nvPr>
        </p:nvSpPr>
        <p:spPr>
          <a:ln/>
        </p:spPr>
        <p:txBody>
          <a:bodyPr/>
          <a:lstStyle>
            <a:lvl1pPr>
              <a:defRPr/>
            </a:lvl1pPr>
          </a:lstStyle>
          <a:p>
            <a:pPr>
              <a:defRPr/>
            </a:pPr>
            <a:fld id="{8BE464B3-9520-41F7-B8A0-820F2E1919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pPr>
                <a:defRPr/>
              </a:pPr>
              <a:t>5/18/2018</a:t>
            </a:fld>
            <a:endParaRPr lang="en-US"/>
          </a:p>
        </p:txBody>
      </p:sp>
      <p:sp>
        <p:nvSpPr>
          <p:cNvPr id="19" name="Footer Placeholder 18"/>
          <p:cNvSpPr>
            <a:spLocks noGrp="1"/>
          </p:cNvSpPr>
          <p:nvPr>
            <p:ph type="ftr" sz="quarter" idx="11"/>
          </p:nvPr>
        </p:nvSpPr>
        <p:spPr/>
        <p:txBody>
          <a:bodyPr/>
          <a:lstStyle/>
          <a:p>
            <a:pPr>
              <a:defRPr/>
            </a:pPr>
            <a:r>
              <a:rPr lang="en-US" smtClean="0"/>
              <a:t>Flood Scenario</a:t>
            </a:r>
            <a:endParaRPr lang="en-US"/>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smtClean="0"/>
              <a:t>Flood Scenario</a:t>
            </a:r>
            <a:endParaRPr lang="en-US"/>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smtClean="0"/>
              <a:t>Flood Scenario</a:t>
            </a:r>
            <a:endParaRPr lang="en-US"/>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smtClean="0"/>
              <a:t>Flood Scenario</a:t>
            </a:r>
            <a:endParaRPr lang="en-US"/>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pPr>
                <a:defRPr/>
              </a:pPr>
              <a:t>5/18/2018</a:t>
            </a:fld>
            <a:endParaRPr lang="en-US"/>
          </a:p>
        </p:txBody>
      </p:sp>
      <p:sp>
        <p:nvSpPr>
          <p:cNvPr id="8" name="Footer Placeholder 7"/>
          <p:cNvSpPr>
            <a:spLocks noGrp="1"/>
          </p:cNvSpPr>
          <p:nvPr>
            <p:ph type="ftr" sz="quarter" idx="11"/>
          </p:nvPr>
        </p:nvSpPr>
        <p:spPr/>
        <p:txBody>
          <a:bodyPr/>
          <a:lstStyle/>
          <a:p>
            <a:pPr>
              <a:defRPr/>
            </a:pPr>
            <a:r>
              <a:rPr lang="en-US" smtClean="0"/>
              <a:t>Flood Scenario</a:t>
            </a:r>
            <a:endParaRPr lang="en-US"/>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pPr>
                <a:defRPr/>
              </a:pPr>
              <a:t>5/18/2018</a:t>
            </a:fld>
            <a:endParaRPr lang="en-US"/>
          </a:p>
        </p:txBody>
      </p:sp>
      <p:sp>
        <p:nvSpPr>
          <p:cNvPr id="4" name="Footer Placeholder 3"/>
          <p:cNvSpPr>
            <a:spLocks noGrp="1"/>
          </p:cNvSpPr>
          <p:nvPr>
            <p:ph type="ftr" sz="quarter" idx="11"/>
          </p:nvPr>
        </p:nvSpPr>
        <p:spPr/>
        <p:txBody>
          <a:bodyPr/>
          <a:lstStyle/>
          <a:p>
            <a:pPr>
              <a:defRPr/>
            </a:pPr>
            <a:r>
              <a:rPr lang="en-US" smtClean="0"/>
              <a:t>Flood Scenario</a:t>
            </a:r>
            <a:endParaRPr lang="en-US"/>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pPr>
                <a:defRPr/>
              </a:pPr>
              <a:t>5/18/2018</a:t>
            </a:fld>
            <a:endParaRPr lang="en-US"/>
          </a:p>
        </p:txBody>
      </p:sp>
      <p:sp>
        <p:nvSpPr>
          <p:cNvPr id="3" name="Footer Placeholder 2"/>
          <p:cNvSpPr>
            <a:spLocks noGrp="1"/>
          </p:cNvSpPr>
          <p:nvPr>
            <p:ph type="ftr" sz="quarter" idx="11"/>
          </p:nvPr>
        </p:nvSpPr>
        <p:spPr/>
        <p:txBody>
          <a:bodyPr/>
          <a:lstStyle/>
          <a:p>
            <a:pPr>
              <a:defRPr/>
            </a:pPr>
            <a:r>
              <a:rPr lang="en-US" smtClean="0"/>
              <a:t>Flood Scenario</a:t>
            </a:r>
            <a:endParaRPr lang="en-US"/>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smtClean="0"/>
              <a:t>Flood Scenario</a:t>
            </a:r>
            <a:endParaRPr lang="en-US"/>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661FBA-B87F-41EA-B01D-A9934D892926}"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6" name="Rectangle 6"/>
          <p:cNvSpPr>
            <a:spLocks noGrp="1" noChangeArrowheads="1"/>
          </p:cNvSpPr>
          <p:nvPr>
            <p:ph type="sldNum" sz="quarter" idx="12"/>
          </p:nvPr>
        </p:nvSpPr>
        <p:spPr>
          <a:ln/>
        </p:spPr>
        <p:txBody>
          <a:bodyPr/>
          <a:lstStyle>
            <a:lvl1pPr>
              <a:defRPr/>
            </a:lvl1pPr>
          </a:lstStyle>
          <a:p>
            <a:pPr>
              <a:defRPr/>
            </a:pPr>
            <a:fld id="{D0A73337-DE87-42BF-A928-ADA1810B670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smtClean="0"/>
              <a:t>Flood Scenario</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smtClean="0"/>
              <a:t>Flood Scenario</a:t>
            </a:r>
            <a:endParaRPr lang="en-US"/>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smtClean="0"/>
              <a:t>Flood Scenario</a:t>
            </a:r>
            <a:endParaRPr lang="en-US"/>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078C61E-DE33-4263-83ED-6BDCD4D452AA}"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6" name="Rectangle 6"/>
          <p:cNvSpPr>
            <a:spLocks noGrp="1" noChangeArrowheads="1"/>
          </p:cNvSpPr>
          <p:nvPr>
            <p:ph type="sldNum" sz="quarter" idx="12"/>
          </p:nvPr>
        </p:nvSpPr>
        <p:spPr>
          <a:ln/>
        </p:spPr>
        <p:txBody>
          <a:bodyPr/>
          <a:lstStyle>
            <a:lvl1pPr>
              <a:defRPr/>
            </a:lvl1pPr>
          </a:lstStyle>
          <a:p>
            <a:pPr>
              <a:defRPr/>
            </a:pPr>
            <a:fld id="{AC4E8102-E1CC-4079-A16E-79F0388D387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981200"/>
            <a:ext cx="35433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981200"/>
            <a:ext cx="35433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046E03C-BDFD-4816-B91C-5EC466476ABA}"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7" name="Rectangle 6"/>
          <p:cNvSpPr>
            <a:spLocks noGrp="1" noChangeArrowheads="1"/>
          </p:cNvSpPr>
          <p:nvPr>
            <p:ph type="sldNum" sz="quarter" idx="12"/>
          </p:nvPr>
        </p:nvSpPr>
        <p:spPr>
          <a:ln/>
        </p:spPr>
        <p:txBody>
          <a:bodyPr/>
          <a:lstStyle>
            <a:lvl1pPr>
              <a:defRPr/>
            </a:lvl1pPr>
          </a:lstStyle>
          <a:p>
            <a:pPr>
              <a:defRPr/>
            </a:pPr>
            <a:fld id="{B4002F2F-A1CB-4511-BA98-E55F67D950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C0D7657-7397-4155-B66D-5E447DA085EB}" type="datetime1">
              <a:rPr lang="en-US"/>
              <a:pPr>
                <a:defRPr/>
              </a:pPr>
              <a:t>5/18/2018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9" name="Rectangle 6"/>
          <p:cNvSpPr>
            <a:spLocks noGrp="1" noChangeArrowheads="1"/>
          </p:cNvSpPr>
          <p:nvPr>
            <p:ph type="sldNum" sz="quarter" idx="12"/>
          </p:nvPr>
        </p:nvSpPr>
        <p:spPr>
          <a:ln/>
        </p:spPr>
        <p:txBody>
          <a:bodyPr/>
          <a:lstStyle>
            <a:lvl1pPr>
              <a:defRPr/>
            </a:lvl1pPr>
          </a:lstStyle>
          <a:p>
            <a:pPr>
              <a:defRPr/>
            </a:pPr>
            <a:fld id="{41346FC8-D98E-429C-AFC4-139851425C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FC4A4B8-41E1-46F3-B5C4-E14B565A2031}" type="datetime1">
              <a:rPr lang="en-US"/>
              <a:pPr>
                <a:defRPr/>
              </a:pPr>
              <a:t>5/18/2018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5" name="Rectangle 6"/>
          <p:cNvSpPr>
            <a:spLocks noGrp="1" noChangeArrowheads="1"/>
          </p:cNvSpPr>
          <p:nvPr>
            <p:ph type="sldNum" sz="quarter" idx="12"/>
          </p:nvPr>
        </p:nvSpPr>
        <p:spPr>
          <a:ln/>
        </p:spPr>
        <p:txBody>
          <a:bodyPr/>
          <a:lstStyle>
            <a:lvl1pPr>
              <a:defRPr/>
            </a:lvl1pPr>
          </a:lstStyle>
          <a:p>
            <a:pPr>
              <a:defRPr/>
            </a:pPr>
            <a:fld id="{AE4B19F9-0D33-40A2-BB14-DF36086501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5FFF2D4-EFE1-4CE4-9185-12C4021AF8F1}" type="datetime1">
              <a:rPr lang="en-US"/>
              <a:pPr>
                <a:defRPr/>
              </a:pPr>
              <a:t>5/18/2018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4" name="Rectangle 6"/>
          <p:cNvSpPr>
            <a:spLocks noGrp="1" noChangeArrowheads="1"/>
          </p:cNvSpPr>
          <p:nvPr>
            <p:ph type="sldNum" sz="quarter" idx="12"/>
          </p:nvPr>
        </p:nvSpPr>
        <p:spPr>
          <a:ln/>
        </p:spPr>
        <p:txBody>
          <a:bodyPr/>
          <a:lstStyle>
            <a:lvl1pPr>
              <a:defRPr/>
            </a:lvl1pPr>
          </a:lstStyle>
          <a:p>
            <a:pPr>
              <a:defRPr/>
            </a:pPr>
            <a:fld id="{7FA4F20D-44AF-49C6-9EB5-28AB66E6C8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1CB3636-E4DE-4A1C-B49E-C9FC7D226EC9}"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7" name="Rectangle 6"/>
          <p:cNvSpPr>
            <a:spLocks noGrp="1" noChangeArrowheads="1"/>
          </p:cNvSpPr>
          <p:nvPr>
            <p:ph type="sldNum" sz="quarter" idx="12"/>
          </p:nvPr>
        </p:nvSpPr>
        <p:spPr>
          <a:ln/>
        </p:spPr>
        <p:txBody>
          <a:bodyPr/>
          <a:lstStyle>
            <a:lvl1pPr>
              <a:defRPr/>
            </a:lvl1pPr>
          </a:lstStyle>
          <a:p>
            <a:pPr>
              <a:defRPr/>
            </a:pPr>
            <a:fld id="{1EBCE388-D2E2-466F-B82B-AD2AFC9C9A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227B13F-8073-461A-9C03-145918A4D4F5}"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Flood Scenario</a:t>
            </a:r>
          </a:p>
        </p:txBody>
      </p:sp>
      <p:sp>
        <p:nvSpPr>
          <p:cNvPr id="7" name="Rectangle 6"/>
          <p:cNvSpPr>
            <a:spLocks noGrp="1" noChangeArrowheads="1"/>
          </p:cNvSpPr>
          <p:nvPr>
            <p:ph type="sldNum" sz="quarter" idx="12"/>
          </p:nvPr>
        </p:nvSpPr>
        <p:spPr>
          <a:ln/>
        </p:spPr>
        <p:txBody>
          <a:bodyPr/>
          <a:lstStyle>
            <a:lvl1pPr>
              <a:defRPr/>
            </a:lvl1pPr>
          </a:lstStyle>
          <a:p>
            <a:pPr>
              <a:defRPr/>
            </a:pPr>
            <a:fld id="{E2D3653E-4594-4F57-81E1-BF5654EC2D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752600" y="838200"/>
            <a:ext cx="72390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52600" y="1981200"/>
            <a:ext cx="7239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1219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4A302350-5317-4B3A-820E-15AF85273768}" type="datetime1">
              <a:rPr lang="en-US"/>
              <a:pPr>
                <a:defRPr/>
              </a:pPr>
              <a:t>5/18/2018</a:t>
            </a:fld>
            <a:endParaRPr lang="en-US"/>
          </a:p>
        </p:txBody>
      </p:sp>
      <p:sp>
        <p:nvSpPr>
          <p:cNvPr id="12293" name="Rectangle 5"/>
          <p:cNvSpPr>
            <a:spLocks noGrp="1" noChangeArrowheads="1"/>
          </p:cNvSpPr>
          <p:nvPr>
            <p:ph type="ftr" sz="quarter" idx="3"/>
          </p:nvPr>
        </p:nvSpPr>
        <p:spPr bwMode="auto">
          <a:xfrm>
            <a:off x="3657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Flood Scenario</a:t>
            </a:r>
          </a:p>
        </p:txBody>
      </p:sp>
      <p:sp>
        <p:nvSpPr>
          <p:cNvPr id="12294"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1B17363-CCD4-425C-8F2B-66FDC2B16C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15" r:id="rId2"/>
    <p:sldLayoutId id="2147483814" r:id="rId3"/>
    <p:sldLayoutId id="2147483813" r:id="rId4"/>
    <p:sldLayoutId id="2147483812" r:id="rId5"/>
    <p:sldLayoutId id="2147483811" r:id="rId6"/>
    <p:sldLayoutId id="2147483810" r:id="rId7"/>
    <p:sldLayoutId id="2147483809" r:id="rId8"/>
    <p:sldLayoutId id="2147483808" r:id="rId9"/>
    <p:sldLayoutId id="2147483807" r:id="rId10"/>
    <p:sldLayoutId id="2147483806" r:id="rId11"/>
  </p:sldLayoutIdLst>
  <p:hf hdr="0" dt="0"/>
  <p:txStyles>
    <p:titleStyle>
      <a:lvl1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har char="–"/>
        <a:defRPr sz="2400">
          <a:solidFill>
            <a:schemeClr val="tx1"/>
          </a:solidFill>
          <a:latin typeface="+mn-lt"/>
        </a:defRPr>
      </a:lvl2pPr>
      <a:lvl3pPr marL="1143000" indent="-228600" algn="l" rtl="0" eaLnBrk="0" fontAlgn="base" hangingPunct="0">
        <a:spcBef>
          <a:spcPct val="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0"/>
        </a:spcBef>
        <a:spcAft>
          <a:spcPct val="0"/>
        </a:spcAft>
        <a:buChar char="–"/>
        <a:defRPr>
          <a:solidFill>
            <a:schemeClr val="tx1"/>
          </a:solidFill>
          <a:latin typeface="+mn-lt"/>
        </a:defRPr>
      </a:lvl4pPr>
      <a:lvl5pPr marL="2057400" indent="-228600" algn="l" rtl="0" eaLnBrk="0" fontAlgn="base" hangingPunct="0">
        <a:spcBef>
          <a:spcPct val="0"/>
        </a:spcBef>
        <a:spcAft>
          <a:spcPct val="0"/>
        </a:spcAft>
        <a:buChar char="»"/>
        <a:defRPr>
          <a:solidFill>
            <a:schemeClr val="tx1"/>
          </a:solidFill>
          <a:latin typeface="+mn-lt"/>
        </a:defRPr>
      </a:lvl5pPr>
      <a:lvl6pPr marL="2514600" indent="-228600" algn="l" rtl="0" fontAlgn="base">
        <a:spcBef>
          <a:spcPct val="0"/>
        </a:spcBef>
        <a:spcAft>
          <a:spcPct val="0"/>
        </a:spcAft>
        <a:buChar char="»"/>
        <a:defRPr>
          <a:solidFill>
            <a:schemeClr val="tx1"/>
          </a:solidFill>
          <a:latin typeface="+mn-lt"/>
        </a:defRPr>
      </a:lvl6pPr>
      <a:lvl7pPr marL="2971800" indent="-228600" algn="l" rtl="0" fontAlgn="base">
        <a:spcBef>
          <a:spcPct val="0"/>
        </a:spcBef>
        <a:spcAft>
          <a:spcPct val="0"/>
        </a:spcAft>
        <a:buChar char="»"/>
        <a:defRPr>
          <a:solidFill>
            <a:schemeClr val="tx1"/>
          </a:solidFill>
          <a:latin typeface="+mn-lt"/>
        </a:defRPr>
      </a:lvl7pPr>
      <a:lvl8pPr marL="3429000" indent="-228600" algn="l" rtl="0" fontAlgn="base">
        <a:spcBef>
          <a:spcPct val="0"/>
        </a:spcBef>
        <a:spcAft>
          <a:spcPct val="0"/>
        </a:spcAft>
        <a:buChar char="»"/>
        <a:defRPr>
          <a:solidFill>
            <a:schemeClr val="tx1"/>
          </a:solidFill>
          <a:latin typeface="+mn-lt"/>
        </a:defRPr>
      </a:lvl8pPr>
      <a:lvl9pPr marL="3886200" indent="-228600" algn="l" rtl="0" fontAlgn="base">
        <a:spcBef>
          <a:spcPct val="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pPr>
                <a:defRPr/>
              </a:pPr>
              <a:t>5/18/2018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Flood Scenario</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Vandalism scenario</a:t>
            </a:r>
            <a:endParaRPr lang="en-US" dirty="0"/>
          </a:p>
        </p:txBody>
      </p:sp>
      <p:sp>
        <p:nvSpPr>
          <p:cNvPr id="3074" name="Rectangle 6"/>
          <p:cNvSpPr>
            <a:spLocks noGrp="1" noChangeArrowheads="1"/>
          </p:cNvSpPr>
          <p:nvPr>
            <p:ph type="sldNum" sz="quarter" idx="12"/>
          </p:nvPr>
        </p:nvSpPr>
        <p:spPr/>
        <p:txBody>
          <a:bodyPr/>
          <a:lstStyle/>
          <a:p>
            <a:fld id="{DFE339D1-DC5B-4962-BAE8-26038209B53D}" type="slidenum">
              <a:rPr lang="en-US" smtClean="0"/>
              <a:pPr/>
              <a:t>1</a:t>
            </a:fld>
            <a:endParaRPr lang="en-US" smtClean="0"/>
          </a:p>
        </p:txBody>
      </p:sp>
      <p:sp>
        <p:nvSpPr>
          <p:cNvPr id="3076" name="Rectangle 8"/>
          <p:cNvSpPr>
            <a:spLocks noChangeArrowheads="1"/>
          </p:cNvSpPr>
          <p:nvPr/>
        </p:nvSpPr>
        <p:spPr bwMode="auto">
          <a:xfrm>
            <a:off x="685800" y="1066800"/>
            <a:ext cx="7772400" cy="327025"/>
          </a:xfrm>
          <a:prstGeom prst="rect">
            <a:avLst/>
          </a:prstGeom>
          <a:noFill/>
          <a:ln w="9525">
            <a:noFill/>
            <a:miter lim="800000"/>
            <a:headEnd/>
            <a:tailEnd/>
          </a:ln>
        </p:spPr>
        <p:txBody>
          <a:bodyPr anchor="ctr"/>
          <a:lstStyle/>
          <a:p>
            <a:pPr algn="ctr" eaLnBrk="0" hangingPunct="0"/>
            <a:r>
              <a:rPr lang="en-US" sz="4000" b="1" dirty="0" smtClean="0">
                <a:solidFill>
                  <a:schemeClr val="tx2"/>
                </a:solidFill>
              </a:rPr>
              <a:t>Vandalism Scenario</a:t>
            </a:r>
            <a:endParaRPr lang="en-US" sz="4000" b="1" dirty="0">
              <a:solidFill>
                <a:schemeClr val="tx2"/>
              </a:solidFill>
            </a:endParaRPr>
          </a:p>
        </p:txBody>
      </p:sp>
      <p:sp>
        <p:nvSpPr>
          <p:cNvPr id="3077" name="Rectangle 9"/>
          <p:cNvSpPr>
            <a:spLocks noChangeArrowheads="1"/>
          </p:cNvSpPr>
          <p:nvPr/>
        </p:nvSpPr>
        <p:spPr bwMode="auto">
          <a:xfrm>
            <a:off x="1447800" y="5562600"/>
            <a:ext cx="6400800" cy="1676400"/>
          </a:xfrm>
          <a:prstGeom prst="rect">
            <a:avLst/>
          </a:prstGeom>
          <a:noFill/>
          <a:ln w="9525">
            <a:noFill/>
            <a:miter lim="800000"/>
            <a:headEnd/>
            <a:tailEnd/>
          </a:ln>
        </p:spPr>
        <p:txBody>
          <a:bodyPr/>
          <a:lstStyle/>
          <a:p>
            <a:pPr marL="342900" indent="-342900" algn="ctr" eaLnBrk="0" hangingPunct="0">
              <a:spcBef>
                <a:spcPct val="20000"/>
              </a:spcBef>
              <a:buFont typeface="Wingdings" pitchFamily="2" charset="2"/>
              <a:buNone/>
            </a:pPr>
            <a:r>
              <a:rPr lang="en-US" sz="2800" dirty="0">
                <a:solidFill>
                  <a:srgbClr val="04617B"/>
                </a:solidFill>
              </a:rPr>
              <a:t>Tabletop Exercise</a:t>
            </a:r>
          </a:p>
        </p:txBody>
      </p:sp>
      <p:pic>
        <p:nvPicPr>
          <p:cNvPr id="50178" name="Picture 2" descr="architecture building old tower decay ruin old building observatory water tower rusty silo historically grafitti man made object storage tank old water tower"/>
          <p:cNvPicPr>
            <a:picLocks noChangeAspect="1" noChangeArrowheads="1"/>
          </p:cNvPicPr>
          <p:nvPr/>
        </p:nvPicPr>
        <p:blipFill>
          <a:blip r:embed="rId3" cstate="print"/>
          <a:srcRect/>
          <a:stretch>
            <a:fillRect/>
          </a:stretch>
        </p:blipFill>
        <p:spPr bwMode="auto">
          <a:xfrm>
            <a:off x="3276600" y="1562100"/>
            <a:ext cx="2667000" cy="4000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381000"/>
            <a:ext cx="8229600" cy="1143000"/>
          </a:xfrm>
        </p:spPr>
        <p:txBody>
          <a:bodyPr/>
          <a:lstStyle/>
          <a:p>
            <a:pPr algn="l" eaLnBrk="1" hangingPunct="1">
              <a:defRPr/>
            </a:pPr>
            <a:r>
              <a:rPr lang="en-US" dirty="0" smtClean="0"/>
              <a:t>Roles and Responsibilities:</a:t>
            </a:r>
          </a:p>
        </p:txBody>
      </p:sp>
      <p:sp>
        <p:nvSpPr>
          <p:cNvPr id="12290" name="Rectangle 6"/>
          <p:cNvSpPr>
            <a:spLocks noGrp="1" noChangeArrowheads="1"/>
          </p:cNvSpPr>
          <p:nvPr>
            <p:ph type="sldNum" sz="quarter" idx="12"/>
          </p:nvPr>
        </p:nvSpPr>
        <p:spPr>
          <a:noFill/>
        </p:spPr>
        <p:txBody>
          <a:bodyPr/>
          <a:lstStyle/>
          <a:p>
            <a:fld id="{872EC761-02FB-4447-AA2E-6E2E8E02EC6F}" type="slidenum">
              <a:rPr lang="en-US" smtClean="0"/>
              <a:pPr/>
              <a:t>10</a:t>
            </a:fld>
            <a:endParaRPr lang="en-US" smtClean="0"/>
          </a:p>
        </p:txBody>
      </p:sp>
      <p:sp>
        <p:nvSpPr>
          <p:cNvPr id="12292" name="Rectangle 3"/>
          <p:cNvSpPr>
            <a:spLocks noChangeArrowheads="1"/>
          </p:cNvSpPr>
          <p:nvPr/>
        </p:nvSpPr>
        <p:spPr bwMode="auto">
          <a:xfrm>
            <a:off x="612648" y="1676400"/>
            <a:ext cx="7772400" cy="5181600"/>
          </a:xfrm>
          <a:prstGeom prst="rect">
            <a:avLst/>
          </a:prstGeom>
          <a:noFill/>
          <a:ln w="9525">
            <a:noFill/>
            <a:miter lim="800000"/>
            <a:headEnd/>
            <a:tailEnd/>
          </a:ln>
        </p:spPr>
        <p:txBody>
          <a:bodyPr/>
          <a:lstStyle/>
          <a:p>
            <a:pPr marL="274320" indent="-274320">
              <a:lnSpc>
                <a:spcPct val="90000"/>
              </a:lnSpc>
              <a:spcBef>
                <a:spcPct val="20000"/>
              </a:spcBef>
              <a:buClr>
                <a:schemeClr val="accent3"/>
              </a:buClr>
              <a:buSzPct val="95000"/>
              <a:buFont typeface="Wingdings 2"/>
              <a:buChar char=""/>
            </a:pPr>
            <a:r>
              <a:rPr lang="en-US" sz="2600" dirty="0">
                <a:latin typeface="+mn-lt"/>
              </a:rPr>
              <a:t>Players respond to the situation presented based on expert knowledge of response procedures, current </a:t>
            </a:r>
            <a:r>
              <a:rPr lang="en-US" sz="2600" dirty="0" smtClean="0">
                <a:latin typeface="+mn-lt"/>
              </a:rPr>
              <a:t>plans and procedures and </a:t>
            </a:r>
            <a:r>
              <a:rPr lang="en-US" sz="2600" dirty="0">
                <a:latin typeface="+mn-lt"/>
              </a:rPr>
              <a:t>insights derived from training and </a:t>
            </a:r>
            <a:r>
              <a:rPr lang="en-US" sz="2600" dirty="0" smtClean="0">
                <a:latin typeface="+mn-lt"/>
              </a:rPr>
              <a:t>experience</a:t>
            </a:r>
            <a:endParaRPr lang="en-US" sz="2600" dirty="0">
              <a:latin typeface="+mn-lt"/>
            </a:endParaRPr>
          </a:p>
          <a:p>
            <a:pPr marL="274320" lvl="0" indent="-274320">
              <a:lnSpc>
                <a:spcPct val="90000"/>
              </a:lnSpc>
              <a:spcBef>
                <a:spcPct val="20000"/>
              </a:spcBef>
              <a:buClr>
                <a:srgbClr val="0BD0D9"/>
              </a:buClr>
              <a:buSzPct val="95000"/>
              <a:buFont typeface="Wingdings 2"/>
              <a:buChar char=""/>
            </a:pPr>
            <a:r>
              <a:rPr lang="en-US" sz="2600" dirty="0" smtClean="0">
                <a:solidFill>
                  <a:prstClr val="black"/>
                </a:solidFill>
                <a:latin typeface="Constantia"/>
              </a:rPr>
              <a:t>Observers observe the exercise but do not participate in the facilitated discussion period</a:t>
            </a:r>
          </a:p>
          <a:p>
            <a:pPr marL="274320" indent="-274320">
              <a:lnSpc>
                <a:spcPct val="90000"/>
              </a:lnSpc>
              <a:spcBef>
                <a:spcPct val="20000"/>
              </a:spcBef>
              <a:buClr>
                <a:schemeClr val="accent3"/>
              </a:buClr>
              <a:buSzPct val="95000"/>
              <a:buFont typeface="Wingdings 2"/>
              <a:buChar char=""/>
            </a:pPr>
            <a:r>
              <a:rPr lang="en-US" sz="2600" dirty="0" smtClean="0">
                <a:latin typeface="+mn-lt"/>
              </a:rPr>
              <a:t>Facilitators </a:t>
            </a:r>
            <a:r>
              <a:rPr lang="en-US" sz="2600" dirty="0">
                <a:latin typeface="+mn-lt"/>
              </a:rPr>
              <a:t>lead the exercise by presenting the scenario narrative and facilitating the discussion period and “hot wash” (</a:t>
            </a:r>
            <a:r>
              <a:rPr lang="en-US" sz="2600" dirty="0" smtClean="0">
                <a:latin typeface="+mn-lt"/>
              </a:rPr>
              <a:t>Action planning </a:t>
            </a:r>
            <a:r>
              <a:rPr lang="en-US" sz="2600" dirty="0">
                <a:latin typeface="+mn-lt"/>
              </a:rPr>
              <a:t>s</a:t>
            </a:r>
            <a:r>
              <a:rPr lang="en-US" sz="2600" dirty="0" smtClean="0">
                <a:latin typeface="+mn-lt"/>
              </a:rPr>
              <a:t>ession </a:t>
            </a:r>
            <a:r>
              <a:rPr lang="en-US" sz="2600" dirty="0">
                <a:latin typeface="+mn-lt"/>
              </a:rPr>
              <a:t>or review session</a:t>
            </a:r>
            <a:r>
              <a:rPr lang="en-US" sz="2600" dirty="0" smtClean="0">
                <a:latin typeface="+mn-lt"/>
              </a:rPr>
              <a: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Evaluators monitor the exercise, track accomplishments according to </a:t>
            </a:r>
            <a:r>
              <a:rPr lang="en-US" sz="2600" dirty="0" smtClean="0">
                <a:latin typeface="+mn-lt"/>
              </a:rPr>
              <a:t>objectives </a:t>
            </a:r>
            <a:r>
              <a:rPr lang="en-US" sz="2600" dirty="0">
                <a:latin typeface="+mn-lt"/>
              </a:rPr>
              <a:t>and may ask </a:t>
            </a:r>
            <a:r>
              <a:rPr lang="en-US" sz="2600" dirty="0" smtClean="0">
                <a:latin typeface="+mn-lt"/>
              </a:rPr>
              <a:t>questions</a:t>
            </a:r>
            <a:endParaRPr lang="en-US" sz="26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Rules:</a:t>
            </a:r>
          </a:p>
        </p:txBody>
      </p:sp>
      <p:sp>
        <p:nvSpPr>
          <p:cNvPr id="13316" name="Rectangle 3"/>
          <p:cNvSpPr>
            <a:spLocks noGrp="1" noChangeArrowheads="1"/>
          </p:cNvSpPr>
          <p:nvPr>
            <p:ph idx="1"/>
          </p:nvPr>
        </p:nvSpPr>
        <p:spPr>
          <a:xfrm>
            <a:off x="612648" y="1901952"/>
            <a:ext cx="8153400" cy="4419600"/>
          </a:xfrm>
        </p:spPr>
        <p:txBody>
          <a:bodyPr>
            <a:normAutofit/>
          </a:bodyPr>
          <a:lstStyle/>
          <a:p>
            <a:pPr>
              <a:lnSpc>
                <a:spcPct val="90000"/>
              </a:lnSpc>
            </a:pPr>
            <a:r>
              <a:rPr lang="en-US" dirty="0" smtClean="0"/>
              <a:t>This exercise will be held in an open, low-stress, no-fault environment </a:t>
            </a:r>
            <a:r>
              <a:rPr lang="en-US" dirty="0" smtClean="0">
                <a:sym typeface="Symbol"/>
              </a:rPr>
              <a:t> v</a:t>
            </a:r>
            <a:r>
              <a:rPr lang="en-US" dirty="0" smtClean="0"/>
              <a:t>arying viewpoints, even disagreements, are expected</a:t>
            </a:r>
          </a:p>
          <a:p>
            <a:pPr>
              <a:lnSpc>
                <a:spcPct val="90000"/>
              </a:lnSpc>
            </a:pPr>
            <a:r>
              <a:rPr lang="en-US" dirty="0" smtClean="0"/>
              <a:t>Respond to the scenario using your knowledge of current plans and capabilities (i.e., you may use only existing assets) and insights derived from your training</a:t>
            </a:r>
          </a:p>
          <a:p>
            <a:pPr>
              <a:lnSpc>
                <a:spcPct val="90000"/>
              </a:lnSpc>
            </a:pPr>
            <a:r>
              <a:rPr lang="en-US" dirty="0" smtClean="0"/>
              <a:t>Decisions are not precedent setting and may not reflect your organization’s final position on a given issue </a:t>
            </a:r>
            <a:r>
              <a:rPr lang="en-US" dirty="0" smtClean="0">
                <a:sym typeface="Symbol"/>
              </a:rPr>
              <a:t> t</a:t>
            </a:r>
            <a:r>
              <a:rPr lang="en-US" dirty="0" smtClean="0"/>
              <a:t>his exercise is an opportunity to discuss and present multiple options and possible solutions</a:t>
            </a:r>
          </a:p>
        </p:txBody>
      </p:sp>
      <p:sp>
        <p:nvSpPr>
          <p:cNvPr id="13314" name="Rectangle 6"/>
          <p:cNvSpPr>
            <a:spLocks noGrp="1" noChangeArrowheads="1"/>
          </p:cNvSpPr>
          <p:nvPr>
            <p:ph type="sldNum" sz="quarter" idx="12"/>
          </p:nvPr>
        </p:nvSpPr>
        <p:spPr>
          <a:noFill/>
        </p:spPr>
        <p:txBody>
          <a:bodyPr/>
          <a:lstStyle/>
          <a:p>
            <a:fld id="{8E1530DB-B31B-44AF-981C-467BAFAFE08F}"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Rules: (cont.)</a:t>
            </a:r>
          </a:p>
        </p:txBody>
      </p:sp>
      <p:sp>
        <p:nvSpPr>
          <p:cNvPr id="14340" name="Rectangle 3"/>
          <p:cNvSpPr>
            <a:spLocks noGrp="1" noChangeArrowheads="1"/>
          </p:cNvSpPr>
          <p:nvPr>
            <p:ph idx="1"/>
          </p:nvPr>
        </p:nvSpPr>
        <p:spPr>
          <a:xfrm>
            <a:off x="612648" y="1901952"/>
            <a:ext cx="8153400" cy="5105400"/>
          </a:xfrm>
          <a:noFill/>
          <a:ln w="0">
            <a:noFill/>
          </a:ln>
        </p:spPr>
        <p:txBody>
          <a:bodyPr>
            <a:normAutofit fontScale="92500"/>
          </a:bodyPr>
          <a:lstStyle/>
          <a:p>
            <a:r>
              <a:rPr lang="en-US" dirty="0" smtClean="0"/>
              <a:t>Issue identification is not as valuable as suggestions and recommended actions that could improve [</a:t>
            </a:r>
            <a:r>
              <a:rPr lang="en-US" dirty="0" smtClean="0">
                <a:solidFill>
                  <a:srgbClr val="FF0000"/>
                </a:solidFill>
              </a:rPr>
              <a:t>prevention, protection, mitigation, response or recovery</a:t>
            </a:r>
            <a:r>
              <a:rPr lang="en-US" dirty="0" smtClean="0"/>
              <a:t>] efforts </a:t>
            </a:r>
            <a:r>
              <a:rPr lang="en-US" dirty="0" smtClean="0">
                <a:sym typeface="Symbol"/>
              </a:rPr>
              <a:t></a:t>
            </a:r>
            <a:r>
              <a:rPr lang="en-US" dirty="0" smtClean="0"/>
              <a:t> problem-solving efforts should be </a:t>
            </a:r>
            <a:r>
              <a:rPr lang="en-US" smtClean="0"/>
              <a:t>the focus</a:t>
            </a:r>
            <a:endParaRPr lang="en-US" dirty="0" smtClean="0"/>
          </a:p>
          <a:p>
            <a:r>
              <a:rPr lang="en-US" dirty="0" smtClean="0"/>
              <a:t>Assume there will be cooperation and support from other responders and agencies</a:t>
            </a:r>
          </a:p>
          <a:p>
            <a:r>
              <a:rPr lang="en-US" dirty="0" smtClean="0"/>
              <a:t>The basis for discussion consists of the scenario narrative and modules, your experience, your understanding of your Emergency Response Plan (ERP), your intuition and other utility resources included as part of this material or that you brought with you</a:t>
            </a:r>
          </a:p>
          <a:p>
            <a:r>
              <a:rPr lang="en-US" dirty="0" smtClean="0"/>
              <a:t>Treat the scenario as if it will affect your area</a:t>
            </a:r>
          </a:p>
        </p:txBody>
      </p:sp>
      <p:sp>
        <p:nvSpPr>
          <p:cNvPr id="14338" name="Rectangle 6"/>
          <p:cNvSpPr>
            <a:spLocks noGrp="1" noChangeArrowheads="1"/>
          </p:cNvSpPr>
          <p:nvPr>
            <p:ph type="sldNum" sz="quarter" idx="12"/>
          </p:nvPr>
        </p:nvSpPr>
        <p:spPr>
          <a:noFill/>
        </p:spPr>
        <p:txBody>
          <a:bodyPr/>
          <a:lstStyle/>
          <a:p>
            <a:fld id="{3C23DEC5-D234-4B2D-A7BD-B20865D8CB3F}"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Action planning session</a:t>
            </a:r>
            <a:endParaRPr lang="en-US" dirty="0"/>
          </a:p>
        </p:txBody>
      </p:sp>
      <p:sp>
        <p:nvSpPr>
          <p:cNvPr id="15362" name="Rectangle 6"/>
          <p:cNvSpPr>
            <a:spLocks noGrp="1" noChangeArrowheads="1"/>
          </p:cNvSpPr>
          <p:nvPr>
            <p:ph type="sldNum" sz="quarter" idx="12"/>
          </p:nvPr>
        </p:nvSpPr>
        <p:spPr/>
        <p:txBody>
          <a:bodyPr/>
          <a:lstStyle/>
          <a:p>
            <a:fld id="{15E17F79-421C-4B96-B965-857610D4DD44}" type="slidenum">
              <a:rPr lang="en-US" smtClean="0"/>
              <a:pPr/>
              <a:t>13</a:t>
            </a:fld>
            <a:endParaRPr lang="en-US" smtClean="0"/>
          </a:p>
        </p:txBody>
      </p:sp>
      <p:sp>
        <p:nvSpPr>
          <p:cNvPr id="46082" name="Rectangle 2"/>
          <p:cNvSpPr>
            <a:spLocks noChangeArrowheads="1"/>
          </p:cNvSpPr>
          <p:nvPr/>
        </p:nvSpPr>
        <p:spPr bwMode="auto">
          <a:xfrm>
            <a:off x="457200" y="704088"/>
            <a:ext cx="8229600" cy="1143000"/>
          </a:xfrm>
          <a:prstGeom prst="rect">
            <a:avLst/>
          </a:prstGeom>
          <a:noFill/>
          <a:ln w="9525">
            <a:noFill/>
            <a:miter lim="800000"/>
            <a:headEnd/>
            <a:tailEnd/>
          </a:ln>
        </p:spPr>
        <p:txBody>
          <a:bodyPr anchor="ctr"/>
          <a:lstStyle/>
          <a:p>
            <a:pPr>
              <a:defRPr/>
            </a:pPr>
            <a:r>
              <a:rPr lang="en-US" sz="5000" dirty="0" smtClean="0">
                <a:solidFill>
                  <a:schemeClr val="tx2"/>
                </a:solidFill>
                <a:latin typeface="+mj-lt"/>
              </a:rPr>
              <a:t>Action Planning </a:t>
            </a:r>
            <a:r>
              <a:rPr lang="en-US" sz="5000" dirty="0">
                <a:solidFill>
                  <a:schemeClr val="tx2"/>
                </a:solidFill>
                <a:latin typeface="+mj-lt"/>
              </a:rPr>
              <a:t>Session:</a:t>
            </a:r>
          </a:p>
        </p:txBody>
      </p:sp>
      <p:sp>
        <p:nvSpPr>
          <p:cNvPr id="15364" name="Rectangle 3"/>
          <p:cNvSpPr>
            <a:spLocks noChangeArrowheads="1"/>
          </p:cNvSpPr>
          <p:nvPr/>
        </p:nvSpPr>
        <p:spPr bwMode="auto">
          <a:xfrm>
            <a:off x="612648" y="1905000"/>
            <a:ext cx="7239000" cy="4038600"/>
          </a:xfrm>
          <a:prstGeom prst="rect">
            <a:avLst/>
          </a:prstGeom>
          <a:noFill/>
          <a:ln w="9525">
            <a:noFill/>
            <a:miter lim="800000"/>
            <a:headEnd/>
            <a:tailEnd/>
          </a:ln>
        </p:spPr>
        <p:txBody>
          <a:bodyPr/>
          <a:lstStyle/>
          <a:p>
            <a:pPr marL="274320" indent="-274320">
              <a:lnSpc>
                <a:spcPct val="90000"/>
              </a:lnSpc>
              <a:spcBef>
                <a:spcPct val="20000"/>
              </a:spcBef>
              <a:buClr>
                <a:schemeClr val="accent3"/>
              </a:buClr>
              <a:buSzPct val="95000"/>
              <a:buFont typeface="Wingdings 2"/>
              <a:buChar char=""/>
            </a:pPr>
            <a:r>
              <a:rPr lang="en-US" sz="2600" dirty="0">
                <a:latin typeface="+mn-lt"/>
              </a:rPr>
              <a:t>Following the facilitated discussion period, the facilitator will lead an </a:t>
            </a:r>
            <a:r>
              <a:rPr lang="en-US" sz="2600" dirty="0" smtClean="0">
                <a:latin typeface="+mn-lt"/>
              </a:rPr>
              <a:t>Action Planning </a:t>
            </a:r>
            <a:r>
              <a:rPr lang="en-US" sz="2600" dirty="0">
                <a:latin typeface="+mn-lt"/>
              </a:rPr>
              <a:t>Session, also known as a “hot wash</a:t>
            </a:r>
            <a:r>
              <a:rPr lang="en-US" sz="2600" dirty="0" smtClean="0">
                <a:latin typeface="+mn-lt"/>
              </a:rPr>
              <a: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Participants are encouraged to identify, </a:t>
            </a:r>
            <a:r>
              <a:rPr lang="en-US" sz="2600" dirty="0" smtClean="0">
                <a:latin typeface="+mn-lt"/>
              </a:rPr>
              <a:t>discuss and </a:t>
            </a:r>
            <a:r>
              <a:rPr lang="en-US" sz="2600" dirty="0">
                <a:latin typeface="+mn-lt"/>
              </a:rPr>
              <a:t>prioritize next steps, actions, </a:t>
            </a:r>
            <a:r>
              <a:rPr lang="en-US" sz="2600" dirty="0" smtClean="0">
                <a:latin typeface="+mn-lt"/>
              </a:rPr>
              <a:t>tasks </a:t>
            </a:r>
            <a:r>
              <a:rPr lang="en-US" sz="2600" dirty="0">
                <a:latin typeface="+mn-lt"/>
              </a:rPr>
              <a:t>and other follow-up </a:t>
            </a:r>
            <a:r>
              <a:rPr lang="en-US" sz="2600" dirty="0" smtClean="0">
                <a:latin typeface="+mn-lt"/>
              </a:rPr>
              <a:t>activities</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Identify additional collaborators if </a:t>
            </a:r>
            <a:r>
              <a:rPr lang="en-US" sz="2600" dirty="0" smtClean="0">
                <a:latin typeface="+mn-lt"/>
              </a:rPr>
              <a:t>needed</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Schedule a follow-up meeting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371600" y="2362200"/>
            <a:ext cx="7772400" cy="1143000"/>
          </a:xfrm>
          <a:prstGeom prst="rect">
            <a:avLst/>
          </a:prstGeom>
          <a:noFill/>
          <a:ln w="9525">
            <a:noFill/>
            <a:miter lim="800000"/>
            <a:headEnd/>
            <a:tailEnd/>
          </a:ln>
        </p:spPr>
        <p:txBody>
          <a:bodyPr anchor="ctr"/>
          <a:lstStyle/>
          <a:p>
            <a:pPr>
              <a:defRPr/>
            </a:pPr>
            <a:r>
              <a:rPr lang="en-US" sz="5000" b="1" dirty="0" smtClean="0">
                <a:solidFill>
                  <a:srgbClr val="04617B"/>
                </a:solidFill>
                <a:latin typeface="Calibri"/>
              </a:rPr>
              <a:t>Vandalism </a:t>
            </a:r>
            <a:r>
              <a:rPr lang="en-US" sz="5000" b="1" dirty="0">
                <a:solidFill>
                  <a:srgbClr val="04617B"/>
                </a:solidFill>
                <a:latin typeface="Calibri"/>
              </a:rPr>
              <a:t>Scenario</a:t>
            </a:r>
          </a:p>
        </p:txBody>
      </p:sp>
      <p:sp>
        <p:nvSpPr>
          <p:cNvPr id="7" name="Title 6" hidden="1"/>
          <p:cNvSpPr>
            <a:spLocks noGrp="1"/>
          </p:cNvSpPr>
          <p:nvPr>
            <p:ph type="title"/>
          </p:nvPr>
        </p:nvSpPr>
        <p:spPr/>
        <p:txBody>
          <a:bodyPr/>
          <a:lstStyle/>
          <a:p>
            <a:r>
              <a:rPr lang="en-US" dirty="0" smtClean="0"/>
              <a:t>Cybersecurity scenario</a:t>
            </a:r>
            <a:endParaRPr lang="en-US" dirty="0"/>
          </a:p>
        </p:txBody>
      </p:sp>
      <p:sp>
        <p:nvSpPr>
          <p:cNvPr id="34820" name="Slide Number Placeholder 3"/>
          <p:cNvSpPr>
            <a:spLocks noGrp="1"/>
          </p:cNvSpPr>
          <p:nvPr>
            <p:ph type="sldNum" sz="quarter" idx="12"/>
          </p:nvPr>
        </p:nvSpPr>
        <p:spPr/>
        <p:txBody>
          <a:bodyPr/>
          <a:lstStyle/>
          <a:p>
            <a:fld id="{D6448808-3065-4CBA-9729-59FAE00B8151}" type="slidenum">
              <a:rPr lang="en-US" smtClean="0">
                <a:solidFill>
                  <a:srgbClr val="04617B">
                    <a:shade val="90000"/>
                  </a:srgbClr>
                </a:solidFill>
              </a:rPr>
              <a:pPr/>
              <a:t>14</a:t>
            </a:fld>
            <a:endParaRPr lang="en-US">
              <a:solidFill>
                <a:srgbClr val="04617B">
                  <a:shade val="90000"/>
                </a:srgbClr>
              </a:solidFill>
            </a:endParaRPr>
          </a:p>
        </p:txBody>
      </p:sp>
    </p:spTree>
    <p:extLst>
      <p:ext uri="{BB962C8B-B14F-4D97-AF65-F5344CB8AC3E}">
        <p14:creationId xmlns:p14="http://schemas.microsoft.com/office/powerpoint/2010/main" val="310738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p:spPr>
        <p:txBody>
          <a:bodyPr/>
          <a:lstStyle/>
          <a:p>
            <a:fld id="{B00B2879-EED7-484A-99C1-BFA2E55CA8AC}" type="slidenum">
              <a:rPr lang="en-US" smtClean="0"/>
              <a:pPr/>
              <a:t>15</a:t>
            </a:fld>
            <a:endParaRPr lang="en-US" smtClean="0"/>
          </a:p>
        </p:txBody>
      </p:sp>
      <p:sp>
        <p:nvSpPr>
          <p:cNvPr id="72706" name="Rectangle 2"/>
          <p:cNvSpPr>
            <a:spLocks noGrp="1" noChangeArrowheads="1"/>
          </p:cNvSpPr>
          <p:nvPr>
            <p:ph type="ctrTitle" idx="4294967295"/>
          </p:nvPr>
        </p:nvSpPr>
        <p:spPr>
          <a:xfrm>
            <a:off x="1371600" y="1219200"/>
            <a:ext cx="7772400" cy="1143000"/>
          </a:xfrm>
        </p:spPr>
        <p:txBody>
          <a:bodyPr>
            <a:normAutofit fontScale="90000"/>
          </a:bodyPr>
          <a:lstStyle/>
          <a:p>
            <a:pPr eaLnBrk="1" hangingPunct="1">
              <a:defRPr/>
            </a:pPr>
            <a:r>
              <a:rPr lang="en-US" b="1" dirty="0" smtClean="0"/>
              <a:t>Module 1 – January 24</a:t>
            </a:r>
            <a:br>
              <a:rPr lang="en-US" b="1" dirty="0" smtClean="0"/>
            </a:br>
            <a:r>
              <a:rPr lang="en-US" b="1" dirty="0" smtClean="0"/>
              <a:t>Vandalism is Discovered</a:t>
            </a:r>
          </a:p>
        </p:txBody>
      </p:sp>
      <p:pic>
        <p:nvPicPr>
          <p:cNvPr id="19458" name="Picture 2" descr="https://media.defense.gov/2013/Aug/06/2000922933/670/394/0/130806-F-FC116-001.JPG" title="photograph"/>
          <p:cNvPicPr>
            <a:picLocks noChangeAspect="1" noChangeArrowheads="1"/>
          </p:cNvPicPr>
          <p:nvPr/>
        </p:nvPicPr>
        <p:blipFill>
          <a:blip r:embed="rId3" cstate="print"/>
          <a:srcRect/>
          <a:stretch>
            <a:fillRect/>
          </a:stretch>
        </p:blipFill>
        <p:spPr bwMode="auto">
          <a:xfrm>
            <a:off x="1524000" y="2495550"/>
            <a:ext cx="5638800" cy="402479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AA5C1831-F849-4470-9512-A1B0264C4C20}" type="slidenum">
              <a:rPr lang="en-US" smtClean="0"/>
              <a:pPr/>
              <a:t>16</a:t>
            </a:fld>
            <a:endParaRPr lang="en-US" smtClean="0"/>
          </a:p>
        </p:txBody>
      </p:sp>
      <p:sp>
        <p:nvSpPr>
          <p:cNvPr id="64514" name="Rectangle 2"/>
          <p:cNvSpPr>
            <a:spLocks noGrp="1" noChangeArrowheads="1"/>
          </p:cNvSpPr>
          <p:nvPr>
            <p:ph type="title" idx="4294967295"/>
          </p:nvPr>
        </p:nvSpPr>
        <p:spPr>
          <a:xfrm>
            <a:off x="457200" y="704088"/>
            <a:ext cx="8229600" cy="1143000"/>
          </a:xfrm>
        </p:spPr>
        <p:txBody>
          <a:bodyPr>
            <a:normAutofit fontScale="90000"/>
          </a:bodyPr>
          <a:lstStyle/>
          <a:p>
            <a:pPr>
              <a:defRPr/>
            </a:pPr>
            <a:r>
              <a:rPr lang="en-US" dirty="0" smtClean="0"/>
              <a:t>Module 1 – January 24,</a:t>
            </a:r>
            <a:r>
              <a:rPr lang="en-US" baseline="30000" dirty="0" smtClean="0"/>
              <a:t> </a:t>
            </a:r>
            <a:r>
              <a:rPr lang="en-US" dirty="0" smtClean="0"/>
              <a:t>0845 hrs</a:t>
            </a:r>
          </a:p>
        </p:txBody>
      </p:sp>
      <p:sp>
        <p:nvSpPr>
          <p:cNvPr id="18436" name="Rectangle 3"/>
          <p:cNvSpPr>
            <a:spLocks noGrp="1" noChangeArrowheads="1"/>
          </p:cNvSpPr>
          <p:nvPr>
            <p:ph type="body" idx="4294967295"/>
          </p:nvPr>
        </p:nvSpPr>
        <p:spPr>
          <a:xfrm>
            <a:off x="612648" y="1901952"/>
            <a:ext cx="7696200" cy="4575048"/>
          </a:xfrm>
        </p:spPr>
        <p:txBody>
          <a:bodyPr>
            <a:normAutofit lnSpcReduction="10000"/>
          </a:bodyPr>
          <a:lstStyle/>
          <a:p>
            <a:r>
              <a:rPr lang="en-US" dirty="0" smtClean="0"/>
              <a:t>During a routine inspection, water utility personnel discover a break-in at a 1.3-million gallon, elevated water storage tank </a:t>
            </a:r>
            <a:r>
              <a:rPr lang="en-US" dirty="0" smtClean="0">
                <a:sym typeface="Symbol"/>
              </a:rPr>
              <a:t> t</a:t>
            </a:r>
            <a:r>
              <a:rPr lang="en-US" dirty="0" smtClean="0"/>
              <a:t>he 10-foot chain link fence topped with barbed wire has been cut</a:t>
            </a:r>
          </a:p>
          <a:p>
            <a:r>
              <a:rPr lang="en-US" dirty="0" smtClean="0"/>
              <a:t>The door to the tank’s control room has been pried open and the door knob removed</a:t>
            </a:r>
          </a:p>
          <a:p>
            <a:r>
              <a:rPr lang="en-US" dirty="0" smtClean="0"/>
              <a:t>All wiring for the alarm system has been ripped out of the control panel and cut </a:t>
            </a:r>
            <a:r>
              <a:rPr lang="en-US" dirty="0" smtClean="0">
                <a:sym typeface="Symbol"/>
              </a:rPr>
              <a:t> c</a:t>
            </a:r>
            <a:r>
              <a:rPr lang="en-US" dirty="0" smtClean="0"/>
              <a:t>opper wiring for the main control panel has been cut and is missing along with copper piping</a:t>
            </a:r>
          </a:p>
          <a:p>
            <a:pPr eaLnBrk="1" hangingPunct="1">
              <a:spcBef>
                <a:spcPct val="0"/>
              </a:spcBef>
              <a:buFontTx/>
              <a:buChar char="•"/>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AA5C1831-F849-4470-9512-A1B0264C4C20}" type="slidenum">
              <a:rPr lang="en-US" smtClean="0"/>
              <a:pPr/>
              <a:t>17</a:t>
            </a:fld>
            <a:endParaRPr lang="en-US" smtClean="0"/>
          </a:p>
        </p:txBody>
      </p:sp>
      <p:sp>
        <p:nvSpPr>
          <p:cNvPr id="64514" name="Rectangle 2"/>
          <p:cNvSpPr>
            <a:spLocks noGrp="1" noChangeArrowheads="1"/>
          </p:cNvSpPr>
          <p:nvPr>
            <p:ph type="title" idx="4294967295"/>
          </p:nvPr>
        </p:nvSpPr>
        <p:spPr>
          <a:xfrm>
            <a:off x="457200" y="990600"/>
            <a:ext cx="8229600" cy="1143000"/>
          </a:xfrm>
        </p:spPr>
        <p:txBody>
          <a:bodyPr>
            <a:normAutofit fontScale="90000"/>
          </a:bodyPr>
          <a:lstStyle/>
          <a:p>
            <a:pPr>
              <a:defRPr/>
            </a:pPr>
            <a:r>
              <a:rPr lang="en-US" dirty="0" smtClean="0"/>
              <a:t>Module 1 – January 24,</a:t>
            </a:r>
            <a:r>
              <a:rPr lang="en-US" baseline="30000" dirty="0" smtClean="0"/>
              <a:t> </a:t>
            </a:r>
            <a:r>
              <a:rPr lang="en-US" dirty="0" smtClean="0"/>
              <a:t>0845 hrs</a:t>
            </a:r>
            <a:br>
              <a:rPr lang="en-US" dirty="0" smtClean="0"/>
            </a:br>
            <a:r>
              <a:rPr lang="en-US" dirty="0" smtClean="0"/>
              <a:t>(cont.)</a:t>
            </a:r>
          </a:p>
        </p:txBody>
      </p:sp>
      <p:sp>
        <p:nvSpPr>
          <p:cNvPr id="18436" name="Rectangle 3"/>
          <p:cNvSpPr>
            <a:spLocks noGrp="1" noChangeArrowheads="1"/>
          </p:cNvSpPr>
          <p:nvPr>
            <p:ph type="body" idx="4294967295"/>
          </p:nvPr>
        </p:nvSpPr>
        <p:spPr>
          <a:xfrm>
            <a:off x="612648" y="2286000"/>
            <a:ext cx="7696200" cy="4038600"/>
          </a:xfrm>
        </p:spPr>
        <p:txBody>
          <a:bodyPr>
            <a:normAutofit/>
          </a:bodyPr>
          <a:lstStyle/>
          <a:p>
            <a:r>
              <a:rPr lang="en-US" dirty="0" smtClean="0"/>
              <a:t>A 5-gallon bucket with a lid labeled “decorative and protective coating” is in a black trash bag just adjacent to the tank’s control room  </a:t>
            </a:r>
          </a:p>
          <a:p>
            <a:r>
              <a:rPr lang="en-US" dirty="0" smtClean="0"/>
              <a:t>There is a chemical odor coming from the bucket  </a:t>
            </a:r>
          </a:p>
          <a:p>
            <a:r>
              <a:rPr lang="en-US" dirty="0" smtClean="0"/>
              <a:t>The security gate at the base of the tank’s ladder, which is 15 feet above the ground surface, has been broken and is hanging by one hinge</a:t>
            </a:r>
          </a:p>
          <a:p>
            <a:r>
              <a:rPr lang="en-US" dirty="0" smtClean="0"/>
              <a:t>A step ladder was used to reach the security gate  </a:t>
            </a:r>
          </a:p>
          <a:p>
            <a:r>
              <a:rPr lang="en-US" dirty="0" smtClean="0"/>
              <a:t>On top of the tank, the vent screening is missing</a:t>
            </a:r>
          </a:p>
          <a:p>
            <a:pPr eaLnBrk="1" hangingPunct="1">
              <a:spcBef>
                <a:spcPct val="0"/>
              </a:spcBef>
              <a:buFontTx/>
              <a:buChar char="•"/>
            </a:pP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AA5C1831-F849-4470-9512-A1B0264C4C20}" type="slidenum">
              <a:rPr lang="en-US" smtClean="0"/>
              <a:pPr/>
              <a:t>18</a:t>
            </a:fld>
            <a:endParaRPr lang="en-US" smtClean="0"/>
          </a:p>
        </p:txBody>
      </p:sp>
      <p:sp>
        <p:nvSpPr>
          <p:cNvPr id="64514" name="Rectangle 2"/>
          <p:cNvSpPr>
            <a:spLocks noGrp="1" noChangeArrowheads="1"/>
          </p:cNvSpPr>
          <p:nvPr>
            <p:ph type="title" idx="4294967295"/>
          </p:nvPr>
        </p:nvSpPr>
        <p:spPr>
          <a:xfrm>
            <a:off x="457200" y="914400"/>
            <a:ext cx="8229600" cy="1143000"/>
          </a:xfrm>
        </p:spPr>
        <p:txBody>
          <a:bodyPr>
            <a:normAutofit fontScale="90000"/>
          </a:bodyPr>
          <a:lstStyle/>
          <a:p>
            <a:pPr>
              <a:defRPr/>
            </a:pPr>
            <a:r>
              <a:rPr lang="en-US" dirty="0" smtClean="0"/>
              <a:t>Module 1 – January 24,</a:t>
            </a:r>
            <a:r>
              <a:rPr lang="en-US" baseline="30000" dirty="0" smtClean="0"/>
              <a:t> </a:t>
            </a:r>
            <a:r>
              <a:rPr lang="en-US" dirty="0" smtClean="0"/>
              <a:t>0845 hrs</a:t>
            </a:r>
            <a:br>
              <a:rPr lang="en-US" dirty="0" smtClean="0"/>
            </a:br>
            <a:r>
              <a:rPr lang="en-US" dirty="0" smtClean="0"/>
              <a:t>(cont.)</a:t>
            </a:r>
          </a:p>
        </p:txBody>
      </p:sp>
      <p:sp>
        <p:nvSpPr>
          <p:cNvPr id="18436" name="Rectangle 3"/>
          <p:cNvSpPr>
            <a:spLocks noGrp="1" noChangeArrowheads="1"/>
          </p:cNvSpPr>
          <p:nvPr>
            <p:ph type="body" idx="4294967295"/>
          </p:nvPr>
        </p:nvSpPr>
        <p:spPr>
          <a:xfrm>
            <a:off x="609600" y="1981200"/>
            <a:ext cx="7696200" cy="4727448"/>
          </a:xfrm>
        </p:spPr>
        <p:txBody>
          <a:bodyPr>
            <a:normAutofit/>
          </a:bodyPr>
          <a:lstStyle/>
          <a:p>
            <a:r>
              <a:rPr lang="en-US" dirty="0" smtClean="0"/>
              <a:t>Meanwhile, a chemical delivery vendor noted that the lock on the rear access gate to the wastewater treatment plant has been cut </a:t>
            </a:r>
          </a:p>
          <a:p>
            <a:r>
              <a:rPr lang="en-US" dirty="0" smtClean="0"/>
              <a:t>No fresh tire tracks could be found in the unpaved driveway leading to the back of the plant	</a:t>
            </a:r>
          </a:p>
          <a:p>
            <a:r>
              <a:rPr lang="en-US" dirty="0" smtClean="0"/>
              <a:t>Several security lights around the wastewater plant headworks have been broken</a:t>
            </a:r>
          </a:p>
          <a:p>
            <a:r>
              <a:rPr lang="en-US" dirty="0" smtClean="0"/>
              <a:t>A front-end loader missing from the back lot is found smashed into the main electrical service </a:t>
            </a:r>
            <a:r>
              <a:rPr lang="en-US" dirty="0" smtClean="0">
                <a:sym typeface="Symbol"/>
              </a:rPr>
              <a:t></a:t>
            </a:r>
            <a:r>
              <a:rPr lang="en-US" dirty="0" smtClean="0"/>
              <a:t> power has been knocked out to the plant, and alarms are sounding</a:t>
            </a: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04088"/>
            <a:ext cx="8229600" cy="1143000"/>
          </a:xfrm>
        </p:spPr>
        <p:txBody>
          <a:bodyPr>
            <a:normAutofit/>
          </a:bodyPr>
          <a:lstStyle/>
          <a:p>
            <a:pPr eaLnBrk="1" hangingPunct="1">
              <a:defRPr/>
            </a:pPr>
            <a:r>
              <a:rPr lang="en-US" sz="4800" dirty="0" smtClean="0"/>
              <a:t>Key Issues – Module 1</a:t>
            </a:r>
          </a:p>
        </p:txBody>
      </p:sp>
      <p:sp>
        <p:nvSpPr>
          <p:cNvPr id="20484" name="Rectangle 3"/>
          <p:cNvSpPr>
            <a:spLocks noGrp="1" noChangeArrowheads="1"/>
          </p:cNvSpPr>
          <p:nvPr>
            <p:ph idx="1"/>
          </p:nvPr>
        </p:nvSpPr>
        <p:spPr>
          <a:xfrm>
            <a:off x="612648" y="1901952"/>
            <a:ext cx="7848600" cy="4495800"/>
          </a:xfrm>
        </p:spPr>
        <p:txBody>
          <a:bodyPr>
            <a:normAutofit lnSpcReduction="10000"/>
          </a:bodyPr>
          <a:lstStyle/>
          <a:p>
            <a:pPr lvl="0" fontAlgn="base"/>
            <a:r>
              <a:rPr lang="en-US" dirty="0" smtClean="0"/>
              <a:t>It is unknown whether the stored drinking water has been contaminated, and if so, with what, and what specific tests will be required to determine its safety</a:t>
            </a:r>
          </a:p>
          <a:p>
            <a:pPr lvl="0" fontAlgn="base"/>
            <a:r>
              <a:rPr lang="en-US" dirty="0" smtClean="0"/>
              <a:t>It is difficult to determine when the break-ins happened, and if any potentially contaminated potable water was inadvertently pumped to customers</a:t>
            </a:r>
          </a:p>
          <a:p>
            <a:pPr lvl="0" fontAlgn="base"/>
            <a:r>
              <a:rPr lang="en-US" dirty="0" smtClean="0"/>
              <a:t>The alarm panel at the drinking water utility is not functioning nor is a motor control integral to the safe operation of the adjacent pump station</a:t>
            </a:r>
          </a:p>
          <a:p>
            <a:pPr eaLnBrk="1" hangingPunct="1">
              <a:lnSpc>
                <a:spcPct val="80000"/>
              </a:lnSpc>
            </a:pPr>
            <a:endParaRPr lang="en-US" sz="2400" dirty="0" smtClean="0"/>
          </a:p>
        </p:txBody>
      </p:sp>
      <p:sp>
        <p:nvSpPr>
          <p:cNvPr id="20482" name="Rectangle 6"/>
          <p:cNvSpPr>
            <a:spLocks noGrp="1" noChangeArrowheads="1"/>
          </p:cNvSpPr>
          <p:nvPr>
            <p:ph type="sldNum" sz="quarter" idx="12"/>
          </p:nvPr>
        </p:nvSpPr>
        <p:spPr>
          <a:noFill/>
        </p:spPr>
        <p:txBody>
          <a:bodyPr/>
          <a:lstStyle/>
          <a:p>
            <a:fld id="{73311F28-3AC1-454A-A67B-FFFF16B7771A}"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eaLnBrk="1" hangingPunct="1">
              <a:defRPr/>
            </a:pPr>
            <a:r>
              <a:rPr lang="en-US" dirty="0" smtClean="0"/>
              <a:t>Tabletop Exercise</a:t>
            </a:r>
          </a:p>
        </p:txBody>
      </p:sp>
      <p:sp>
        <p:nvSpPr>
          <p:cNvPr id="4098" name="Rectangle 6"/>
          <p:cNvSpPr>
            <a:spLocks noGrp="1" noChangeArrowheads="1"/>
          </p:cNvSpPr>
          <p:nvPr>
            <p:ph type="sldNum" sz="quarter" idx="12"/>
          </p:nvPr>
        </p:nvSpPr>
        <p:spPr>
          <a:noFill/>
        </p:spPr>
        <p:txBody>
          <a:bodyPr/>
          <a:lstStyle/>
          <a:p>
            <a:fld id="{FA950A73-AA05-487B-94DC-67CE5270A395}" type="slidenum">
              <a:rPr lang="en-US" smtClean="0"/>
              <a:pPr/>
              <a:t>2</a:t>
            </a:fld>
            <a:endParaRPr lang="en-US" smtClean="0"/>
          </a:p>
        </p:txBody>
      </p:sp>
      <p:sp>
        <p:nvSpPr>
          <p:cNvPr id="4100" name="Rectangle 3"/>
          <p:cNvSpPr>
            <a:spLocks noChangeArrowheads="1"/>
          </p:cNvSpPr>
          <p:nvPr/>
        </p:nvSpPr>
        <p:spPr bwMode="auto">
          <a:xfrm>
            <a:off x="609600" y="1905000"/>
            <a:ext cx="7239000" cy="4038600"/>
          </a:xfrm>
          <a:prstGeom prst="rect">
            <a:avLst/>
          </a:prstGeom>
          <a:noFill/>
          <a:ln w="9525">
            <a:noFill/>
            <a:miter lim="800000"/>
            <a:headEnd/>
            <a:tailEnd/>
          </a:ln>
        </p:spPr>
        <p:txBody>
          <a:bodyPr/>
          <a:lstStyle/>
          <a:p>
            <a:pPr marL="274320" indent="-274320">
              <a:spcBef>
                <a:spcPts val="1200"/>
              </a:spcBef>
              <a:buClr>
                <a:schemeClr val="accent3"/>
              </a:buClr>
              <a:buSzPct val="95000"/>
              <a:buFont typeface="Wingdings 2"/>
              <a:buChar char=""/>
            </a:pPr>
            <a:r>
              <a:rPr lang="en-US" sz="2600" dirty="0">
                <a:latin typeface="+mn-lt"/>
              </a:rPr>
              <a:t>Welcome and </a:t>
            </a:r>
            <a:r>
              <a:rPr lang="en-US" sz="2600" dirty="0" smtClean="0">
                <a:latin typeface="+mn-lt"/>
              </a:rPr>
              <a:t>introductions</a:t>
            </a:r>
            <a:endParaRPr lang="en-US" sz="2600" dirty="0">
              <a:latin typeface="+mn-lt"/>
            </a:endParaRPr>
          </a:p>
          <a:p>
            <a:pPr marL="274320" indent="-274320">
              <a:spcBef>
                <a:spcPts val="1200"/>
              </a:spcBef>
              <a:buClr>
                <a:schemeClr val="accent3"/>
              </a:buClr>
              <a:buSzPct val="95000"/>
              <a:buFont typeface="Wingdings 2"/>
              <a:buChar char=""/>
            </a:pPr>
            <a:r>
              <a:rPr lang="en-US" sz="2600" dirty="0">
                <a:latin typeface="+mn-lt"/>
              </a:rPr>
              <a:t>Discuss agenda for the day</a:t>
            </a:r>
          </a:p>
          <a:p>
            <a:pPr marL="274320" indent="-274320">
              <a:spcBef>
                <a:spcPts val="1200"/>
              </a:spcBef>
              <a:buClr>
                <a:schemeClr val="accent3"/>
              </a:buClr>
              <a:buSzPct val="95000"/>
              <a:buFont typeface="Wingdings 2"/>
              <a:buChar char=""/>
            </a:pPr>
            <a:r>
              <a:rPr lang="en-US" sz="2600" dirty="0">
                <a:latin typeface="+mn-lt"/>
              </a:rPr>
              <a:t>Review administrative details</a:t>
            </a:r>
          </a:p>
          <a:p>
            <a:pPr marL="274320" indent="-274320">
              <a:spcBef>
                <a:spcPts val="1200"/>
              </a:spcBef>
              <a:buClr>
                <a:schemeClr val="accent3"/>
              </a:buClr>
              <a:buSzPct val="95000"/>
              <a:buFont typeface="Wingdings 2"/>
              <a:buChar char=""/>
            </a:pPr>
            <a:r>
              <a:rPr lang="en-US" sz="2600" dirty="0">
                <a:latin typeface="+mn-lt"/>
              </a:rPr>
              <a:t>Start the exercise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81000"/>
            <a:ext cx="8229600" cy="1143000"/>
          </a:xfrm>
        </p:spPr>
        <p:txBody>
          <a:bodyPr>
            <a:normAutofit/>
          </a:bodyPr>
          <a:lstStyle/>
          <a:p>
            <a:pPr eaLnBrk="1" hangingPunct="1">
              <a:defRPr/>
            </a:pPr>
            <a:r>
              <a:rPr lang="en-US" sz="4800" dirty="0" smtClean="0"/>
              <a:t>Key Issues – Module 1 (cont.)</a:t>
            </a:r>
          </a:p>
        </p:txBody>
      </p:sp>
      <p:sp>
        <p:nvSpPr>
          <p:cNvPr id="20484" name="Rectangle 3"/>
          <p:cNvSpPr>
            <a:spLocks noGrp="1" noChangeArrowheads="1"/>
          </p:cNvSpPr>
          <p:nvPr>
            <p:ph idx="1"/>
          </p:nvPr>
        </p:nvSpPr>
        <p:spPr>
          <a:xfrm>
            <a:off x="612648" y="1600200"/>
            <a:ext cx="8150352" cy="5257800"/>
          </a:xfrm>
        </p:spPr>
        <p:txBody>
          <a:bodyPr>
            <a:normAutofit fontScale="92500" lnSpcReduction="10000"/>
          </a:bodyPr>
          <a:lstStyle/>
          <a:p>
            <a:pPr lvl="0" fontAlgn="base"/>
            <a:r>
              <a:rPr lang="en-US" sz="2800" dirty="0" smtClean="0"/>
              <a:t>Local police are asking when the utilities will release information to the news media and public </a:t>
            </a:r>
          </a:p>
          <a:p>
            <a:pPr lvl="0" fontAlgn="base"/>
            <a:r>
              <a:rPr lang="en-US" sz="2800" dirty="0" smtClean="0"/>
              <a:t>The loss of power has crippled the entire wastewater treatment plant</a:t>
            </a:r>
          </a:p>
          <a:p>
            <a:pPr fontAlgn="base"/>
            <a:r>
              <a:rPr lang="en-US" sz="2800" dirty="0" smtClean="0"/>
              <a:t>Overflowing wastewater is running into a shallow drainage swale which discharges to an environmentally sensitive area</a:t>
            </a:r>
          </a:p>
          <a:p>
            <a:pPr lvl="0" fontAlgn="base"/>
            <a:r>
              <a:rPr lang="en-US" sz="2800" dirty="0" smtClean="0"/>
              <a:t>Police and fire personnel have responded to the wastewater utility and have called in the local electrical utility to assess the damage </a:t>
            </a:r>
            <a:r>
              <a:rPr lang="en-US" sz="2800" dirty="0" smtClean="0">
                <a:sym typeface="Symbol"/>
              </a:rPr>
              <a:t></a:t>
            </a:r>
            <a:r>
              <a:rPr lang="en-US" sz="2800" dirty="0" smtClean="0"/>
              <a:t>  state environmental protection staff has been alerted to the potential contamination in the sensitive environmental area</a:t>
            </a:r>
          </a:p>
          <a:p>
            <a:pPr fontAlgn="base"/>
            <a:endParaRPr lang="en-US" sz="2400" dirty="0" smtClean="0"/>
          </a:p>
          <a:p>
            <a:pPr lvl="0" fontAlgn="base"/>
            <a:endParaRPr lang="en-US" sz="2400" dirty="0" smtClean="0"/>
          </a:p>
          <a:p>
            <a:pPr eaLnBrk="1" hangingPunct="1">
              <a:lnSpc>
                <a:spcPct val="80000"/>
              </a:lnSpc>
            </a:pPr>
            <a:endParaRPr lang="en-US" sz="2400" dirty="0" smtClean="0"/>
          </a:p>
        </p:txBody>
      </p:sp>
      <p:sp>
        <p:nvSpPr>
          <p:cNvPr id="20482" name="Rectangle 6"/>
          <p:cNvSpPr>
            <a:spLocks noGrp="1" noChangeArrowheads="1"/>
          </p:cNvSpPr>
          <p:nvPr>
            <p:ph type="sldNum" sz="quarter" idx="12"/>
          </p:nvPr>
        </p:nvSpPr>
        <p:spPr>
          <a:noFill/>
        </p:spPr>
        <p:txBody>
          <a:bodyPr/>
          <a:lstStyle/>
          <a:p>
            <a:fld id="{73311F28-3AC1-454A-A67B-FFFF16B7771A}"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04088"/>
            <a:ext cx="8229600" cy="1143000"/>
          </a:xfrm>
        </p:spPr>
        <p:txBody>
          <a:bodyPr>
            <a:normAutofit fontScale="90000"/>
          </a:bodyPr>
          <a:lstStyle/>
          <a:p>
            <a:pPr eaLnBrk="1" hangingPunct="1">
              <a:defRPr/>
            </a:pPr>
            <a:r>
              <a:rPr lang="en-US" sz="4800" dirty="0" smtClean="0"/>
              <a:t>Key Issues, continued – Module 1</a:t>
            </a:r>
          </a:p>
        </p:txBody>
      </p:sp>
      <p:sp>
        <p:nvSpPr>
          <p:cNvPr id="20484" name="Rectangle 3"/>
          <p:cNvSpPr>
            <a:spLocks noGrp="1" noChangeArrowheads="1"/>
          </p:cNvSpPr>
          <p:nvPr>
            <p:ph idx="1"/>
          </p:nvPr>
        </p:nvSpPr>
        <p:spPr>
          <a:xfrm>
            <a:off x="612648" y="1901952"/>
            <a:ext cx="7848600" cy="4495800"/>
          </a:xfrm>
        </p:spPr>
        <p:txBody>
          <a:bodyPr>
            <a:normAutofit/>
          </a:bodyPr>
          <a:lstStyle/>
          <a:p>
            <a:pPr lvl="0" fontAlgn="base"/>
            <a:r>
              <a:rPr lang="en-US" dirty="0" smtClean="0"/>
              <a:t>Local police also call the FBI</a:t>
            </a:r>
          </a:p>
          <a:p>
            <a:r>
              <a:rPr lang="en-US" dirty="0" smtClean="0"/>
              <a:t>While utility management still controls both facilities’ operations, there will need to be cooperation with evidence collection teams from both law enforcement and the U.S. Environmental Protection Agency</a:t>
            </a:r>
          </a:p>
          <a:p>
            <a:pPr>
              <a:lnSpc>
                <a:spcPct val="80000"/>
              </a:lnSpc>
            </a:pPr>
            <a:endParaRPr lang="en-US" sz="2400" dirty="0" smtClean="0"/>
          </a:p>
          <a:p>
            <a:pPr eaLnBrk="1" hangingPunct="1">
              <a:lnSpc>
                <a:spcPct val="80000"/>
              </a:lnSpc>
            </a:pPr>
            <a:endParaRPr lang="en-US" sz="2400" dirty="0" smtClean="0"/>
          </a:p>
        </p:txBody>
      </p:sp>
      <p:sp>
        <p:nvSpPr>
          <p:cNvPr id="20482" name="Rectangle 6"/>
          <p:cNvSpPr>
            <a:spLocks noGrp="1" noChangeArrowheads="1"/>
          </p:cNvSpPr>
          <p:nvPr>
            <p:ph type="sldNum" sz="quarter" idx="12"/>
          </p:nvPr>
        </p:nvSpPr>
        <p:spPr>
          <a:noFill/>
        </p:spPr>
        <p:txBody>
          <a:bodyPr/>
          <a:lstStyle/>
          <a:p>
            <a:fld id="{73311F28-3AC1-454A-A67B-FFFF16B7771A}"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371600" y="2362200"/>
            <a:ext cx="7772400" cy="1143000"/>
          </a:xfrm>
          <a:prstGeom prst="rect">
            <a:avLst/>
          </a:prstGeom>
          <a:noFill/>
          <a:ln w="9525">
            <a:noFill/>
            <a:miter lim="800000"/>
            <a:headEnd/>
            <a:tailEnd/>
          </a:ln>
        </p:spPr>
        <p:txBody>
          <a:bodyPr anchor="ctr"/>
          <a:lstStyle/>
          <a:p>
            <a:pPr>
              <a:defRPr/>
            </a:pPr>
            <a:r>
              <a:rPr lang="en-US" sz="5000" b="1" dirty="0">
                <a:solidFill>
                  <a:srgbClr val="04617B"/>
                </a:solidFill>
                <a:latin typeface="Calibri"/>
              </a:rPr>
              <a:t>Action Planning Session </a:t>
            </a:r>
          </a:p>
        </p:txBody>
      </p:sp>
      <p:sp>
        <p:nvSpPr>
          <p:cNvPr id="41987" name="Rectangle 3"/>
          <p:cNvSpPr>
            <a:spLocks noChangeArrowheads="1"/>
          </p:cNvSpPr>
          <p:nvPr/>
        </p:nvSpPr>
        <p:spPr bwMode="auto">
          <a:xfrm>
            <a:off x="2819400" y="3429000"/>
            <a:ext cx="5486400" cy="685800"/>
          </a:xfrm>
          <a:prstGeom prst="rect">
            <a:avLst/>
          </a:prstGeom>
          <a:noFill/>
          <a:ln w="9525">
            <a:noFill/>
            <a:miter lim="800000"/>
            <a:headEnd/>
            <a:tailEnd/>
          </a:ln>
        </p:spPr>
        <p:txBody>
          <a:bodyPr/>
          <a:lstStyle/>
          <a:p>
            <a:pPr algn="ctr">
              <a:spcBef>
                <a:spcPct val="20000"/>
              </a:spcBef>
              <a:buFont typeface="Wingdings" pitchFamily="2" charset="2"/>
              <a:buNone/>
              <a:defRPr/>
            </a:pPr>
            <a:r>
              <a:rPr lang="en-US" sz="2800" b="1" dirty="0">
                <a:solidFill>
                  <a:srgbClr val="04617B"/>
                </a:solidFill>
              </a:rPr>
              <a:t>Post-Exercise “Hot Wash”</a:t>
            </a:r>
          </a:p>
          <a:p>
            <a:pPr algn="ctr">
              <a:spcBef>
                <a:spcPct val="20000"/>
              </a:spcBef>
              <a:buFont typeface="Wingdings" pitchFamily="2" charset="2"/>
              <a:buNone/>
              <a:defRPr/>
            </a:pPr>
            <a:endParaRPr lang="en-US" sz="2800" b="1" dirty="0">
              <a:solidFill>
                <a:prstClr val="black"/>
              </a:solidFill>
              <a:effectLst>
                <a:outerShdw blurRad="38100" dist="38100" dir="2700000" algn="tl">
                  <a:srgbClr val="C0C0C0"/>
                </a:outerShdw>
              </a:effectLst>
            </a:endParaRPr>
          </a:p>
        </p:txBody>
      </p:sp>
      <p:sp>
        <p:nvSpPr>
          <p:cNvPr id="2" name="Title 1" hidden="1"/>
          <p:cNvSpPr>
            <a:spLocks noGrp="1"/>
          </p:cNvSpPr>
          <p:nvPr>
            <p:ph type="title"/>
          </p:nvPr>
        </p:nvSpPr>
        <p:spPr/>
        <p:txBody>
          <a:bodyPr>
            <a:normAutofit fontScale="90000"/>
          </a:bodyPr>
          <a:lstStyle/>
          <a:p>
            <a:r>
              <a:rPr lang="en-US" dirty="0" smtClean="0"/>
              <a:t>Action planning session</a:t>
            </a:r>
            <a:br>
              <a:rPr lang="en-US" dirty="0" smtClean="0"/>
            </a:br>
            <a:r>
              <a:rPr lang="en-US" dirty="0" smtClean="0"/>
              <a:t>post exercise </a:t>
            </a:r>
            <a:endParaRPr lang="en-US" dirty="0"/>
          </a:p>
        </p:txBody>
      </p:sp>
      <p:sp>
        <p:nvSpPr>
          <p:cNvPr id="34820" name="Slide Number Placeholder 3"/>
          <p:cNvSpPr>
            <a:spLocks noGrp="1"/>
          </p:cNvSpPr>
          <p:nvPr>
            <p:ph type="sldNum" sz="quarter" idx="12"/>
          </p:nvPr>
        </p:nvSpPr>
        <p:spPr>
          <a:noFill/>
        </p:spPr>
        <p:txBody>
          <a:bodyPr/>
          <a:lstStyle/>
          <a:p>
            <a:fld id="{D6448808-3065-4CBA-9729-59FAE00B8151}" type="slidenum">
              <a:rPr lang="en-US" smtClean="0">
                <a:solidFill>
                  <a:srgbClr val="04617B">
                    <a:shade val="90000"/>
                  </a:srgbClr>
                </a:solidFill>
              </a:rPr>
              <a:pPr/>
              <a:t>22</a:t>
            </a:fld>
            <a:endParaRPr lang="en-US">
              <a:solidFill>
                <a:srgbClr val="04617B">
                  <a:shade val="90000"/>
                </a:srgbClr>
              </a:solidFill>
            </a:endParaRPr>
          </a:p>
        </p:txBody>
      </p:sp>
    </p:spTree>
    <p:extLst>
      <p:ext uri="{BB962C8B-B14F-4D97-AF65-F5344CB8AC3E}">
        <p14:creationId xmlns:p14="http://schemas.microsoft.com/office/powerpoint/2010/main" val="2279514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Review of exercise objectives</a:t>
            </a:r>
            <a:endParaRPr lang="en-US" dirty="0"/>
          </a:p>
        </p:txBody>
      </p:sp>
      <p:sp>
        <p:nvSpPr>
          <p:cNvPr id="3" name="Slide Number Placeholder 2"/>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23</a:t>
            </a:fld>
            <a:endParaRPr lang="en-US">
              <a:solidFill>
                <a:srgbClr val="04617B">
                  <a:shade val="90000"/>
                </a:srgbClr>
              </a:solidFill>
            </a:endParaRPr>
          </a:p>
        </p:txBody>
      </p:sp>
      <p:sp>
        <p:nvSpPr>
          <p:cNvPr id="4" name="Rectangle 2"/>
          <p:cNvSpPr txBox="1">
            <a:spLocks noChangeArrowheads="1"/>
          </p:cNvSpPr>
          <p:nvPr/>
        </p:nvSpPr>
        <p:spPr>
          <a:xfrm>
            <a:off x="457200" y="685800"/>
            <a:ext cx="8229600" cy="704088"/>
          </a:xfrm>
          <a:prstGeom prst="rect">
            <a:avLst/>
          </a:prstGeom>
        </p:spPr>
        <p:txBody>
          <a:bodyPr vert="horz" lIns="0" rIns="0" bIns="0" anchor="b">
            <a:normAutofit fontScale="90000" lnSpcReduction="10000"/>
          </a:bodyPr>
          <a:lstStyle/>
          <a:p>
            <a:pPr fontAlgn="auto">
              <a:spcAft>
                <a:spcPts val="0"/>
              </a:spcAft>
              <a:defRPr/>
            </a:pPr>
            <a:r>
              <a:rPr lang="en-US" sz="5000" dirty="0">
                <a:solidFill>
                  <a:srgbClr val="04617B"/>
                </a:solidFill>
                <a:latin typeface="Calibri"/>
              </a:rPr>
              <a:t>Review of Exercise Objectives</a:t>
            </a:r>
          </a:p>
        </p:txBody>
      </p:sp>
      <p:sp>
        <p:nvSpPr>
          <p:cNvPr id="5" name="Rectangle 3"/>
          <p:cNvSpPr txBox="1">
            <a:spLocks noChangeArrowheads="1"/>
          </p:cNvSpPr>
          <p:nvPr/>
        </p:nvSpPr>
        <p:spPr>
          <a:xfrm>
            <a:off x="609600" y="1444752"/>
            <a:ext cx="7696200" cy="5641848"/>
          </a:xfrm>
          <a:prstGeom prst="rect">
            <a:avLst/>
          </a:prstGeom>
        </p:spPr>
        <p:txBody>
          <a:bodyPr vert="horz">
            <a:normAutofit fontScale="92500" lnSpcReduction="10000"/>
          </a:bodyPr>
          <a:lstStyle/>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Explore and address cybersecurity challenges</a:t>
            </a:r>
          </a:p>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Define or refine participants’ roles and </a:t>
            </a:r>
            <a:r>
              <a:rPr lang="en-US" sz="2800" dirty="0" smtClean="0">
                <a:solidFill>
                  <a:prstClr val="black"/>
                </a:solidFill>
                <a:latin typeface="Constantia"/>
              </a:rPr>
              <a:t>responsibilities for managing the consequences of a </a:t>
            </a:r>
            <a:r>
              <a:rPr lang="en-US" sz="2800" dirty="0">
                <a:solidFill>
                  <a:prstClr val="black"/>
                </a:solidFill>
                <a:latin typeface="Constantia"/>
              </a:rPr>
              <a:t>cybersecurity incident, which should be reflected in their plans, </a:t>
            </a:r>
            <a:r>
              <a:rPr lang="en-US" sz="2800" dirty="0" smtClean="0">
                <a:solidFill>
                  <a:prstClr val="black"/>
                </a:solidFill>
                <a:latin typeface="Constantia"/>
              </a:rPr>
              <a:t>policies and </a:t>
            </a:r>
            <a:r>
              <a:rPr lang="en-US" sz="2800" dirty="0">
                <a:solidFill>
                  <a:prstClr val="black"/>
                </a:solidFill>
                <a:latin typeface="Constantia"/>
              </a:rPr>
              <a:t>procedures and other preparedness elements currently in place or under development</a:t>
            </a:r>
          </a:p>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Build relationships between utilities and stakeholders</a:t>
            </a:r>
          </a:p>
          <a:p>
            <a:pPr marL="274320" indent="-274320" fontAlgn="auto">
              <a:lnSpc>
                <a:spcPct val="90000"/>
              </a:lnSpc>
              <a:spcBef>
                <a:spcPct val="20000"/>
              </a:spcBef>
              <a:spcAft>
                <a:spcPts val="0"/>
              </a:spcAft>
              <a:buClr>
                <a:srgbClr val="0BD0D9"/>
              </a:buClr>
              <a:buSzPct val="95000"/>
              <a:buFont typeface="Wingdings 2"/>
              <a:buChar char=""/>
            </a:pPr>
            <a:r>
              <a:rPr lang="en-US" sz="2800" dirty="0">
                <a:solidFill>
                  <a:prstClr val="black"/>
                </a:solidFill>
                <a:latin typeface="Constantia"/>
              </a:rPr>
              <a:t>Increase awareness of the damage that can be caused by a cybersecurity incident on a business or control system</a:t>
            </a:r>
          </a:p>
          <a:p>
            <a:pPr marL="274320" indent="-274320" fontAlgn="auto">
              <a:lnSpc>
                <a:spcPct val="90000"/>
              </a:lnSpc>
              <a:spcBef>
                <a:spcPct val="20000"/>
              </a:spcBef>
              <a:spcAft>
                <a:spcPts val="0"/>
              </a:spcAft>
              <a:buClr>
                <a:srgbClr val="0BD0D9"/>
              </a:buClr>
              <a:buSzPct val="95000"/>
              <a:buFont typeface="Wingdings 2"/>
              <a:buChar char=""/>
            </a:pPr>
            <a:r>
              <a:rPr lang="en-US" sz="2800" dirty="0">
                <a:solidFill>
                  <a:prstClr val="black"/>
                </a:solidFill>
                <a:latin typeface="Constantia"/>
              </a:rPr>
              <a:t>Identify other needed enhancements related to training and exercises and other preparedness elements currently in place or under development</a:t>
            </a:r>
          </a:p>
        </p:txBody>
      </p:sp>
    </p:spTree>
    <p:extLst>
      <p:ext uri="{BB962C8B-B14F-4D97-AF65-F5344CB8AC3E}">
        <p14:creationId xmlns:p14="http://schemas.microsoft.com/office/powerpoint/2010/main" val="2280152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conclusion</a:t>
            </a:r>
            <a:endParaRPr lang="en-US" dirty="0"/>
          </a:p>
        </p:txBody>
      </p:sp>
      <p:sp>
        <p:nvSpPr>
          <p:cNvPr id="38914" name="Rectangle 6"/>
          <p:cNvSpPr>
            <a:spLocks noGrp="1" noChangeArrowheads="1"/>
          </p:cNvSpPr>
          <p:nvPr>
            <p:ph type="sldNum" sz="quarter" idx="12"/>
          </p:nvPr>
        </p:nvSpPr>
        <p:spPr>
          <a:noFill/>
        </p:spPr>
        <p:txBody>
          <a:bodyPr/>
          <a:lstStyle/>
          <a:p>
            <a:fld id="{52592236-E2DB-42AC-B352-455F25679F05}" type="slidenum">
              <a:rPr lang="en-US" smtClean="0">
                <a:solidFill>
                  <a:srgbClr val="04617B">
                    <a:shade val="90000"/>
                  </a:srgbClr>
                </a:solidFill>
              </a:rPr>
              <a:pPr/>
              <a:t>24</a:t>
            </a:fld>
            <a:endParaRPr lang="en-US">
              <a:solidFill>
                <a:srgbClr val="04617B">
                  <a:shade val="90000"/>
                </a:srgbClr>
              </a:solidFill>
            </a:endParaRPr>
          </a:p>
        </p:txBody>
      </p:sp>
      <p:sp>
        <p:nvSpPr>
          <p:cNvPr id="66562" name="Rectangle 2"/>
          <p:cNvSpPr>
            <a:spLocks noChangeArrowheads="1"/>
          </p:cNvSpPr>
          <p:nvPr/>
        </p:nvSpPr>
        <p:spPr bwMode="auto">
          <a:xfrm>
            <a:off x="457200" y="704088"/>
            <a:ext cx="8229600" cy="1143000"/>
          </a:xfrm>
          <a:prstGeom prst="rect">
            <a:avLst/>
          </a:prstGeom>
          <a:noFill/>
          <a:ln w="9525">
            <a:noFill/>
            <a:miter lim="800000"/>
            <a:headEnd/>
            <a:tailEnd/>
          </a:ln>
        </p:spPr>
        <p:txBody>
          <a:bodyPr anchor="ctr"/>
          <a:lstStyle/>
          <a:p>
            <a:pPr>
              <a:defRPr/>
            </a:pPr>
            <a:r>
              <a:rPr lang="en-US" sz="5000" dirty="0">
                <a:solidFill>
                  <a:srgbClr val="04617B"/>
                </a:solidFill>
                <a:latin typeface="Calibri"/>
              </a:rPr>
              <a:t>Conclusion</a:t>
            </a:r>
          </a:p>
        </p:txBody>
      </p:sp>
      <p:sp>
        <p:nvSpPr>
          <p:cNvPr id="38916" name="Rectangle 3"/>
          <p:cNvSpPr>
            <a:spLocks noChangeArrowheads="1"/>
          </p:cNvSpPr>
          <p:nvPr/>
        </p:nvSpPr>
        <p:spPr bwMode="auto">
          <a:xfrm>
            <a:off x="612648" y="1905000"/>
            <a:ext cx="7239000" cy="4343400"/>
          </a:xfrm>
          <a:prstGeom prst="rect">
            <a:avLst/>
          </a:prstGeom>
          <a:noFill/>
          <a:ln w="9525">
            <a:noFill/>
            <a:miter lim="800000"/>
            <a:headEnd/>
            <a:tailEnd/>
          </a:ln>
        </p:spPr>
        <p:txBody>
          <a:bodyPr/>
          <a:lstStyle/>
          <a:p>
            <a:pPr marL="274320" indent="-274320">
              <a:lnSpc>
                <a:spcPct val="90000"/>
              </a:lnSpc>
              <a:spcBef>
                <a:spcPct val="20000"/>
              </a:spcBef>
              <a:buClr>
                <a:srgbClr val="0BD0D9"/>
              </a:buClr>
              <a:buSzPct val="95000"/>
              <a:buFont typeface="Wingdings 2"/>
              <a:buChar char=""/>
            </a:pPr>
            <a:r>
              <a:rPr lang="en-US" sz="2600" dirty="0">
                <a:solidFill>
                  <a:prstClr val="black"/>
                </a:solidFill>
                <a:latin typeface="Constantia"/>
              </a:rPr>
              <a:t>Please turn in your notes from the Action Planning Session, your participant evaluation </a:t>
            </a:r>
            <a:r>
              <a:rPr lang="en-US" sz="2600" dirty="0" smtClean="0">
                <a:solidFill>
                  <a:prstClr val="black"/>
                </a:solidFill>
                <a:latin typeface="Constantia"/>
              </a:rPr>
              <a:t>form and </a:t>
            </a:r>
            <a:r>
              <a:rPr lang="en-US" sz="2600" dirty="0">
                <a:solidFill>
                  <a:prstClr val="black"/>
                </a:solidFill>
                <a:latin typeface="Constantia"/>
              </a:rPr>
              <a:t>any additional comments you wish to share</a:t>
            </a:r>
          </a:p>
          <a:p>
            <a:pPr marL="274320" indent="-274320">
              <a:lnSpc>
                <a:spcPct val="90000"/>
              </a:lnSpc>
              <a:spcBef>
                <a:spcPct val="20000"/>
              </a:spcBef>
              <a:buClr>
                <a:srgbClr val="0BD0D9"/>
              </a:buClr>
              <a:buSzPct val="95000"/>
              <a:buFont typeface="Wingdings 2"/>
              <a:buChar char=""/>
            </a:pPr>
            <a:r>
              <a:rPr lang="en-US" sz="2600" dirty="0">
                <a:solidFill>
                  <a:prstClr val="black"/>
                </a:solidFill>
                <a:latin typeface="Constantia"/>
              </a:rPr>
              <a:t>This information will be used to develop an After Action Report and Improvement Plan</a:t>
            </a:r>
          </a:p>
        </p:txBody>
      </p:sp>
    </p:spTree>
    <p:extLst>
      <p:ext uri="{BB962C8B-B14F-4D97-AF65-F5344CB8AC3E}">
        <p14:creationId xmlns:p14="http://schemas.microsoft.com/office/powerpoint/2010/main" val="3396746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219200" y="2286000"/>
            <a:ext cx="7772400" cy="1143000"/>
          </a:xfrm>
          <a:prstGeom prst="rect">
            <a:avLst/>
          </a:prstGeom>
          <a:noFill/>
          <a:ln w="9525">
            <a:noFill/>
            <a:miter lim="800000"/>
            <a:headEnd/>
            <a:tailEnd/>
          </a:ln>
        </p:spPr>
        <p:txBody>
          <a:bodyPr anchor="ctr"/>
          <a:lstStyle/>
          <a:p>
            <a:pPr>
              <a:defRPr/>
            </a:pPr>
            <a:r>
              <a:rPr lang="en-US" sz="5000" b="1" dirty="0">
                <a:solidFill>
                  <a:srgbClr val="04617B"/>
                </a:solidFill>
                <a:latin typeface="Calibri"/>
              </a:rPr>
              <a:t>Closing Remarks</a:t>
            </a:r>
          </a:p>
        </p:txBody>
      </p:sp>
      <p:sp>
        <p:nvSpPr>
          <p:cNvPr id="41987" name="Rectangle 3"/>
          <p:cNvSpPr>
            <a:spLocks noChangeArrowheads="1"/>
          </p:cNvSpPr>
          <p:nvPr/>
        </p:nvSpPr>
        <p:spPr bwMode="auto">
          <a:xfrm>
            <a:off x="1219200" y="3124200"/>
            <a:ext cx="6400800" cy="685800"/>
          </a:xfrm>
          <a:prstGeom prst="rect">
            <a:avLst/>
          </a:prstGeom>
          <a:noFill/>
          <a:ln w="9525">
            <a:noFill/>
            <a:miter lim="800000"/>
            <a:headEnd/>
            <a:tailEnd/>
          </a:ln>
        </p:spPr>
        <p:txBody>
          <a:bodyPr/>
          <a:lstStyle/>
          <a:p>
            <a:pPr>
              <a:spcBef>
                <a:spcPct val="20000"/>
              </a:spcBef>
              <a:buFont typeface="Wingdings" pitchFamily="2" charset="2"/>
              <a:buNone/>
              <a:defRPr/>
            </a:pPr>
            <a:r>
              <a:rPr lang="en-US" sz="2800" b="1" dirty="0">
                <a:solidFill>
                  <a:srgbClr val="04617B"/>
                </a:solidFill>
              </a:rPr>
              <a:t>Thank you for participating</a:t>
            </a:r>
          </a:p>
          <a:p>
            <a:pPr algn="ctr">
              <a:spcBef>
                <a:spcPct val="20000"/>
              </a:spcBef>
              <a:buFont typeface="Wingdings" pitchFamily="2" charset="2"/>
              <a:buNone/>
              <a:defRPr/>
            </a:pPr>
            <a:endParaRPr lang="en-US" sz="2800" b="1" dirty="0">
              <a:solidFill>
                <a:prstClr val="black"/>
              </a:solidFill>
              <a:effectLst>
                <a:outerShdw blurRad="38100" dist="38100" dir="2700000" algn="tl">
                  <a:srgbClr val="C0C0C0"/>
                </a:outerShdw>
              </a:effectLst>
            </a:endParaRPr>
          </a:p>
        </p:txBody>
      </p:sp>
      <p:sp>
        <p:nvSpPr>
          <p:cNvPr id="2" name="Title 1" hidden="1"/>
          <p:cNvSpPr>
            <a:spLocks noGrp="1"/>
          </p:cNvSpPr>
          <p:nvPr>
            <p:ph type="title"/>
          </p:nvPr>
        </p:nvSpPr>
        <p:spPr/>
        <p:txBody>
          <a:bodyPr>
            <a:normAutofit fontScale="90000"/>
          </a:bodyPr>
          <a:lstStyle/>
          <a:p>
            <a:r>
              <a:rPr lang="en-US" dirty="0" smtClean="0"/>
              <a:t>Closing remarks thank you for participating</a:t>
            </a:r>
            <a:endParaRPr lang="en-US" dirty="0"/>
          </a:p>
        </p:txBody>
      </p:sp>
      <p:sp>
        <p:nvSpPr>
          <p:cNvPr id="39940" name="Slide Number Placeholder 3"/>
          <p:cNvSpPr>
            <a:spLocks noGrp="1"/>
          </p:cNvSpPr>
          <p:nvPr>
            <p:ph type="sldNum" sz="quarter" idx="12"/>
          </p:nvPr>
        </p:nvSpPr>
        <p:spPr/>
        <p:txBody>
          <a:bodyPr/>
          <a:lstStyle/>
          <a:p>
            <a:fld id="{21C004FF-C7A8-4AB9-8B6A-7B00CDD2E126}" type="slidenum">
              <a:rPr lang="en-US" smtClean="0">
                <a:solidFill>
                  <a:srgbClr val="04617B">
                    <a:shade val="90000"/>
                  </a:srgbClr>
                </a:solidFill>
              </a:rPr>
              <a:pPr/>
              <a:t>25</a:t>
            </a:fld>
            <a:endParaRPr lang="en-US">
              <a:solidFill>
                <a:srgbClr val="04617B">
                  <a:shade val="90000"/>
                </a:srgbClr>
              </a:solidFill>
            </a:endParaRPr>
          </a:p>
        </p:txBody>
      </p:sp>
    </p:spTree>
    <p:extLst>
      <p:ext uri="{BB962C8B-B14F-4D97-AF65-F5344CB8AC3E}">
        <p14:creationId xmlns:p14="http://schemas.microsoft.com/office/powerpoint/2010/main" val="352184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l" eaLnBrk="1" hangingPunct="1">
              <a:defRPr/>
            </a:pPr>
            <a:r>
              <a:rPr lang="en-US" dirty="0" smtClean="0"/>
              <a:t>Welcome and Introductions</a:t>
            </a:r>
          </a:p>
        </p:txBody>
      </p:sp>
      <p:sp>
        <p:nvSpPr>
          <p:cNvPr id="5124" name="Rectangle 3"/>
          <p:cNvSpPr>
            <a:spLocks noGrp="1" noChangeArrowheads="1"/>
          </p:cNvSpPr>
          <p:nvPr>
            <p:ph idx="1"/>
          </p:nvPr>
        </p:nvSpPr>
        <p:spPr/>
        <p:txBody>
          <a:bodyPr/>
          <a:lstStyle/>
          <a:p>
            <a:pPr eaLnBrk="1" hangingPunct="1">
              <a:spcBef>
                <a:spcPts val="1200"/>
              </a:spcBef>
            </a:pPr>
            <a:r>
              <a:rPr lang="en-US" dirty="0" smtClean="0"/>
              <a:t>Name</a:t>
            </a:r>
          </a:p>
          <a:p>
            <a:pPr eaLnBrk="1" hangingPunct="1">
              <a:spcBef>
                <a:spcPts val="1200"/>
              </a:spcBef>
            </a:pPr>
            <a:r>
              <a:rPr lang="en-US" dirty="0" smtClean="0"/>
              <a:t>Organization</a:t>
            </a:r>
          </a:p>
          <a:p>
            <a:pPr eaLnBrk="1" hangingPunct="1">
              <a:spcBef>
                <a:spcPts val="1200"/>
              </a:spcBef>
            </a:pPr>
            <a:r>
              <a:rPr lang="en-US" dirty="0" smtClean="0"/>
              <a:t>Emergency response experience</a:t>
            </a:r>
          </a:p>
        </p:txBody>
      </p:sp>
      <p:sp>
        <p:nvSpPr>
          <p:cNvPr id="5122" name="Rectangle 6"/>
          <p:cNvSpPr>
            <a:spLocks noGrp="1" noChangeArrowheads="1"/>
          </p:cNvSpPr>
          <p:nvPr>
            <p:ph type="sldNum" sz="quarter" idx="12"/>
          </p:nvPr>
        </p:nvSpPr>
        <p:spPr>
          <a:noFill/>
        </p:spPr>
        <p:txBody>
          <a:bodyPr/>
          <a:lstStyle/>
          <a:p>
            <a:fld id="{084B7139-E267-425D-813C-7FF6E94333C1}"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704088"/>
            <a:ext cx="8229600" cy="1143000"/>
          </a:xfrm>
        </p:spPr>
        <p:txBody>
          <a:bodyPr vert="horz" lIns="0" rIns="0" bIns="0" anchor="b">
            <a:normAutofit/>
          </a:bodyPr>
          <a:lstStyle/>
          <a:p>
            <a:pPr>
              <a:defRPr/>
            </a:pPr>
            <a:r>
              <a:rPr lang="en-US" dirty="0" smtClean="0"/>
              <a:t>Agenda</a:t>
            </a:r>
          </a:p>
        </p:txBody>
      </p:sp>
      <p:sp>
        <p:nvSpPr>
          <p:cNvPr id="6146" name="Rectangle 6"/>
          <p:cNvSpPr>
            <a:spLocks noGrp="1" noChangeArrowheads="1"/>
          </p:cNvSpPr>
          <p:nvPr>
            <p:ph type="sldNum" sz="quarter" idx="12"/>
          </p:nvPr>
        </p:nvSpPr>
        <p:spPr>
          <a:noFill/>
        </p:spPr>
        <p:txBody>
          <a:bodyPr/>
          <a:lstStyle/>
          <a:p>
            <a:fld id="{A7583727-D70F-4998-92A3-DF6BB80FC180}" type="slidenum">
              <a:rPr lang="en-US" smtClean="0"/>
              <a:pPr/>
              <a:t>4</a:t>
            </a:fld>
            <a:endParaRPr lang="en-US" smtClean="0"/>
          </a:p>
        </p:txBody>
      </p:sp>
      <p:sp>
        <p:nvSpPr>
          <p:cNvPr id="6148" name="Rectangle 3"/>
          <p:cNvSpPr>
            <a:spLocks noChangeArrowheads="1"/>
          </p:cNvSpPr>
          <p:nvPr/>
        </p:nvSpPr>
        <p:spPr bwMode="auto">
          <a:xfrm>
            <a:off x="612648" y="1901952"/>
            <a:ext cx="7239000" cy="4038600"/>
          </a:xfrm>
          <a:prstGeom prst="rect">
            <a:avLst/>
          </a:prstGeom>
          <a:noFill/>
          <a:ln w="9525">
            <a:noFill/>
            <a:miter lim="800000"/>
            <a:headEnd/>
            <a:tailEnd/>
          </a:ln>
        </p:spPr>
        <p:txBody>
          <a:bodyPr/>
          <a:lstStyle/>
          <a:p>
            <a:pPr marL="274320" indent="-274320">
              <a:spcBef>
                <a:spcPts val="1200"/>
              </a:spcBef>
              <a:buClr>
                <a:schemeClr val="accent3"/>
              </a:buClr>
              <a:buSzPct val="95000"/>
              <a:buFont typeface="Wingdings 2"/>
              <a:buChar char=""/>
            </a:pPr>
            <a:r>
              <a:rPr lang="en-US" sz="2600" dirty="0">
                <a:latin typeface="+mn-lt"/>
              </a:rPr>
              <a:t>Review exercise materials and rules</a:t>
            </a:r>
          </a:p>
          <a:p>
            <a:pPr marL="274320" indent="-274320">
              <a:spcBef>
                <a:spcPts val="1200"/>
              </a:spcBef>
              <a:buClr>
                <a:schemeClr val="accent3"/>
              </a:buClr>
              <a:buSzPct val="95000"/>
              <a:buFont typeface="Wingdings 2"/>
              <a:buChar char=""/>
            </a:pPr>
            <a:r>
              <a:rPr lang="en-US" sz="2600" dirty="0">
                <a:latin typeface="+mn-lt"/>
              </a:rPr>
              <a:t>Review scenario(s)</a:t>
            </a:r>
          </a:p>
          <a:p>
            <a:pPr marL="274320" lvl="1" indent="-274320">
              <a:spcBef>
                <a:spcPts val="1200"/>
              </a:spcBef>
              <a:buClr>
                <a:schemeClr val="accent3"/>
              </a:buClr>
              <a:buSzPct val="95000"/>
              <a:buFont typeface="Wingdings 2"/>
              <a:buChar char=""/>
            </a:pPr>
            <a:r>
              <a:rPr lang="en-US" sz="2600" dirty="0">
                <a:latin typeface="+mn-lt"/>
              </a:rPr>
              <a:t>Break</a:t>
            </a:r>
          </a:p>
          <a:p>
            <a:pPr marL="274320" indent="-274320">
              <a:spcBef>
                <a:spcPts val="1200"/>
              </a:spcBef>
              <a:buClr>
                <a:schemeClr val="accent3"/>
              </a:buClr>
              <a:buSzPct val="95000"/>
              <a:buFont typeface="Wingdings 2"/>
              <a:buChar char=""/>
            </a:pPr>
            <a:r>
              <a:rPr lang="en-US" sz="2600" dirty="0">
                <a:latin typeface="+mn-lt"/>
              </a:rPr>
              <a:t>Facilitated </a:t>
            </a:r>
            <a:r>
              <a:rPr lang="en-US" sz="2600" dirty="0" smtClean="0">
                <a:latin typeface="+mn-lt"/>
              </a:rPr>
              <a:t>discussion </a:t>
            </a:r>
            <a:r>
              <a:rPr lang="en-US" sz="2600" dirty="0">
                <a:latin typeface="+mn-lt"/>
              </a:rPr>
              <a:t>p</a:t>
            </a:r>
            <a:r>
              <a:rPr lang="en-US" sz="2600" dirty="0" smtClean="0">
                <a:latin typeface="+mn-lt"/>
              </a:rPr>
              <a:t>eriod</a:t>
            </a:r>
            <a:endParaRPr lang="en-US" sz="2600" dirty="0">
              <a:latin typeface="+mn-lt"/>
            </a:endParaRPr>
          </a:p>
          <a:p>
            <a:pPr marL="274320" indent="-274320">
              <a:spcBef>
                <a:spcPts val="1200"/>
              </a:spcBef>
              <a:buClr>
                <a:schemeClr val="accent3"/>
              </a:buClr>
              <a:buSzPct val="95000"/>
              <a:buFont typeface="Wingdings 2"/>
              <a:buChar char=""/>
            </a:pPr>
            <a:r>
              <a:rPr lang="en-US" sz="2600" smtClean="0">
                <a:latin typeface="+mn-lt"/>
              </a:rPr>
              <a:t>Action planning </a:t>
            </a:r>
            <a:r>
              <a:rPr lang="en-US" sz="2600" dirty="0">
                <a:latin typeface="+mn-lt"/>
              </a:rPr>
              <a:t>s</a:t>
            </a:r>
            <a:r>
              <a:rPr lang="en-US" sz="2600" dirty="0" smtClean="0">
                <a:latin typeface="+mn-lt"/>
              </a:rPr>
              <a:t>ession (“hot </a:t>
            </a:r>
            <a:r>
              <a:rPr lang="en-US" sz="2600" dirty="0">
                <a:latin typeface="+mn-lt"/>
              </a:rPr>
              <a:t>wash”)</a:t>
            </a:r>
          </a:p>
          <a:p>
            <a:pPr marL="274320" indent="-274320">
              <a:spcBef>
                <a:spcPts val="1200"/>
              </a:spcBef>
              <a:buClr>
                <a:schemeClr val="accent3"/>
              </a:buClr>
              <a:buSzPct val="95000"/>
              <a:buFont typeface="Wingdings 2"/>
              <a:buChar char=""/>
            </a:pPr>
            <a:r>
              <a:rPr lang="en-US" sz="2600" dirty="0">
                <a:latin typeface="+mn-lt"/>
              </a:rPr>
              <a:t>Review and </a:t>
            </a:r>
            <a:r>
              <a:rPr lang="en-US" sz="2600" dirty="0" smtClean="0">
                <a:latin typeface="+mn-lt"/>
              </a:rPr>
              <a:t>conclusion</a:t>
            </a:r>
            <a:endParaRPr lang="en-US" sz="2600" dirty="0">
              <a:latin typeface="+mn-lt"/>
            </a:endParaRPr>
          </a:p>
          <a:p>
            <a:pPr marL="274320" indent="-274320">
              <a:spcBef>
                <a:spcPts val="1200"/>
              </a:spcBef>
              <a:buClr>
                <a:schemeClr val="accent3"/>
              </a:buClr>
              <a:buSzPct val="95000"/>
              <a:buFont typeface="Wingdings 2"/>
              <a:buChar char=""/>
            </a:pPr>
            <a:r>
              <a:rPr lang="en-US" sz="2600" dirty="0">
                <a:latin typeface="+mn-lt"/>
              </a:rPr>
              <a:t>Closing </a:t>
            </a:r>
            <a:r>
              <a:rPr lang="en-US" sz="2600" dirty="0" smtClean="0">
                <a:latin typeface="+mn-lt"/>
              </a:rPr>
              <a:t>comments</a:t>
            </a:r>
            <a:endParaRPr lang="en-US" sz="26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l" eaLnBrk="1" hangingPunct="1">
              <a:defRPr/>
            </a:pPr>
            <a:r>
              <a:rPr lang="en-US" dirty="0" smtClean="0"/>
              <a:t>Administrative Details</a:t>
            </a:r>
          </a:p>
        </p:txBody>
      </p:sp>
      <p:sp>
        <p:nvSpPr>
          <p:cNvPr id="7172" name="Rectangle 3"/>
          <p:cNvSpPr>
            <a:spLocks noGrp="1" noChangeArrowheads="1"/>
          </p:cNvSpPr>
          <p:nvPr>
            <p:ph idx="1"/>
          </p:nvPr>
        </p:nvSpPr>
        <p:spPr>
          <a:xfrm>
            <a:off x="612648" y="1901952"/>
            <a:ext cx="8229600" cy="4389120"/>
          </a:xfrm>
        </p:spPr>
        <p:txBody>
          <a:bodyPr/>
          <a:lstStyle/>
          <a:p>
            <a:pPr eaLnBrk="1" hangingPunct="1"/>
            <a:r>
              <a:rPr lang="en-US" dirty="0" smtClean="0"/>
              <a:t>Location of emergency exits</a:t>
            </a:r>
          </a:p>
          <a:p>
            <a:pPr eaLnBrk="1" hangingPunct="1"/>
            <a:r>
              <a:rPr lang="en-US" dirty="0" smtClean="0"/>
              <a:t>Location of restrooms</a:t>
            </a:r>
          </a:p>
          <a:p>
            <a:pPr eaLnBrk="1" hangingPunct="1"/>
            <a:r>
              <a:rPr lang="en-US" dirty="0" smtClean="0"/>
              <a:t>Cell phone and pager management</a:t>
            </a:r>
          </a:p>
          <a:p>
            <a:pPr eaLnBrk="1" hangingPunct="1"/>
            <a:r>
              <a:rPr lang="en-US" dirty="0" smtClean="0"/>
              <a:t>Logging your time to fulfill training requirements</a:t>
            </a:r>
          </a:p>
          <a:p>
            <a:pPr eaLnBrk="1" hangingPunct="1"/>
            <a:r>
              <a:rPr lang="en-US" dirty="0" smtClean="0"/>
              <a:t>Sign-in sheet and participant evaluation form</a:t>
            </a:r>
          </a:p>
          <a:p>
            <a:pPr eaLnBrk="1" hangingPunct="1"/>
            <a:endParaRPr lang="en-US" dirty="0" smtClean="0"/>
          </a:p>
        </p:txBody>
      </p:sp>
      <p:sp>
        <p:nvSpPr>
          <p:cNvPr id="7170" name="Rectangle 6"/>
          <p:cNvSpPr>
            <a:spLocks noGrp="1" noChangeArrowheads="1"/>
          </p:cNvSpPr>
          <p:nvPr>
            <p:ph type="sldNum" sz="quarter" idx="12"/>
          </p:nvPr>
        </p:nvSpPr>
        <p:spPr>
          <a:noFill/>
        </p:spPr>
        <p:txBody>
          <a:bodyPr/>
          <a:lstStyle/>
          <a:p>
            <a:fld id="{74DC98E9-3D5E-434E-9143-208F4FC79E4D}"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Benefits:</a:t>
            </a:r>
          </a:p>
        </p:txBody>
      </p:sp>
      <p:sp>
        <p:nvSpPr>
          <p:cNvPr id="8196" name="Rectangle 3"/>
          <p:cNvSpPr>
            <a:spLocks noGrp="1" noChangeArrowheads="1"/>
          </p:cNvSpPr>
          <p:nvPr>
            <p:ph idx="1"/>
          </p:nvPr>
        </p:nvSpPr>
        <p:spPr>
          <a:xfrm>
            <a:off x="612648" y="1901952"/>
            <a:ext cx="7239000" cy="5029200"/>
          </a:xfrm>
        </p:spPr>
        <p:txBody>
          <a:bodyPr/>
          <a:lstStyle/>
          <a:p>
            <a:pPr eaLnBrk="1" hangingPunct="1">
              <a:lnSpc>
                <a:spcPct val="90000"/>
              </a:lnSpc>
            </a:pPr>
            <a:r>
              <a:rPr lang="en-US" dirty="0" smtClean="0"/>
              <a:t>Increase readiness in the event of an actual emergency</a:t>
            </a:r>
          </a:p>
          <a:p>
            <a:pPr eaLnBrk="1" hangingPunct="1">
              <a:lnSpc>
                <a:spcPct val="90000"/>
              </a:lnSpc>
            </a:pPr>
            <a:r>
              <a:rPr lang="en-US" dirty="0" smtClean="0"/>
              <a:t>Provide a means to assess effectiveness of response plans and response capabilities</a:t>
            </a:r>
          </a:p>
          <a:p>
            <a:pPr eaLnBrk="1" hangingPunct="1">
              <a:lnSpc>
                <a:spcPct val="90000"/>
              </a:lnSpc>
            </a:pPr>
            <a:r>
              <a:rPr lang="en-US" dirty="0" smtClean="0"/>
              <a:t>Serve as a training tool for response personnel and their involvement with other response agencies </a:t>
            </a:r>
          </a:p>
          <a:p>
            <a:pPr eaLnBrk="1" hangingPunct="1">
              <a:lnSpc>
                <a:spcPct val="90000"/>
              </a:lnSpc>
            </a:pPr>
            <a:r>
              <a:rPr lang="en-US" dirty="0" smtClean="0"/>
              <a:t>Provide an opportunity to practice skills and improve individual performance in a non-threatening environment</a:t>
            </a:r>
          </a:p>
        </p:txBody>
      </p:sp>
      <p:sp>
        <p:nvSpPr>
          <p:cNvPr id="8194" name="Rectangle 6"/>
          <p:cNvSpPr>
            <a:spLocks noGrp="1" noChangeArrowheads="1"/>
          </p:cNvSpPr>
          <p:nvPr>
            <p:ph type="sldNum" sz="quarter" idx="12"/>
          </p:nvPr>
        </p:nvSpPr>
        <p:spPr>
          <a:noFill/>
        </p:spPr>
        <p:txBody>
          <a:bodyPr/>
          <a:lstStyle/>
          <a:p>
            <a:fld id="{097C6147-F848-4EF9-9909-2157CECB5118}"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Benefits: (cont.)</a:t>
            </a:r>
          </a:p>
        </p:txBody>
      </p:sp>
      <p:sp>
        <p:nvSpPr>
          <p:cNvPr id="9220" name="Rectangle 3"/>
          <p:cNvSpPr>
            <a:spLocks noGrp="1" noChangeArrowheads="1"/>
          </p:cNvSpPr>
          <p:nvPr>
            <p:ph idx="1"/>
          </p:nvPr>
        </p:nvSpPr>
        <p:spPr>
          <a:xfrm>
            <a:off x="612648" y="1905000"/>
            <a:ext cx="7239000" cy="5029200"/>
          </a:xfrm>
        </p:spPr>
        <p:txBody>
          <a:bodyPr/>
          <a:lstStyle/>
          <a:p>
            <a:pPr eaLnBrk="1" hangingPunct="1"/>
            <a:r>
              <a:rPr lang="en-US" dirty="0" smtClean="0"/>
              <a:t>Require participants to network with each other and pre-plan decisions on resources</a:t>
            </a:r>
          </a:p>
          <a:p>
            <a:pPr eaLnBrk="1" hangingPunct="1"/>
            <a:r>
              <a:rPr lang="en-US" dirty="0" smtClean="0"/>
              <a:t>Identify planning conflicts or gaps</a:t>
            </a:r>
          </a:p>
          <a:p>
            <a:pPr eaLnBrk="1" hangingPunct="1"/>
            <a:r>
              <a:rPr lang="en-US" dirty="0" smtClean="0"/>
              <a:t>Identify resource needs and opportunities for sharing of resources</a:t>
            </a:r>
          </a:p>
          <a:p>
            <a:pPr eaLnBrk="1" hangingPunct="1"/>
            <a:r>
              <a:rPr lang="en-US" dirty="0" smtClean="0"/>
              <a:t>Clarify internal and external roles and responsibilities</a:t>
            </a:r>
          </a:p>
        </p:txBody>
      </p:sp>
      <p:sp>
        <p:nvSpPr>
          <p:cNvPr id="9218" name="Rectangle 6"/>
          <p:cNvSpPr>
            <a:spLocks noGrp="1" noChangeArrowheads="1"/>
          </p:cNvSpPr>
          <p:nvPr>
            <p:ph type="sldNum" sz="quarter" idx="12"/>
          </p:nvPr>
        </p:nvSpPr>
        <p:spPr>
          <a:noFill/>
        </p:spPr>
        <p:txBody>
          <a:bodyPr/>
          <a:lstStyle/>
          <a:p>
            <a:fld id="{B1CA0C85-1B61-4E3A-9B47-BE9E6BBE53BB}"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p:spPr>
        <p:txBody>
          <a:bodyPr/>
          <a:lstStyle/>
          <a:p>
            <a:fld id="{FF1E9905-2AFF-4973-94DC-ABD663A03944}" type="slidenum">
              <a:rPr lang="en-US" smtClean="0"/>
              <a:pPr/>
              <a:t>8</a:t>
            </a:fld>
            <a:endParaRPr lang="en-US" smtClean="0"/>
          </a:p>
        </p:txBody>
      </p:sp>
      <p:sp>
        <p:nvSpPr>
          <p:cNvPr id="48130" name="Rectangle 2"/>
          <p:cNvSpPr>
            <a:spLocks noGrp="1" noChangeArrowheads="1"/>
          </p:cNvSpPr>
          <p:nvPr>
            <p:ph type="title" idx="4294967295"/>
          </p:nvPr>
        </p:nvSpPr>
        <p:spPr>
          <a:xfrm>
            <a:off x="457200" y="704088"/>
            <a:ext cx="8229600" cy="1143000"/>
          </a:xfrm>
        </p:spPr>
        <p:txBody>
          <a:bodyPr/>
          <a:lstStyle/>
          <a:p>
            <a:pPr algn="l" eaLnBrk="1" hangingPunct="1">
              <a:defRPr/>
            </a:pPr>
            <a:r>
              <a:rPr lang="en-US" dirty="0" smtClean="0"/>
              <a:t>Exercise Objectives:</a:t>
            </a:r>
          </a:p>
        </p:txBody>
      </p:sp>
      <p:sp>
        <p:nvSpPr>
          <p:cNvPr id="10244" name="Rectangle 3"/>
          <p:cNvSpPr>
            <a:spLocks noChangeArrowheads="1"/>
          </p:cNvSpPr>
          <p:nvPr/>
        </p:nvSpPr>
        <p:spPr bwMode="auto">
          <a:xfrm>
            <a:off x="612648" y="1901952"/>
            <a:ext cx="7772400" cy="5638800"/>
          </a:xfrm>
          <a:prstGeom prst="rect">
            <a:avLst/>
          </a:prstGeom>
          <a:noFill/>
          <a:ln w="9525">
            <a:noFill/>
            <a:miter lim="800000"/>
            <a:headEnd/>
            <a:tailEnd/>
          </a:ln>
        </p:spPr>
        <p:txBody>
          <a:bodyPr/>
          <a:lstStyle/>
          <a:p>
            <a:pPr eaLnBrk="0" hangingPunct="0">
              <a:lnSpc>
                <a:spcPct val="90000"/>
              </a:lnSpc>
              <a:spcBef>
                <a:spcPct val="20000"/>
              </a:spcBef>
              <a:buFont typeface="Wingdings" pitchFamily="2" charset="2"/>
              <a:buNone/>
            </a:pPr>
            <a:r>
              <a:rPr lang="en-US" sz="2600" dirty="0">
                <a:latin typeface="+mn-lt"/>
              </a:rPr>
              <a:t>At the conclusion of this exercise, participants should be able to do the following:</a:t>
            </a:r>
          </a:p>
          <a:p>
            <a:pPr marL="342900" indent="-342900" eaLnBrk="0" hangingPunct="0">
              <a:lnSpc>
                <a:spcPct val="90000"/>
              </a:lnSpc>
              <a:spcBef>
                <a:spcPct val="20000"/>
              </a:spcBef>
            </a:pPr>
            <a:endParaRPr lang="en-US" sz="2400" u="sng" dirty="0"/>
          </a:p>
          <a:p>
            <a:pPr marL="274320" indent="-274320">
              <a:lnSpc>
                <a:spcPct val="90000"/>
              </a:lnSpc>
              <a:spcBef>
                <a:spcPct val="20000"/>
              </a:spcBef>
              <a:buClr>
                <a:schemeClr val="accent3"/>
              </a:buClr>
              <a:buSzPct val="95000"/>
              <a:buFont typeface="Wingdings 2"/>
              <a:buChar char=""/>
            </a:pPr>
            <a:r>
              <a:rPr lang="en-US" sz="2600" dirty="0">
                <a:latin typeface="+mn-lt"/>
              </a:rPr>
              <a:t>Define or refine participants’ roles and responsibilities </a:t>
            </a:r>
            <a:r>
              <a:rPr lang="en-US" sz="2600" dirty="0" smtClean="0">
                <a:latin typeface="+mn-lt"/>
              </a:rPr>
              <a:t>for managing </a:t>
            </a:r>
            <a:r>
              <a:rPr lang="en-US" sz="2600" dirty="0">
                <a:latin typeface="+mn-lt"/>
              </a:rPr>
              <a:t>the consequences of a </a:t>
            </a:r>
            <a:r>
              <a:rPr lang="en-US" sz="2600" dirty="0" smtClean="0">
                <a:latin typeface="+mn-lt"/>
              </a:rPr>
              <a:t>vandalism incident</a:t>
            </a:r>
            <a:r>
              <a:rPr lang="en-US" sz="2600" dirty="0">
                <a:latin typeface="+mn-lt"/>
              </a:rPr>
              <a:t>, which should be reflected in their plans, </a:t>
            </a:r>
            <a:r>
              <a:rPr lang="en-US" sz="2600" dirty="0" smtClean="0">
                <a:latin typeface="+mn-lt"/>
              </a:rPr>
              <a:t>policies, procedures </a:t>
            </a:r>
            <a:r>
              <a:rPr lang="en-US" sz="2600" dirty="0">
                <a:latin typeface="+mn-lt"/>
              </a:rPr>
              <a:t>and other preparedness elements currently in place or under </a:t>
            </a:r>
            <a:r>
              <a:rPr lang="en-US" sz="2600" dirty="0" smtClean="0">
                <a:latin typeface="+mn-lt"/>
              </a:rPr>
              <a:t>development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Build relationships between utilities and </a:t>
            </a:r>
            <a:r>
              <a:rPr lang="en-US" sz="2600" dirty="0" smtClean="0">
                <a:latin typeface="+mn-lt"/>
              </a:rPr>
              <a:t>stakeholders</a:t>
            </a:r>
            <a:endParaRPr lang="en-US" sz="26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p:spPr>
        <p:txBody>
          <a:bodyPr/>
          <a:lstStyle/>
          <a:p>
            <a:fld id="{080F26CC-2800-415A-91A2-CED7A5197EB3}" type="slidenum">
              <a:rPr lang="en-US" smtClean="0"/>
              <a:pPr/>
              <a:t>9</a:t>
            </a:fld>
            <a:endParaRPr lang="en-US" smtClean="0"/>
          </a:p>
        </p:txBody>
      </p:sp>
      <p:sp>
        <p:nvSpPr>
          <p:cNvPr id="123906" name="Rectangle 2"/>
          <p:cNvSpPr>
            <a:spLocks noGrp="1" noChangeArrowheads="1"/>
          </p:cNvSpPr>
          <p:nvPr>
            <p:ph type="title" idx="4294967295"/>
          </p:nvPr>
        </p:nvSpPr>
        <p:spPr>
          <a:xfrm>
            <a:off x="457200" y="704088"/>
            <a:ext cx="8229600" cy="1143000"/>
          </a:xfrm>
        </p:spPr>
        <p:txBody>
          <a:bodyPr/>
          <a:lstStyle/>
          <a:p>
            <a:pPr algn="l" eaLnBrk="1" hangingPunct="1">
              <a:defRPr/>
            </a:pPr>
            <a:r>
              <a:rPr lang="en-US" dirty="0" smtClean="0"/>
              <a:t>Exercise Objectives: (cont.)</a:t>
            </a:r>
          </a:p>
        </p:txBody>
      </p:sp>
      <p:sp>
        <p:nvSpPr>
          <p:cNvPr id="11268" name="Rectangle 3"/>
          <p:cNvSpPr>
            <a:spLocks noGrp="1" noChangeArrowheads="1"/>
          </p:cNvSpPr>
          <p:nvPr>
            <p:ph type="body" idx="4294967295"/>
          </p:nvPr>
        </p:nvSpPr>
        <p:spPr>
          <a:xfrm>
            <a:off x="612648" y="1901952"/>
            <a:ext cx="8001000" cy="3886200"/>
          </a:xfrm>
        </p:spPr>
        <p:txBody>
          <a:bodyPr/>
          <a:lstStyle/>
          <a:p>
            <a:pPr>
              <a:lnSpc>
                <a:spcPct val="90000"/>
              </a:lnSpc>
            </a:pPr>
            <a:r>
              <a:rPr lang="en-US" dirty="0" smtClean="0"/>
              <a:t>Determine neighboring utility water infrastructure capabilities and needs</a:t>
            </a:r>
          </a:p>
          <a:p>
            <a:pPr>
              <a:lnSpc>
                <a:spcPct val="90000"/>
              </a:lnSpc>
            </a:pPr>
            <a:r>
              <a:rPr lang="en-US" dirty="0" smtClean="0"/>
              <a:t>Identify other needed enhancements related to training and exercises and other preparedness elements currently in place or under development</a:t>
            </a:r>
          </a:p>
          <a:p>
            <a:pPr>
              <a:lnSpc>
                <a:spcPct val="90000"/>
              </a:lnSpc>
            </a:pPr>
            <a:endParaRPr lang="en-US" dirty="0" smtClean="0"/>
          </a:p>
          <a:p>
            <a:pPr marL="0" indent="0">
              <a:lnSpc>
                <a:spcPct val="90000"/>
              </a:lnSpc>
              <a:buFont typeface="Wingdings" pitchFamily="2" charset="2"/>
              <a:buNone/>
            </a:pPr>
            <a:r>
              <a:rPr lang="en-US" b="1" u="sng" dirty="0" smtClean="0"/>
              <a:t>This session will not be a success unless you as a participant go back to your office and follow through</a:t>
            </a:r>
            <a:r>
              <a:rPr lang="en-US" dirty="0"/>
              <a:t> </a:t>
            </a:r>
            <a:endParaRPr lang="en-US" dirty="0" smtClean="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Bt Blue no Logo">
  <a:themeElements>
    <a:clrScheme name="Bt Blue no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t Blue no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t Blue no Log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t Blue no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t Blue no 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t Blue no 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t Blue no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t Blue no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t Blue no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4FE2C8E9-C4E9-49F6-A273-9DEE402BC50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45</TotalTime>
  <Words>1843</Words>
  <Application>Microsoft Office PowerPoint</Application>
  <PresentationFormat>On-screen Show (4:3)</PresentationFormat>
  <Paragraphs>186</Paragraphs>
  <Slides>25</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Constantia</vt:lpstr>
      <vt:lpstr>Symbol</vt:lpstr>
      <vt:lpstr>Wingdings</vt:lpstr>
      <vt:lpstr>Wingdings 2</vt:lpstr>
      <vt:lpstr>Bt Blue no Logo</vt:lpstr>
      <vt:lpstr>Flow</vt:lpstr>
      <vt:lpstr>Vandalism scenario</vt:lpstr>
      <vt:lpstr>Tabletop Exercise</vt:lpstr>
      <vt:lpstr>Welcome and Introductions</vt:lpstr>
      <vt:lpstr>Agenda</vt:lpstr>
      <vt:lpstr>Administrative Details</vt:lpstr>
      <vt:lpstr>Exercise Benefits:</vt:lpstr>
      <vt:lpstr>Exercise Benefits: (cont.)</vt:lpstr>
      <vt:lpstr>Exercise Objectives:</vt:lpstr>
      <vt:lpstr>Exercise Objectives: (cont.)</vt:lpstr>
      <vt:lpstr>Roles and Responsibilities:</vt:lpstr>
      <vt:lpstr>Exercise Rules:</vt:lpstr>
      <vt:lpstr>Exercise Rules: (cont.)</vt:lpstr>
      <vt:lpstr>Action planning session</vt:lpstr>
      <vt:lpstr>Cybersecurity scenario</vt:lpstr>
      <vt:lpstr>Module 1 – January 24 Vandalism is Discovered</vt:lpstr>
      <vt:lpstr>Module 1 – January 24, 0845 hrs</vt:lpstr>
      <vt:lpstr>Module 1 – January 24, 0845 hrs (cont.)</vt:lpstr>
      <vt:lpstr>Module 1 – January 24, 0845 hrs (cont.)</vt:lpstr>
      <vt:lpstr>Key Issues – Module 1</vt:lpstr>
      <vt:lpstr>Key Issues – Module 1 (cont.)</vt:lpstr>
      <vt:lpstr>Key Issues, continued – Module 1</vt:lpstr>
      <vt:lpstr>Action planning session post exercise </vt:lpstr>
      <vt:lpstr>Review of exercise objectives</vt:lpstr>
      <vt:lpstr>conclusion</vt:lpstr>
      <vt:lpstr>Closing remarks thank you for participating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Tabletop Exercise Presentation</dc:title>
  <dc:subject>Presentation to facilitate exercise</dc:subject>
  <dc:creator>U.S. EPA Office of Water</dc:creator>
  <cp:keywords>vandalism, presentation, tabletop exercise</cp:keywords>
  <dc:description>Modify this document to fit your needs.</dc:description>
  <cp:lastModifiedBy>Tricia Rood</cp:lastModifiedBy>
  <cp:revision>32</cp:revision>
  <dcterms:created xsi:type="dcterms:W3CDTF">1901-01-01T04:00:00Z</dcterms:created>
  <dcterms:modified xsi:type="dcterms:W3CDTF">2018-05-18T15:42:39Z</dcterms:modified>
</cp:coreProperties>
</file>