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2"/>
    <p:sldMasterId id="2147483817" r:id="rId3"/>
    <p:sldMasterId id="2147483829" r:id="rId4"/>
    <p:sldMasterId id="2147483841" r:id="rId5"/>
    <p:sldMasterId id="2147483853" r:id="rId6"/>
    <p:sldMasterId id="2147483865" r:id="rId7"/>
    <p:sldMasterId id="2147483877" r:id="rId8"/>
  </p:sldMasterIdLst>
  <p:notesMasterIdLst>
    <p:notesMasterId r:id="rId39"/>
  </p:notesMasterIdLst>
  <p:handoutMasterIdLst>
    <p:handoutMasterId r:id="rId40"/>
  </p:handoutMasterIdLst>
  <p:sldIdLst>
    <p:sldId id="350" r:id="rId9"/>
    <p:sldId id="296" r:id="rId10"/>
    <p:sldId id="315" r:id="rId11"/>
    <p:sldId id="338" r:id="rId12"/>
    <p:sldId id="317" r:id="rId13"/>
    <p:sldId id="336" r:id="rId14"/>
    <p:sldId id="337" r:id="rId15"/>
    <p:sldId id="340" r:id="rId16"/>
    <p:sldId id="341" r:id="rId17"/>
    <p:sldId id="339" r:id="rId18"/>
    <p:sldId id="334" r:id="rId19"/>
    <p:sldId id="374" r:id="rId20"/>
    <p:sldId id="293" r:id="rId21"/>
    <p:sldId id="377" r:id="rId22"/>
    <p:sldId id="308" r:id="rId23"/>
    <p:sldId id="366" r:id="rId24"/>
    <p:sldId id="348" r:id="rId25"/>
    <p:sldId id="360" r:id="rId26"/>
    <p:sldId id="367" r:id="rId27"/>
    <p:sldId id="361" r:id="rId28"/>
    <p:sldId id="362" r:id="rId29"/>
    <p:sldId id="375" r:id="rId30"/>
    <p:sldId id="372" r:id="rId31"/>
    <p:sldId id="371" r:id="rId32"/>
    <p:sldId id="376" r:id="rId33"/>
    <p:sldId id="373" r:id="rId34"/>
    <p:sldId id="378" r:id="rId35"/>
    <p:sldId id="379" r:id="rId36"/>
    <p:sldId id="380" r:id="rId37"/>
    <p:sldId id="381" r:id="rId38"/>
  </p:sldIdLst>
  <p:sldSz cx="9144000" cy="6858000" type="screen4x3"/>
  <p:notesSz cx="7027863" cy="9313863"/>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17B"/>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63886" autoAdjust="0"/>
  </p:normalViewPr>
  <p:slideViewPr>
    <p:cSldViewPr>
      <p:cViewPr varScale="1">
        <p:scale>
          <a:sx n="70" d="100"/>
          <a:sy n="70" d="100"/>
        </p:scale>
        <p:origin x="14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00"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6.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1.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5" Type="http://schemas.openxmlformats.org/officeDocument/2006/relationships/slideMaster" Target="slideMasters/slideMaster4.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defTabSz="933450">
              <a:defRPr sz="1200"/>
            </a:lvl1pPr>
          </a:lstStyle>
          <a:p>
            <a:pPr>
              <a:defRPr/>
            </a:pPr>
            <a:endParaRPr lang="en-US"/>
          </a:p>
        </p:txBody>
      </p:sp>
      <p:sp>
        <p:nvSpPr>
          <p:cNvPr id="26627" name="Rectangle 3"/>
          <p:cNvSpPr>
            <a:spLocks noGrp="1" noChangeArrowheads="1"/>
          </p:cNvSpPr>
          <p:nvPr>
            <p:ph type="dt" sz="quarter" idx="1"/>
          </p:nvPr>
        </p:nvSpPr>
        <p:spPr bwMode="auto">
          <a:xfrm>
            <a:off x="3983038" y="0"/>
            <a:ext cx="3044825" cy="465138"/>
          </a:xfrm>
          <a:prstGeom prst="rect">
            <a:avLst/>
          </a:prstGeom>
          <a:noFill/>
          <a:ln w="9525">
            <a:noFill/>
            <a:miter lim="800000"/>
            <a:headEnd/>
            <a:tailEnd/>
          </a:ln>
          <a:effectLst/>
        </p:spPr>
        <p:txBody>
          <a:bodyPr vert="horz" wrap="square" lIns="93379" tIns="46689" rIns="93379" bIns="46689" numCol="1" anchor="t" anchorCtr="0" compatLnSpc="1">
            <a:prstTxWarp prst="textNoShape">
              <a:avLst/>
            </a:prstTxWarp>
          </a:bodyPr>
          <a:lstStyle>
            <a:lvl1pPr algn="r" defTabSz="933450">
              <a:defRPr sz="1200"/>
            </a:lvl1pPr>
          </a:lstStyle>
          <a:p>
            <a:pPr>
              <a:defRPr/>
            </a:pPr>
            <a:endParaRPr lang="en-US"/>
          </a:p>
        </p:txBody>
      </p:sp>
      <p:sp>
        <p:nvSpPr>
          <p:cNvPr id="26628" name="Rectangle 4"/>
          <p:cNvSpPr>
            <a:spLocks noGrp="1" noChangeArrowheads="1"/>
          </p:cNvSpPr>
          <p:nvPr>
            <p:ph type="ftr" sz="quarter" idx="2"/>
          </p:nvPr>
        </p:nvSpPr>
        <p:spPr bwMode="auto">
          <a:xfrm>
            <a:off x="0"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defTabSz="933450">
              <a:defRPr sz="1200"/>
            </a:lvl1pPr>
          </a:lstStyle>
          <a:p>
            <a:pPr>
              <a:defRPr/>
            </a:pPr>
            <a:endParaRPr lang="en-US"/>
          </a:p>
        </p:txBody>
      </p:sp>
      <p:sp>
        <p:nvSpPr>
          <p:cNvPr id="26629" name="Rectangle 5"/>
          <p:cNvSpPr>
            <a:spLocks noGrp="1" noChangeArrowheads="1"/>
          </p:cNvSpPr>
          <p:nvPr>
            <p:ph type="sldNum" sz="quarter" idx="3"/>
          </p:nvPr>
        </p:nvSpPr>
        <p:spPr bwMode="auto">
          <a:xfrm>
            <a:off x="3983038" y="8848725"/>
            <a:ext cx="3044825" cy="465138"/>
          </a:xfrm>
          <a:prstGeom prst="rect">
            <a:avLst/>
          </a:prstGeom>
          <a:noFill/>
          <a:ln w="9525">
            <a:noFill/>
            <a:miter lim="800000"/>
            <a:headEnd/>
            <a:tailEnd/>
          </a:ln>
          <a:effectLst/>
        </p:spPr>
        <p:txBody>
          <a:bodyPr vert="horz" wrap="square" lIns="93379" tIns="46689" rIns="93379" bIns="46689" numCol="1" anchor="b" anchorCtr="0" compatLnSpc="1">
            <a:prstTxWarp prst="textNoShape">
              <a:avLst/>
            </a:prstTxWarp>
          </a:bodyPr>
          <a:lstStyle>
            <a:lvl1pPr algn="r" defTabSz="933450">
              <a:defRPr sz="1200"/>
            </a:lvl1pPr>
          </a:lstStyle>
          <a:p>
            <a:pPr>
              <a:defRPr/>
            </a:pPr>
            <a:fld id="{DA2719BC-A422-4FF5-A953-13A190676E55}" type="slidenum">
              <a:rPr lang="en-US"/>
              <a:pPr>
                <a:defRPr/>
              </a:pPr>
              <a:t>‹#›</a:t>
            </a:fld>
            <a:endParaRPr lang="en-US"/>
          </a:p>
        </p:txBody>
      </p:sp>
    </p:spTree>
    <p:extLst>
      <p:ext uri="{BB962C8B-B14F-4D97-AF65-F5344CB8AC3E}">
        <p14:creationId xmlns:p14="http://schemas.microsoft.com/office/powerpoint/2010/main" val="638899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7347" name="Rectangle 3"/>
          <p:cNvSpPr>
            <a:spLocks noGrp="1" noChangeArrowheads="1"/>
          </p:cNvSpPr>
          <p:nvPr>
            <p:ph type="dt" idx="1"/>
          </p:nvPr>
        </p:nvSpPr>
        <p:spPr bwMode="auto">
          <a:xfrm>
            <a:off x="3981450" y="0"/>
            <a:ext cx="304482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5863" y="698500"/>
            <a:ext cx="4656137" cy="34925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703263" y="4424363"/>
            <a:ext cx="56213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7351" name="Rectangle 7"/>
          <p:cNvSpPr>
            <a:spLocks noGrp="1" noChangeArrowheads="1"/>
          </p:cNvSpPr>
          <p:nvPr>
            <p:ph type="sldNum" sz="quarter" idx="5"/>
          </p:nvPr>
        </p:nvSpPr>
        <p:spPr bwMode="auto">
          <a:xfrm>
            <a:off x="3981450" y="8847138"/>
            <a:ext cx="3044825"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737123-71CC-4DE2-888E-0519B95E9A1C}" type="slidenum">
              <a:rPr lang="en-US"/>
              <a:pPr>
                <a:defRPr/>
              </a:pPr>
              <a:t>‹#›</a:t>
            </a:fld>
            <a:endParaRPr lang="en-US"/>
          </a:p>
        </p:txBody>
      </p:sp>
    </p:spTree>
    <p:extLst>
      <p:ext uri="{BB962C8B-B14F-4D97-AF65-F5344CB8AC3E}">
        <p14:creationId xmlns:p14="http://schemas.microsoft.com/office/powerpoint/2010/main" val="37426281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lnSpc>
                <a:spcPct val="90000"/>
              </a:lnSpc>
            </a:pPr>
            <a:r>
              <a:rPr lang="en-US" dirty="0" smtClean="0"/>
              <a:t>The </a:t>
            </a:r>
            <a:r>
              <a:rPr lang="en-US" b="1" dirty="0" smtClean="0"/>
              <a:t>Scenario Presentation </a:t>
            </a:r>
            <a:r>
              <a:rPr lang="en-US" dirty="0" smtClean="0"/>
              <a:t>is a multimedia presentation used by the facilitator during the tabletop exercise to present the material in the Situation Manual (</a:t>
            </a:r>
            <a:r>
              <a:rPr lang="en-US" dirty="0" err="1" smtClean="0"/>
              <a:t>SitMan</a:t>
            </a:r>
            <a:r>
              <a:rPr lang="en-US" dirty="0" smtClean="0"/>
              <a:t>).  The Scenario Presentation is put together from and follows the same order as the SitMan. Most users will find it easier to develop the Scenario Presentation after they have finalized the SitMan.  </a:t>
            </a:r>
          </a:p>
          <a:p>
            <a:pPr eaLnBrk="1" hangingPunct="1">
              <a:lnSpc>
                <a:spcPct val="90000"/>
              </a:lnSpc>
            </a:pPr>
            <a:endParaRPr lang="en-US" dirty="0" smtClean="0"/>
          </a:p>
          <a:p>
            <a:pPr eaLnBrk="1" hangingPunct="1">
              <a:lnSpc>
                <a:spcPct val="90000"/>
              </a:lnSpc>
              <a:buFontTx/>
              <a:buNone/>
            </a:pPr>
            <a:r>
              <a:rPr lang="en-US" dirty="0" smtClean="0"/>
              <a:t>All of the slides presented here may be modified as needed.  For example, an Exercise</a:t>
            </a:r>
            <a:r>
              <a:rPr lang="en-US" baseline="0" dirty="0" smtClean="0"/>
              <a:t> Development Team (EDT)</a:t>
            </a:r>
            <a:r>
              <a:rPr lang="en-US" dirty="0" smtClean="0"/>
              <a:t> may decide not to include all or part of the slides presented here since the same information is already available to participants through their SitMan. </a:t>
            </a:r>
          </a:p>
          <a:p>
            <a:pPr eaLnBrk="1" hangingPunct="1">
              <a:lnSpc>
                <a:spcPct val="90000"/>
              </a:lnSpc>
              <a:buFontTx/>
              <a:buChar char="•"/>
            </a:pPr>
            <a:endParaRPr lang="en-US" dirty="0" smtClean="0"/>
          </a:p>
          <a:p>
            <a:pPr eaLnBrk="1" hangingPunct="1">
              <a:lnSpc>
                <a:spcPct val="90000"/>
              </a:lnSpc>
              <a:buFontTx/>
              <a:buNone/>
            </a:pPr>
            <a:r>
              <a:rPr lang="en-US" dirty="0" smtClean="0"/>
              <a:t>Facilitators are encouraged to use this “notes” section on each slide to incorporate additional material, such as follow-up questions or comments.</a:t>
            </a:r>
          </a:p>
          <a:p>
            <a:pPr eaLnBrk="1" hangingPunct="1">
              <a:lnSpc>
                <a:spcPct val="90000"/>
              </a:lnSpc>
            </a:pPr>
            <a:endParaRPr lang="en-US" dirty="0" smtClean="0"/>
          </a:p>
          <a:p>
            <a:pPr eaLnBrk="1" hangingPunct="1">
              <a:lnSpc>
                <a:spcPct val="90000"/>
              </a:lnSpc>
            </a:pPr>
            <a:r>
              <a:rPr lang="en-US" dirty="0" smtClean="0"/>
              <a:t> </a:t>
            </a:r>
          </a:p>
          <a:p>
            <a:pPr>
              <a:lnSpc>
                <a:spcPct val="90000"/>
              </a:lnSpc>
            </a:pPr>
            <a:endParaRPr lang="en-US" dirty="0" smtClean="0"/>
          </a:p>
        </p:txBody>
      </p:sp>
    </p:spTree>
    <p:extLst>
      <p:ext uri="{BB962C8B-B14F-4D97-AF65-F5344CB8AC3E}">
        <p14:creationId xmlns:p14="http://schemas.microsoft.com/office/powerpoint/2010/main" val="180995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E0E96AB-DE78-4030-8474-7E7393E3D339}" type="slidenum">
              <a:rPr lang="en-US" smtClean="0"/>
              <a:pPr/>
              <a:t>10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8619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13C92AA-09CD-429A-A0B6-363DABF7235B}" type="slidenum">
              <a:rPr lang="en-US" smtClean="0"/>
              <a:pPr/>
              <a:t>11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162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AA7F994-A46C-4B95-A0B6-C59059DEA86D}" type="slidenum">
              <a:rPr lang="en-US" smtClean="0"/>
              <a:pPr/>
              <a:t>12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628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4505841-FC44-45CC-93A2-66AE0C31341A}" type="slidenum">
              <a:rPr lang="en-US" smtClean="0"/>
              <a:pPr/>
              <a:t>13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8126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14</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23299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15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41763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22536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36E454A9-0841-48C8-A5E2-19960A2A3C50}" type="slidenum">
              <a:rPr lang="en-US" sz="1200"/>
              <a:pPr algn="r"/>
              <a:t>17</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8847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18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1. Identify any critical issues, decisions, requirements or questions that should be addressed at this time.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existing tornado preparedness measures does your utility have in place? For example, what plans do you have for safeguarding supplies and equipment, or obtaining them from outside of the impacted area?]</a:t>
            </a:r>
          </a:p>
          <a:p>
            <a:pPr lvl="0"/>
            <a:r>
              <a:rPr lang="en-US" sz="1200" kern="1200" dirty="0" smtClean="0">
                <a:solidFill>
                  <a:schemeClr val="tx1"/>
                </a:solidFill>
                <a:latin typeface="Arial" charset="0"/>
                <a:ea typeface="+mn-ea"/>
                <a:cs typeface="+mn-cs"/>
              </a:rPr>
              <a:t>[What further tornado proofing measures could be implemented?]</a:t>
            </a:r>
          </a:p>
          <a:p>
            <a:pPr lvl="0"/>
            <a:r>
              <a:rPr lang="en-US" sz="1200" kern="1200" dirty="0" smtClean="0">
                <a:solidFill>
                  <a:schemeClr val="tx1"/>
                </a:solidFill>
                <a:latin typeface="Arial" charset="0"/>
                <a:ea typeface="+mn-ea"/>
                <a:cs typeface="+mn-cs"/>
              </a:rPr>
              <a:t>[How would you receive notification of a tornado that directly impacts your facility? Elsewhere in your service area?]</a:t>
            </a:r>
          </a:p>
          <a:p>
            <a:pPr lvl="0"/>
            <a:r>
              <a:rPr lang="en-US" sz="1200" kern="1200" dirty="0" smtClean="0">
                <a:solidFill>
                  <a:schemeClr val="tx1"/>
                </a:solidFill>
                <a:latin typeface="Arial" charset="0"/>
                <a:ea typeface="+mn-ea"/>
                <a:cs typeface="+mn-cs"/>
              </a:rPr>
              <a:t>[What protective employee actions and operational actions would occur immediately after a tornado warning siren sounds?]</a:t>
            </a:r>
          </a:p>
          <a:p>
            <a:pPr lvl="0"/>
            <a:r>
              <a:rPr lang="en-US" sz="1200" kern="1200" dirty="0" smtClean="0">
                <a:solidFill>
                  <a:schemeClr val="tx1"/>
                </a:solidFill>
                <a:latin typeface="Arial" charset="0"/>
                <a:ea typeface="+mn-ea"/>
                <a:cs typeface="+mn-cs"/>
              </a:rPr>
              <a:t>[How will communications be handled to internal staff, to the public and to officials?  How will these procedures be carried out in the event of electricity or phone service interruptions?]</a:t>
            </a:r>
          </a:p>
          <a:p>
            <a:pPr eaLnBrk="1" hangingPunct="1"/>
            <a:endParaRPr lang="en-US" dirty="0" smtClean="0"/>
          </a:p>
        </p:txBody>
      </p:sp>
    </p:spTree>
    <p:extLst>
      <p:ext uri="{BB962C8B-B14F-4D97-AF65-F5344CB8AC3E}">
        <p14:creationId xmlns:p14="http://schemas.microsoft.com/office/powerpoint/2010/main" val="209879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6AA22-962A-4F28-A355-76022D850EBD}" type="slidenum">
              <a:rPr lang="en-US" smtClean="0"/>
              <a:pPr/>
              <a:t>19</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5791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A9D1A93-5E33-4E0C-A498-6396C318651C}" type="slidenum">
              <a:rPr lang="en-US" smtClean="0"/>
              <a:pPr/>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1821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93E8FB3-C184-46FB-A309-129D421F79E4}" type="slidenum">
              <a:rPr lang="en-US" smtClean="0"/>
              <a:pPr/>
              <a:t>20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64261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21</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37557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37557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6788035-B1B0-43F4-BE26-D1E1DEDF0A83}" type="slidenum">
              <a:rPr lang="en-US" smtClean="0"/>
              <a:pPr/>
              <a:t>23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3755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pPr>
                <a:defRPr/>
              </a:pPr>
              <a:t>24</a:t>
            </a:fld>
            <a:endParaRPr lang="en-US"/>
          </a:p>
        </p:txBody>
      </p:sp>
    </p:spTree>
    <p:extLst>
      <p:ext uri="{BB962C8B-B14F-4D97-AF65-F5344CB8AC3E}">
        <p14:creationId xmlns:p14="http://schemas.microsoft.com/office/powerpoint/2010/main" val="3668474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pPr>
                <a:defRPr/>
              </a:pPr>
              <a:t>25</a:t>
            </a:fld>
            <a:endParaRPr lang="en-US"/>
          </a:p>
        </p:txBody>
      </p:sp>
    </p:spTree>
    <p:extLst>
      <p:ext uri="{BB962C8B-B14F-4D97-AF65-F5344CB8AC3E}">
        <p14:creationId xmlns:p14="http://schemas.microsoft.com/office/powerpoint/2010/main" val="2433967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Arial" charset="0"/>
                <a:ea typeface="+mn-ea"/>
                <a:cs typeface="+mn-cs"/>
              </a:rPr>
              <a:t>Based on the information provided, encourage players to participate in a discussion concerning the issues raised in Module 2. Identify any critical issues, decisions, requirements or questions that should be addressed at this time.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following questions are provided as suggested subjects that you may wish to address as the discussion progresses. These questions are not meant to constitute a definitive list of concerns to be addressed, nor is there a requirement to address every question.</a:t>
            </a:r>
          </a:p>
          <a:p>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procedures have been developed to assess this kind of incident and to take initial actions to support the response?] </a:t>
            </a:r>
          </a:p>
          <a:p>
            <a:pPr lvl="0"/>
            <a:r>
              <a:rPr lang="en-US" sz="1200" kern="1200" dirty="0" smtClean="0">
                <a:solidFill>
                  <a:schemeClr val="tx1"/>
                </a:solidFill>
                <a:latin typeface="Arial" charset="0"/>
                <a:ea typeface="+mn-ea"/>
                <a:cs typeface="+mn-cs"/>
              </a:rPr>
              <a:t>[What options are available to get outside help?  Would your immediate neighbors be similarly affected?]  </a:t>
            </a:r>
          </a:p>
          <a:p>
            <a:pPr lvl="0"/>
            <a:r>
              <a:rPr lang="en-US" sz="1200" kern="1200" dirty="0" smtClean="0">
                <a:solidFill>
                  <a:schemeClr val="tx1"/>
                </a:solidFill>
                <a:latin typeface="Arial" charset="0"/>
                <a:ea typeface="+mn-ea"/>
                <a:cs typeface="+mn-cs"/>
              </a:rPr>
              <a:t>[How will communications be handled, both to utility staff and externally to the public, the business community and elected and other government officials?] </a:t>
            </a:r>
          </a:p>
          <a:p>
            <a:pPr lvl="0"/>
            <a:r>
              <a:rPr lang="en-US" sz="1200" kern="1200" dirty="0" smtClean="0">
                <a:solidFill>
                  <a:schemeClr val="tx1"/>
                </a:solidFill>
                <a:latin typeface="Arial" charset="0"/>
                <a:ea typeface="+mn-ea"/>
                <a:cs typeface="+mn-cs"/>
              </a:rPr>
              <a:t>[How do you determine if an advisory or public notification (such as boil water or do not use) needs to be issued for this incident?  What alternative resources could be available to issue an advisory if normal communication media such as TV and radio outlets are unavailable?] </a:t>
            </a:r>
          </a:p>
          <a:p>
            <a:pPr lvl="0"/>
            <a:r>
              <a:rPr lang="en-US" sz="1200" kern="1200" dirty="0" smtClean="0">
                <a:solidFill>
                  <a:schemeClr val="tx1"/>
                </a:solidFill>
                <a:latin typeface="Arial" charset="0"/>
                <a:ea typeface="+mn-ea"/>
                <a:cs typeface="+mn-cs"/>
              </a:rPr>
              <a:t>[If alternate drinking water or wastewater services need to be provided, what are those and who provides them?]</a:t>
            </a:r>
          </a:p>
          <a:p>
            <a:pPr lvl="0"/>
            <a:r>
              <a:rPr lang="en-US" sz="1200" kern="1200" dirty="0" smtClean="0">
                <a:solidFill>
                  <a:schemeClr val="tx1"/>
                </a:solidFill>
                <a:latin typeface="Arial" charset="0"/>
                <a:ea typeface="+mn-ea"/>
                <a:cs typeface="+mn-cs"/>
              </a:rPr>
              <a:t>[What is your process for prioritizing repairs?]</a:t>
            </a:r>
          </a:p>
          <a:p>
            <a:pPr lvl="0"/>
            <a:r>
              <a:rPr lang="en-US" sz="1200" kern="1200" dirty="0" smtClean="0">
                <a:solidFill>
                  <a:schemeClr val="tx1"/>
                </a:solidFill>
                <a:latin typeface="Arial" charset="0"/>
                <a:ea typeface="+mn-ea"/>
                <a:cs typeface="+mn-cs"/>
              </a:rPr>
              <a:t>[What additional resources (e.g., staff, heavy equipment and generators) would your utility need to repair damage and restore service?  Where will they come from?]</a:t>
            </a:r>
            <a:endParaRPr lang="en-US"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pPr>
                <a:defRPr/>
              </a:pPr>
              <a:t>26</a:t>
            </a:fld>
            <a:endParaRPr lang="en-US"/>
          </a:p>
        </p:txBody>
      </p:sp>
    </p:spTree>
    <p:extLst>
      <p:ext uri="{BB962C8B-B14F-4D97-AF65-F5344CB8AC3E}">
        <p14:creationId xmlns:p14="http://schemas.microsoft.com/office/powerpoint/2010/main" val="1068317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07AF0EA-EDA1-4B4F-8525-C7EED8DB25A1}" type="slidenum">
              <a:rPr lang="en-US" smtClean="0">
                <a:solidFill>
                  <a:srgbClr val="000000"/>
                </a:solidFill>
              </a:rPr>
              <a:pPr/>
              <a:t>27</a:t>
            </a:fld>
            <a:endParaRPr 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58877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rgbClr val="3366FF"/>
                </a:solidFill>
                <a:latin typeface="Arial" charset="0"/>
                <a:ea typeface="+mn-ea"/>
                <a:cs typeface="+mn-cs"/>
              </a:rPr>
              <a:t>Discuss </a:t>
            </a:r>
            <a:r>
              <a:rPr lang="en-US" sz="1200" kern="1200" dirty="0">
                <a:solidFill>
                  <a:srgbClr val="3366FF"/>
                </a:solidFill>
                <a:latin typeface="Arial" charset="0"/>
                <a:ea typeface="+mn-ea"/>
                <a:cs typeface="+mn-cs"/>
              </a:rPr>
              <a:t>each objective and </a:t>
            </a:r>
            <a:r>
              <a:rPr lang="en-US" sz="1200" kern="1200">
                <a:solidFill>
                  <a:srgbClr val="3366FF"/>
                </a:solidFill>
                <a:latin typeface="Arial" charset="0"/>
                <a:ea typeface="+mn-ea"/>
                <a:cs typeface="+mn-cs"/>
              </a:rPr>
              <a:t>corresponding outcome.</a:t>
            </a:r>
            <a:endParaRPr lang="en-US" sz="1200" kern="1200" dirty="0">
              <a:solidFill>
                <a:srgbClr val="3366FF"/>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4199382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D737123-71CC-4DE2-888E-0519B95E9A1C}"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2529367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43C4982-FFDD-412B-B673-E968DFD1F2CE}" type="slidenum">
              <a:rPr lang="en-US" smtClean="0"/>
              <a:pPr/>
              <a:t>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989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EFF6C26-9ACD-4ACC-9CE5-294314D94B2B}" type="slidenum">
              <a:rPr lang="en-US" smtClean="0"/>
              <a:pPr/>
              <a:t>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0496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73E9368-8725-4A6D-AFBC-F9C83D745A6D}" type="slidenum">
              <a:rPr lang="en-US" smtClean="0"/>
              <a:pPr/>
              <a:t>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795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765BC0A-F0FB-4A43-8013-B59A1AECDE5C}" type="slidenum">
              <a:rPr lang="en-US" smtClean="0"/>
              <a:pPr/>
              <a:t>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0652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3B0273D-2A19-48AD-8616-20DAA3F8ADBD}" type="slidenum">
              <a:rPr lang="en-US" smtClean="0"/>
              <a:pPr/>
              <a:t>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269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95EEA3D1-D9EC-4324-9AAE-2F5175804CC9}" type="slidenum">
              <a:rPr lang="en-US" sz="1200"/>
              <a:pPr algn="r"/>
              <a:t>8</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3512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981450" y="8847138"/>
            <a:ext cx="3044825" cy="465137"/>
          </a:xfrm>
          <a:prstGeom prst="rect">
            <a:avLst/>
          </a:prstGeom>
          <a:noFill/>
          <a:ln w="9525">
            <a:noFill/>
            <a:miter lim="800000"/>
            <a:headEnd/>
            <a:tailEnd/>
          </a:ln>
        </p:spPr>
        <p:txBody>
          <a:bodyPr anchor="b"/>
          <a:lstStyle/>
          <a:p>
            <a:pPr algn="r"/>
            <a:fld id="{186FB74D-DF99-43B9-8B44-0220AA2BBF02}" type="slidenum">
              <a:rPr lang="en-US" sz="1200"/>
              <a:pPr algn="r"/>
              <a:t>9</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4027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219200" y="2133600"/>
            <a:ext cx="7772400" cy="1143000"/>
          </a:xfrm>
        </p:spPr>
        <p:txBody>
          <a:bodyPr/>
          <a:lstStyle>
            <a:lvl1pPr>
              <a:defRPr u="none">
                <a:solidFill>
                  <a:schemeClr val="tx1"/>
                </a:solidFill>
              </a:defRPr>
            </a:lvl1pPr>
          </a:lstStyle>
          <a:p>
            <a:r>
              <a:rPr lang="en-US"/>
              <a:t>Click to edit Master title style</a:t>
            </a:r>
          </a:p>
        </p:txBody>
      </p:sp>
      <p:sp>
        <p:nvSpPr>
          <p:cNvPr id="13315" name="Rectangle 3"/>
          <p:cNvSpPr>
            <a:spLocks noGrp="1" noChangeArrowheads="1"/>
          </p:cNvSpPr>
          <p:nvPr>
            <p:ph type="subTitle" idx="1"/>
          </p:nvPr>
        </p:nvSpPr>
        <p:spPr>
          <a:xfrm>
            <a:off x="1981200" y="3505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xfrm>
            <a:off x="1295400" y="6172200"/>
            <a:ext cx="1905000" cy="457200"/>
          </a:xfrm>
        </p:spPr>
        <p:txBody>
          <a:bodyPr/>
          <a:lstStyle>
            <a:lvl1pPr>
              <a:defRPr/>
            </a:lvl1pPr>
          </a:lstStyle>
          <a:p>
            <a:pPr>
              <a:defRPr/>
            </a:pPr>
            <a:fld id="{3AABD23B-CBDF-4676-9B1F-C7FD4A231CDE}" type="datetime1">
              <a:rPr lang="en-US"/>
              <a:pPr>
                <a:defRPr/>
              </a:pPr>
              <a:t>5/18/2018</a:t>
            </a:fld>
            <a:endParaRPr lang="en-US"/>
          </a:p>
        </p:txBody>
      </p:sp>
      <p:sp>
        <p:nvSpPr>
          <p:cNvPr id="5" name="Rectangle 5"/>
          <p:cNvSpPr>
            <a:spLocks noGrp="1" noChangeArrowheads="1"/>
          </p:cNvSpPr>
          <p:nvPr>
            <p:ph type="ftr" sz="quarter" idx="11"/>
          </p:nvPr>
        </p:nvSpPr>
        <p:spPr>
          <a:xfrm>
            <a:off x="3733800" y="6172200"/>
            <a:ext cx="2895600" cy="457200"/>
          </a:xfrm>
        </p:spPr>
        <p:txBody>
          <a:bodyPr/>
          <a:lstStyle>
            <a:lvl1pPr>
              <a:defRPr/>
            </a:lvl1pPr>
          </a:lstStyle>
          <a:p>
            <a:pPr>
              <a:defRPr/>
            </a:pPr>
            <a:r>
              <a:rPr lang="en-US" dirty="0" smtClean="0"/>
              <a:t>Tornado </a:t>
            </a:r>
            <a:r>
              <a:rPr lang="en-US" dirty="0"/>
              <a:t>Scenario</a:t>
            </a:r>
          </a:p>
        </p:txBody>
      </p:sp>
      <p:sp>
        <p:nvSpPr>
          <p:cNvPr id="6" name="Rectangle 6"/>
          <p:cNvSpPr>
            <a:spLocks noGrp="1" noChangeArrowheads="1"/>
          </p:cNvSpPr>
          <p:nvPr>
            <p:ph type="sldNum" sz="quarter" idx="12"/>
          </p:nvPr>
        </p:nvSpPr>
        <p:spPr>
          <a:xfrm>
            <a:off x="7162800" y="6172200"/>
            <a:ext cx="1905000" cy="457200"/>
          </a:xfrm>
        </p:spPr>
        <p:txBody>
          <a:bodyPr/>
          <a:lstStyle>
            <a:lvl1pPr>
              <a:defRPr/>
            </a:lvl1pPr>
          </a:lstStyle>
          <a:p>
            <a:pPr>
              <a:defRPr/>
            </a:pPr>
            <a:fld id="{BA3E6026-020B-48A7-BD41-CC17A2278F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D27CC1-F1F0-497C-B35B-AC5206D644FE}"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Tornado </a:t>
            </a:r>
            <a:r>
              <a:rPr lang="en-US" dirty="0"/>
              <a:t>Scenario</a:t>
            </a:r>
          </a:p>
        </p:txBody>
      </p:sp>
      <p:sp>
        <p:nvSpPr>
          <p:cNvPr id="6" name="Rectangle 6"/>
          <p:cNvSpPr>
            <a:spLocks noGrp="1" noChangeArrowheads="1"/>
          </p:cNvSpPr>
          <p:nvPr>
            <p:ph type="sldNum" sz="quarter" idx="12"/>
          </p:nvPr>
        </p:nvSpPr>
        <p:spPr>
          <a:ln/>
        </p:spPr>
        <p:txBody>
          <a:bodyPr/>
          <a:lstStyle>
            <a:lvl1pPr>
              <a:defRPr/>
            </a:lvl1pPr>
          </a:lstStyle>
          <a:p>
            <a:pPr>
              <a:defRPr/>
            </a:pPr>
            <a:fld id="{E2098C5F-DD00-4366-BB2E-6FA5BB3518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8382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8382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171A17-C365-439B-B29E-B2FFE13F100B}"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Tornado </a:t>
            </a:r>
            <a:r>
              <a:rPr lang="en-US" dirty="0"/>
              <a:t>Scenario</a:t>
            </a:r>
          </a:p>
        </p:txBody>
      </p:sp>
      <p:sp>
        <p:nvSpPr>
          <p:cNvPr id="6" name="Rectangle 6"/>
          <p:cNvSpPr>
            <a:spLocks noGrp="1" noChangeArrowheads="1"/>
          </p:cNvSpPr>
          <p:nvPr>
            <p:ph type="sldNum" sz="quarter" idx="12"/>
          </p:nvPr>
        </p:nvSpPr>
        <p:spPr>
          <a:ln/>
        </p:spPr>
        <p:txBody>
          <a:bodyPr/>
          <a:lstStyle>
            <a:lvl1pPr>
              <a:defRPr/>
            </a:lvl1pPr>
          </a:lstStyle>
          <a:p>
            <a:pPr>
              <a:defRPr/>
            </a:pPr>
            <a:fld id="{8BE464B3-9520-41F7-B8A0-820F2E1919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pPr>
                <a:defRPr/>
              </a:pPr>
              <a:t>5/18/2018</a:t>
            </a:fld>
            <a:endParaRPr lang="en-US"/>
          </a:p>
        </p:txBody>
      </p:sp>
      <p:sp>
        <p:nvSpPr>
          <p:cNvPr id="19" name="Footer Placeholder 18"/>
          <p:cNvSpPr>
            <a:spLocks noGrp="1"/>
          </p:cNvSpPr>
          <p:nvPr>
            <p:ph type="ftr" sz="quarter" idx="11"/>
          </p:nvPr>
        </p:nvSpPr>
        <p:spPr/>
        <p:txBody>
          <a:bodyPr/>
          <a:lstStyle/>
          <a:p>
            <a:pPr>
              <a:defRPr/>
            </a:pPr>
            <a:r>
              <a:rPr lang="en-US" dirty="0" smtClean="0"/>
              <a:t>Tornado Scenario</a:t>
            </a:r>
            <a:endParaRPr lang="en-US" dirty="0"/>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dirty="0" smtClean="0"/>
              <a:t>Tornado Scenario</a:t>
            </a:r>
            <a:endParaRPr lang="en-US" dirty="0"/>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dirty="0" smtClean="0"/>
              <a:t>Tornado Scenario</a:t>
            </a:r>
            <a:endParaRPr lang="en-US" dirty="0"/>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dirty="0" smtClean="0"/>
              <a:t>Tornado Scenario</a:t>
            </a:r>
            <a:endParaRPr lang="en-US" dirty="0"/>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pPr>
                <a:defRPr/>
              </a:pPr>
              <a:t>5/18/2018</a:t>
            </a:fld>
            <a:endParaRPr lang="en-US"/>
          </a:p>
        </p:txBody>
      </p:sp>
      <p:sp>
        <p:nvSpPr>
          <p:cNvPr id="8" name="Footer Placeholder 7"/>
          <p:cNvSpPr>
            <a:spLocks noGrp="1"/>
          </p:cNvSpPr>
          <p:nvPr>
            <p:ph type="ftr" sz="quarter" idx="11"/>
          </p:nvPr>
        </p:nvSpPr>
        <p:spPr/>
        <p:txBody>
          <a:bodyPr/>
          <a:lstStyle/>
          <a:p>
            <a:pPr>
              <a:defRPr/>
            </a:pPr>
            <a:r>
              <a:rPr lang="en-US" dirty="0" smtClean="0"/>
              <a:t>Tornado Scenario</a:t>
            </a:r>
            <a:endParaRPr lang="en-US" dirty="0"/>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pPr>
                <a:defRPr/>
              </a:pPr>
              <a:t>5/18/2018</a:t>
            </a:fld>
            <a:endParaRPr lang="en-US"/>
          </a:p>
        </p:txBody>
      </p:sp>
      <p:sp>
        <p:nvSpPr>
          <p:cNvPr id="4" name="Footer Placeholder 3"/>
          <p:cNvSpPr>
            <a:spLocks noGrp="1"/>
          </p:cNvSpPr>
          <p:nvPr>
            <p:ph type="ftr" sz="quarter" idx="11"/>
          </p:nvPr>
        </p:nvSpPr>
        <p:spPr/>
        <p:txBody>
          <a:bodyPr/>
          <a:lstStyle/>
          <a:p>
            <a:pPr>
              <a:defRPr/>
            </a:pPr>
            <a:r>
              <a:rPr lang="en-US" dirty="0" smtClean="0"/>
              <a:t>Tornado Scenario</a:t>
            </a:r>
            <a:endParaRPr lang="en-US" dirty="0"/>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pPr>
                <a:defRPr/>
              </a:pPr>
              <a:t>5/18/2018</a:t>
            </a:fld>
            <a:endParaRPr lang="en-US"/>
          </a:p>
        </p:txBody>
      </p:sp>
      <p:sp>
        <p:nvSpPr>
          <p:cNvPr id="3" name="Footer Placeholder 2"/>
          <p:cNvSpPr>
            <a:spLocks noGrp="1"/>
          </p:cNvSpPr>
          <p:nvPr>
            <p:ph type="ftr" sz="quarter" idx="11"/>
          </p:nvPr>
        </p:nvSpPr>
        <p:spPr/>
        <p:txBody>
          <a:bodyPr/>
          <a:lstStyle/>
          <a:p>
            <a:pPr>
              <a:defRPr/>
            </a:pPr>
            <a:r>
              <a:rPr lang="en-US" dirty="0" smtClean="0"/>
              <a:t>Tornado Scenario</a:t>
            </a:r>
            <a:endParaRPr lang="en-US" dirty="0"/>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dirty="0" smtClean="0"/>
              <a:t>Tornado Scenario</a:t>
            </a:r>
            <a:endParaRPr lang="en-US" dirty="0"/>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9661FBA-B87F-41EA-B01D-A9934D892926}"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Tornado </a:t>
            </a:r>
            <a:r>
              <a:rPr lang="en-US" dirty="0"/>
              <a:t>Scenario</a:t>
            </a:r>
          </a:p>
        </p:txBody>
      </p:sp>
      <p:sp>
        <p:nvSpPr>
          <p:cNvPr id="6" name="Rectangle 6"/>
          <p:cNvSpPr>
            <a:spLocks noGrp="1" noChangeArrowheads="1"/>
          </p:cNvSpPr>
          <p:nvPr>
            <p:ph type="sldNum" sz="quarter" idx="12"/>
          </p:nvPr>
        </p:nvSpPr>
        <p:spPr>
          <a:ln/>
        </p:spPr>
        <p:txBody>
          <a:bodyPr/>
          <a:lstStyle>
            <a:lvl1pPr>
              <a:defRPr/>
            </a:lvl1pPr>
          </a:lstStyle>
          <a:p>
            <a:pPr>
              <a:defRPr/>
            </a:pPr>
            <a:fld id="{D0A73337-DE87-42BF-A928-ADA1810B670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pPr>
                <a:defRPr/>
              </a:pPr>
              <a:t>5/18/2018</a:t>
            </a:fld>
            <a:endParaRPr lang="en-US"/>
          </a:p>
        </p:txBody>
      </p:sp>
      <p:sp>
        <p:nvSpPr>
          <p:cNvPr id="6" name="Footer Placeholder 5"/>
          <p:cNvSpPr>
            <a:spLocks noGrp="1"/>
          </p:cNvSpPr>
          <p:nvPr>
            <p:ph type="ftr" sz="quarter" idx="11"/>
          </p:nvPr>
        </p:nvSpPr>
        <p:spPr/>
        <p:txBody>
          <a:bodyPr/>
          <a:lstStyle/>
          <a:p>
            <a:pPr>
              <a:defRPr/>
            </a:pPr>
            <a:r>
              <a:rPr lang="en-US" dirty="0" smtClean="0"/>
              <a:t>Tornado Scenario</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dirty="0" smtClean="0"/>
              <a:t>Tornado Scenario</a:t>
            </a:r>
            <a:endParaRPr lang="en-US" dirty="0"/>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pPr>
                <a:defRPr/>
              </a:pPr>
              <a:t>5/18/2018</a:t>
            </a:fld>
            <a:endParaRPr lang="en-US"/>
          </a:p>
        </p:txBody>
      </p:sp>
      <p:sp>
        <p:nvSpPr>
          <p:cNvPr id="5" name="Footer Placeholder 4"/>
          <p:cNvSpPr>
            <a:spLocks noGrp="1"/>
          </p:cNvSpPr>
          <p:nvPr>
            <p:ph type="ftr" sz="quarter" idx="11"/>
          </p:nvPr>
        </p:nvSpPr>
        <p:spPr/>
        <p:txBody>
          <a:bodyPr/>
          <a:lstStyle/>
          <a:p>
            <a:pPr>
              <a:defRPr/>
            </a:pPr>
            <a:r>
              <a:rPr lang="en-US" dirty="0" smtClean="0"/>
              <a:t>Tornado Scenario</a:t>
            </a:r>
            <a:endParaRPr lang="en-US" dirty="0"/>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95177646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402217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61638512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7545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092836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59015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01374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078C61E-DE33-4263-83ED-6BDCD4D452AA}" type="datetime1">
              <a:rPr lang="en-US"/>
              <a:pPr>
                <a:defRPr/>
              </a:pPr>
              <a:t>5/18/2018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Tornado </a:t>
            </a:r>
            <a:r>
              <a:rPr lang="en-US" dirty="0"/>
              <a:t>Scenario</a:t>
            </a:r>
          </a:p>
        </p:txBody>
      </p:sp>
      <p:sp>
        <p:nvSpPr>
          <p:cNvPr id="6" name="Rectangle 6"/>
          <p:cNvSpPr>
            <a:spLocks noGrp="1" noChangeArrowheads="1"/>
          </p:cNvSpPr>
          <p:nvPr>
            <p:ph type="sldNum" sz="quarter" idx="12"/>
          </p:nvPr>
        </p:nvSpPr>
        <p:spPr>
          <a:ln/>
        </p:spPr>
        <p:txBody>
          <a:bodyPr/>
          <a:lstStyle>
            <a:lvl1pPr>
              <a:defRPr/>
            </a:lvl1pPr>
          </a:lstStyle>
          <a:p>
            <a:pPr>
              <a:defRPr/>
            </a:pPr>
            <a:fld id="{AC4E8102-E1CC-4079-A16E-79F0388D387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39064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18031321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546116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03571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83278837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531107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21729493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709057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671905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3459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046E03C-BDFD-4816-B91C-5EC466476ABA}"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Tornado </a:t>
            </a:r>
            <a:r>
              <a:rPr lang="en-US" dirty="0"/>
              <a:t>Scenario</a:t>
            </a:r>
          </a:p>
        </p:txBody>
      </p:sp>
      <p:sp>
        <p:nvSpPr>
          <p:cNvPr id="7" name="Rectangle 6"/>
          <p:cNvSpPr>
            <a:spLocks noGrp="1" noChangeArrowheads="1"/>
          </p:cNvSpPr>
          <p:nvPr>
            <p:ph type="sldNum" sz="quarter" idx="12"/>
          </p:nvPr>
        </p:nvSpPr>
        <p:spPr>
          <a:ln/>
        </p:spPr>
        <p:txBody>
          <a:bodyPr/>
          <a:lstStyle>
            <a:lvl1pPr>
              <a:defRPr/>
            </a:lvl1pPr>
          </a:lstStyle>
          <a:p>
            <a:pPr>
              <a:defRPr/>
            </a:pPr>
            <a:fld id="{B4002F2F-A1CB-4511-BA98-E55F67D9509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854423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921378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3320854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850645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4766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82995098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354121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64042377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173698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4404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C0D7657-7397-4155-B66D-5E447DA085EB}" type="datetime1">
              <a:rPr lang="en-US"/>
              <a:pPr>
                <a:defRPr/>
              </a:pPr>
              <a:t>5/18/2018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Tornado </a:t>
            </a:r>
            <a:r>
              <a:rPr lang="en-US" dirty="0"/>
              <a:t>Scenario</a:t>
            </a:r>
          </a:p>
        </p:txBody>
      </p:sp>
      <p:sp>
        <p:nvSpPr>
          <p:cNvPr id="9" name="Rectangle 6"/>
          <p:cNvSpPr>
            <a:spLocks noGrp="1" noChangeArrowheads="1"/>
          </p:cNvSpPr>
          <p:nvPr>
            <p:ph type="sldNum" sz="quarter" idx="12"/>
          </p:nvPr>
        </p:nvSpPr>
        <p:spPr>
          <a:ln/>
        </p:spPr>
        <p:txBody>
          <a:bodyPr/>
          <a:lstStyle>
            <a:lvl1pPr>
              <a:defRPr/>
            </a:lvl1pPr>
          </a:lstStyle>
          <a:p>
            <a:pPr>
              <a:defRPr/>
            </a:pPr>
            <a:fld id="{41346FC8-D98E-429C-AFC4-139851425C7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936125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80243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07763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2081666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9929511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885649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06464470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1651224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81628506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5694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FC4A4B8-41E1-46F3-B5C4-E14B565A2031}" type="datetime1">
              <a:rPr lang="en-US"/>
              <a:pPr>
                <a:defRPr/>
              </a:pPr>
              <a:t>5/18/2018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Tornado </a:t>
            </a:r>
            <a:r>
              <a:rPr lang="en-US" dirty="0"/>
              <a:t>Scenario</a:t>
            </a:r>
          </a:p>
        </p:txBody>
      </p:sp>
      <p:sp>
        <p:nvSpPr>
          <p:cNvPr id="5" name="Rectangle 6"/>
          <p:cNvSpPr>
            <a:spLocks noGrp="1" noChangeArrowheads="1"/>
          </p:cNvSpPr>
          <p:nvPr>
            <p:ph type="sldNum" sz="quarter" idx="12"/>
          </p:nvPr>
        </p:nvSpPr>
        <p:spPr>
          <a:ln/>
        </p:spPr>
        <p:txBody>
          <a:bodyPr/>
          <a:lstStyle>
            <a:lvl1pPr>
              <a:defRPr/>
            </a:lvl1pPr>
          </a:lstStyle>
          <a:p>
            <a:pPr>
              <a:defRPr/>
            </a:pPr>
            <a:fld id="{AE4B19F9-0D33-40A2-BB14-DF360865017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19546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55533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4536273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615004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2550142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043328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976757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3AABD23B-CBDF-4676-9B1F-C7FD4A231CDE}"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pPr>
              <a:defRPr/>
            </a:pPr>
            <a:fld id="{BA3E6026-020B-48A7-BD41-CC17A2278FC8}"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595009393"/>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661FBA-B87F-41EA-B01D-A9934D892926}"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D0A73337-DE87-42BF-A928-ADA1810B6706}"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5607301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078C61E-DE33-4263-83ED-6BDCD4D452AA}" type="datetime1">
              <a:rPr lang="en-US" smtClean="0">
                <a:solidFill>
                  <a:srgbClr val="DBF5F9">
                    <a:shade val="90000"/>
                  </a:srgbClr>
                </a:solidFill>
              </a:rPr>
              <a:pPr>
                <a:defRPr/>
              </a:pPr>
              <a:t>5/18/2018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BF5F9">
                    <a:shade val="90000"/>
                  </a:srgbClr>
                </a:solidFill>
              </a:rPr>
              <a:t>Flood Scenario</a:t>
            </a: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AC4E8102-E1CC-4079-A16E-79F0388D3879}" type="slidenum">
              <a:rPr lang="en-US" smtClean="0">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8963245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5FFF2D4-EFE1-4CE4-9185-12C4021AF8F1}" type="datetime1">
              <a:rPr lang="en-US"/>
              <a:pPr>
                <a:defRPr/>
              </a:pPr>
              <a:t>5/18/2018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Tornado </a:t>
            </a:r>
            <a:r>
              <a:rPr lang="en-US" dirty="0"/>
              <a:t>Scenario</a:t>
            </a:r>
          </a:p>
        </p:txBody>
      </p:sp>
      <p:sp>
        <p:nvSpPr>
          <p:cNvPr id="4" name="Rectangle 6"/>
          <p:cNvSpPr>
            <a:spLocks noGrp="1" noChangeArrowheads="1"/>
          </p:cNvSpPr>
          <p:nvPr>
            <p:ph type="sldNum" sz="quarter" idx="12"/>
          </p:nvPr>
        </p:nvSpPr>
        <p:spPr>
          <a:ln/>
        </p:spPr>
        <p:txBody>
          <a:bodyPr/>
          <a:lstStyle>
            <a:lvl1pPr>
              <a:defRPr/>
            </a:lvl1pPr>
          </a:lstStyle>
          <a:p>
            <a:pPr>
              <a:defRPr/>
            </a:pPr>
            <a:fld id="{7FA4F20D-44AF-49C6-9EB5-28AB66E6C8D9}"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046E03C-BDFD-4816-B91C-5EC466476ABA}"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B4002F2F-A1CB-4511-BA98-E55F67D9509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258900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8C0D7657-7397-4155-B66D-5E447DA085E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41346FC8-D98E-429C-AFC4-139851425C7E}"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7833926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AFC4A4B8-41E1-46F3-B5C4-E14B565A203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AE4B19F9-0D33-40A2-BB14-DF360865017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35064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FF2D4-EFE1-4CE4-9185-12C4021AF8F1}"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57806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E1CB3636-E4DE-4A1C-B49E-C9FC7D226EC9}"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1EBCE388-D2E2-466F-B82B-AD2AFC9C9A6C}"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9053497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C227B13F-8073-461A-9C03-145918A4D4F5}"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2D3653E-4594-4F57-81E1-BF5654EC2D21}" type="slidenum">
              <a:rPr lang="en-US" smtClean="0">
                <a:solidFill>
                  <a:srgbClr val="04617B">
                    <a:shade val="90000"/>
                  </a:srgbClr>
                </a:solidFill>
              </a:rPr>
              <a:pPr>
                <a:def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8681282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D27CC1-F1F0-497C-B35B-AC5206D644FE}"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2098C5F-DD00-4366-BB2E-6FA5BB351859}"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8237267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171A17-C365-439B-B29E-B2FFE13F100B}"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BE464B3-9520-41F7-B8A0-820F2E1919BF}" type="slidenum">
              <a:rPr lang="en-US" smtClean="0">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04260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1CB3636-E4DE-4A1C-B49E-C9FC7D226EC9}"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Tornado </a:t>
            </a:r>
            <a:r>
              <a:rPr lang="en-US" dirty="0"/>
              <a:t>Scenario</a:t>
            </a:r>
          </a:p>
        </p:txBody>
      </p:sp>
      <p:sp>
        <p:nvSpPr>
          <p:cNvPr id="7" name="Rectangle 6"/>
          <p:cNvSpPr>
            <a:spLocks noGrp="1" noChangeArrowheads="1"/>
          </p:cNvSpPr>
          <p:nvPr>
            <p:ph type="sldNum" sz="quarter" idx="12"/>
          </p:nvPr>
        </p:nvSpPr>
        <p:spPr>
          <a:ln/>
        </p:spPr>
        <p:txBody>
          <a:bodyPr/>
          <a:lstStyle>
            <a:lvl1pPr>
              <a:defRPr/>
            </a:lvl1pPr>
          </a:lstStyle>
          <a:p>
            <a:pPr>
              <a:defRPr/>
            </a:pPr>
            <a:fld id="{1EBCE388-D2E2-466F-B82B-AD2AFC9C9A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27B13F-8073-461A-9C03-145918A4D4F5}" type="datetime1">
              <a:rPr lang="en-US"/>
              <a:pPr>
                <a:defRPr/>
              </a:pPr>
              <a:t>5/18/2018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Tornado </a:t>
            </a:r>
            <a:r>
              <a:rPr lang="en-US" dirty="0"/>
              <a:t>Scenario</a:t>
            </a:r>
          </a:p>
        </p:txBody>
      </p:sp>
      <p:sp>
        <p:nvSpPr>
          <p:cNvPr id="7" name="Rectangle 6"/>
          <p:cNvSpPr>
            <a:spLocks noGrp="1" noChangeArrowheads="1"/>
          </p:cNvSpPr>
          <p:nvPr>
            <p:ph type="sldNum" sz="quarter" idx="12"/>
          </p:nvPr>
        </p:nvSpPr>
        <p:spPr>
          <a:ln/>
        </p:spPr>
        <p:txBody>
          <a:bodyPr/>
          <a:lstStyle>
            <a:lvl1pPr>
              <a:defRPr/>
            </a:lvl1pPr>
          </a:lstStyle>
          <a:p>
            <a:pPr>
              <a:defRPr/>
            </a:pPr>
            <a:fld id="{E2D3653E-4594-4F57-81E1-BF5654EC2D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17526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752600" y="1981200"/>
            <a:ext cx="7239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2" name="Rectangle 4"/>
          <p:cNvSpPr>
            <a:spLocks noGrp="1" noChangeArrowheads="1"/>
          </p:cNvSpPr>
          <p:nvPr>
            <p:ph type="dt" sz="half" idx="2"/>
          </p:nvPr>
        </p:nvSpPr>
        <p:spPr bwMode="auto">
          <a:xfrm>
            <a:off x="1219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A302350-5317-4B3A-820E-15AF85273768}" type="datetime1">
              <a:rPr lang="en-US"/>
              <a:pPr>
                <a:defRPr/>
              </a:pPr>
              <a:t>5/18/2018</a:t>
            </a:fld>
            <a:endParaRPr lang="en-US"/>
          </a:p>
        </p:txBody>
      </p:sp>
      <p:sp>
        <p:nvSpPr>
          <p:cNvPr id="12293" name="Rectangle 5"/>
          <p:cNvSpPr>
            <a:spLocks noGrp="1" noChangeArrowheads="1"/>
          </p:cNvSpPr>
          <p:nvPr>
            <p:ph type="ftr" sz="quarter" idx="3"/>
          </p:nvPr>
        </p:nvSpPr>
        <p:spPr bwMode="auto">
          <a:xfrm>
            <a:off x="3657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t>Tornado </a:t>
            </a:r>
            <a:r>
              <a:rPr lang="en-US" dirty="0"/>
              <a:t>Scenario</a:t>
            </a:r>
          </a:p>
        </p:txBody>
      </p:sp>
      <p:sp>
        <p:nvSpPr>
          <p:cNvPr id="12294"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B17363-CCD4-425C-8F2B-66FDC2B16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5" r:id="rId2"/>
    <p:sldLayoutId id="2147483814" r:id="rId3"/>
    <p:sldLayoutId id="2147483813" r:id="rId4"/>
    <p:sldLayoutId id="2147483812" r:id="rId5"/>
    <p:sldLayoutId id="2147483811" r:id="rId6"/>
    <p:sldLayoutId id="2147483810" r:id="rId7"/>
    <p:sldLayoutId id="2147483809" r:id="rId8"/>
    <p:sldLayoutId id="2147483808" r:id="rId9"/>
    <p:sldLayoutId id="2147483807" r:id="rId10"/>
    <p:sldLayoutId id="2147483806" r:id="rId11"/>
  </p:sldLayoutIdLst>
  <p:hf hdr="0" dt="0"/>
  <p:txStyles>
    <p:titleStyle>
      <a:lvl1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000" u="sng">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u="sng">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fontAlgn="base">
        <a:spcBef>
          <a:spcPct val="0"/>
        </a:spcBef>
        <a:spcAft>
          <a:spcPct val="0"/>
        </a:spcAft>
        <a:buChar char="»"/>
        <a:defRPr>
          <a:solidFill>
            <a:schemeClr val="tx1"/>
          </a:solidFill>
          <a:latin typeface="+mn-lt"/>
        </a:defRPr>
      </a:lvl6pPr>
      <a:lvl7pPr marL="2971800" indent="-228600" algn="l" rtl="0" fontAlgn="base">
        <a:spcBef>
          <a:spcPct val="0"/>
        </a:spcBef>
        <a:spcAft>
          <a:spcPct val="0"/>
        </a:spcAft>
        <a:buChar char="»"/>
        <a:defRPr>
          <a:solidFill>
            <a:schemeClr val="tx1"/>
          </a:solidFill>
          <a:latin typeface="+mn-lt"/>
        </a:defRPr>
      </a:lvl7pPr>
      <a:lvl8pPr marL="3429000" indent="-228600" algn="l" rtl="0" fontAlgn="base">
        <a:spcBef>
          <a:spcPct val="0"/>
        </a:spcBef>
        <a:spcAft>
          <a:spcPct val="0"/>
        </a:spcAft>
        <a:buChar char="»"/>
        <a:defRPr>
          <a:solidFill>
            <a:schemeClr val="tx1"/>
          </a:solidFill>
          <a:latin typeface="+mn-lt"/>
        </a:defRPr>
      </a:lvl8pPr>
      <a:lvl9pPr marL="3886200" indent="-228600" algn="l" rtl="0" fontAlgn="base">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pPr>
                <a:defRPr/>
              </a:pPr>
              <a:t>5/18/2018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dirty="0" smtClean="0"/>
              <a:t>Tornado Scenario</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76666361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692816786"/>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2925823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37193378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A302350-5317-4B3A-820E-15AF85273768}" type="datetime1">
              <a:rPr lang="en-US" smtClean="0">
                <a:solidFill>
                  <a:srgbClr val="04617B">
                    <a:shade val="90000"/>
                  </a:srgbClr>
                </a:solidFill>
              </a:rPr>
              <a:pPr>
                <a:defRPr/>
              </a:pPr>
              <a:t>5/18/2018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solidFill>
                  <a:srgbClr val="04617B">
                    <a:shade val="90000"/>
                  </a:srgbClr>
                </a:solidFill>
              </a:rPr>
              <a:t>Flood Scenario</a:t>
            </a: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1B17363-CCD4-425C-8F2B-66FDC2B16C88}" type="slidenum">
              <a:rPr lang="en-US" smtClean="0">
                <a:solidFill>
                  <a:srgbClr val="04617B">
                    <a:shade val="90000"/>
                  </a:srgbClr>
                </a:solidFill>
              </a:rPr>
              <a:pPr>
                <a:def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31372410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Tornado scenario</a:t>
            </a:r>
            <a:endParaRPr lang="en-US" dirty="0"/>
          </a:p>
        </p:txBody>
      </p:sp>
      <p:sp>
        <p:nvSpPr>
          <p:cNvPr id="3074" name="Rectangle 6"/>
          <p:cNvSpPr>
            <a:spLocks noGrp="1" noChangeArrowheads="1"/>
          </p:cNvSpPr>
          <p:nvPr>
            <p:ph type="sldNum" sz="quarter" idx="12"/>
          </p:nvPr>
        </p:nvSpPr>
        <p:spPr/>
        <p:txBody>
          <a:bodyPr/>
          <a:lstStyle/>
          <a:p>
            <a:fld id="{DFE339D1-DC5B-4962-BAE8-26038209B53D}" type="slidenum">
              <a:rPr lang="en-US" smtClean="0"/>
              <a:pPr/>
              <a:t>1</a:t>
            </a:fld>
            <a:endParaRPr lang="en-US" smtClean="0"/>
          </a:p>
        </p:txBody>
      </p:sp>
      <p:sp>
        <p:nvSpPr>
          <p:cNvPr id="3076" name="Rectangle 8"/>
          <p:cNvSpPr>
            <a:spLocks noChangeArrowheads="1"/>
          </p:cNvSpPr>
          <p:nvPr/>
        </p:nvSpPr>
        <p:spPr bwMode="auto">
          <a:xfrm>
            <a:off x="685800" y="1066800"/>
            <a:ext cx="7772400" cy="327025"/>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Tornado </a:t>
            </a:r>
            <a:r>
              <a:rPr lang="en-US" sz="4000" b="1" dirty="0">
                <a:solidFill>
                  <a:schemeClr val="tx2"/>
                </a:solidFill>
              </a:rPr>
              <a:t>Scenario</a:t>
            </a:r>
          </a:p>
        </p:txBody>
      </p:sp>
      <p:sp>
        <p:nvSpPr>
          <p:cNvPr id="3077" name="Rectangle 9"/>
          <p:cNvSpPr>
            <a:spLocks noChangeArrowheads="1"/>
          </p:cNvSpPr>
          <p:nvPr/>
        </p:nvSpPr>
        <p:spPr bwMode="auto">
          <a:xfrm>
            <a:off x="1447800" y="5562600"/>
            <a:ext cx="6400800" cy="1676400"/>
          </a:xfrm>
          <a:prstGeom prst="rect">
            <a:avLst/>
          </a:prstGeom>
          <a:noFill/>
          <a:ln w="9525">
            <a:noFill/>
            <a:miter lim="800000"/>
            <a:headEnd/>
            <a:tailEnd/>
          </a:ln>
        </p:spPr>
        <p:txBody>
          <a:bodyPr/>
          <a:lstStyle/>
          <a:p>
            <a:pPr marL="342900" indent="-342900" algn="ctr" eaLnBrk="0" hangingPunct="0">
              <a:spcBef>
                <a:spcPct val="20000"/>
              </a:spcBef>
              <a:buFont typeface="Wingdings" pitchFamily="2" charset="2"/>
              <a:buNone/>
            </a:pPr>
            <a:r>
              <a:rPr lang="en-US" sz="2800" dirty="0">
                <a:solidFill>
                  <a:srgbClr val="04617B"/>
                </a:solidFill>
              </a:rPr>
              <a:t>Tabletop Exercise</a:t>
            </a:r>
          </a:p>
        </p:txBody>
      </p:sp>
      <p:pic>
        <p:nvPicPr>
          <p:cNvPr id="58370" name="Picture 2" descr="Image result for tornado town"/>
          <p:cNvPicPr>
            <a:picLocks noChangeAspect="1" noChangeArrowheads="1"/>
          </p:cNvPicPr>
          <p:nvPr/>
        </p:nvPicPr>
        <p:blipFill>
          <a:blip r:embed="rId3" cstate="print"/>
          <a:srcRect/>
          <a:stretch>
            <a:fillRect/>
          </a:stretch>
        </p:blipFill>
        <p:spPr bwMode="auto">
          <a:xfrm>
            <a:off x="1737360" y="1600200"/>
            <a:ext cx="5806440"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81000"/>
            <a:ext cx="8229600" cy="1143000"/>
          </a:xfrm>
        </p:spPr>
        <p:txBody>
          <a:bodyPr/>
          <a:lstStyle/>
          <a:p>
            <a:pPr algn="l" eaLnBrk="1" hangingPunct="1">
              <a:defRPr/>
            </a:pPr>
            <a:r>
              <a:rPr lang="en-US" dirty="0" smtClean="0"/>
              <a:t>Roles and Responsibilities:</a:t>
            </a:r>
          </a:p>
        </p:txBody>
      </p:sp>
      <p:sp>
        <p:nvSpPr>
          <p:cNvPr id="12290" name="Rectangle 6"/>
          <p:cNvSpPr>
            <a:spLocks noGrp="1" noChangeArrowheads="1"/>
          </p:cNvSpPr>
          <p:nvPr>
            <p:ph type="sldNum" sz="quarter" idx="12"/>
          </p:nvPr>
        </p:nvSpPr>
        <p:spPr>
          <a:noFill/>
        </p:spPr>
        <p:txBody>
          <a:bodyPr/>
          <a:lstStyle/>
          <a:p>
            <a:fld id="{872EC761-02FB-4447-AA2E-6E2E8E02EC6F}" type="slidenum">
              <a:rPr lang="en-US" smtClean="0"/>
              <a:pPr/>
              <a:t>10</a:t>
            </a:fld>
            <a:endParaRPr lang="en-US" smtClean="0"/>
          </a:p>
        </p:txBody>
      </p:sp>
      <p:sp>
        <p:nvSpPr>
          <p:cNvPr id="12292" name="Rectangle 3"/>
          <p:cNvSpPr>
            <a:spLocks noChangeArrowheads="1"/>
          </p:cNvSpPr>
          <p:nvPr/>
        </p:nvSpPr>
        <p:spPr bwMode="auto">
          <a:xfrm>
            <a:off x="612648" y="1676400"/>
            <a:ext cx="7772400" cy="5181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Players respond to the situation presented based on expert knowledge of response procedures, current plans and </a:t>
            </a:r>
            <a:r>
              <a:rPr lang="en-US" sz="2600" dirty="0" smtClean="0">
                <a:latin typeface="+mn-lt"/>
              </a:rPr>
              <a:t>procedures and </a:t>
            </a:r>
            <a:r>
              <a:rPr lang="en-US" sz="2600" dirty="0">
                <a:latin typeface="+mn-lt"/>
              </a:rPr>
              <a:t>insights derived from training and </a:t>
            </a:r>
            <a:r>
              <a:rPr lang="en-US" sz="2600" dirty="0" smtClean="0">
                <a:latin typeface="+mn-lt"/>
              </a:rPr>
              <a:t>experience</a:t>
            </a:r>
            <a:endParaRPr lang="en-US" sz="2600" dirty="0">
              <a:latin typeface="+mn-lt"/>
            </a:endParaRPr>
          </a:p>
          <a:p>
            <a:pPr marL="274320" lvl="0" indent="-274320">
              <a:lnSpc>
                <a:spcPct val="90000"/>
              </a:lnSpc>
              <a:spcBef>
                <a:spcPct val="20000"/>
              </a:spcBef>
              <a:buClr>
                <a:srgbClr val="0BD0D9"/>
              </a:buClr>
              <a:buSzPct val="95000"/>
              <a:buFont typeface="Wingdings 2"/>
              <a:buChar char=""/>
            </a:pPr>
            <a:r>
              <a:rPr lang="en-US" sz="2600" dirty="0" smtClean="0">
                <a:solidFill>
                  <a:prstClr val="black"/>
                </a:solidFill>
                <a:latin typeface="Constantia"/>
              </a:rPr>
              <a:t>Observers observe the exercise but do not participate in the facilitated discussion period</a:t>
            </a:r>
          </a:p>
          <a:p>
            <a:pPr marL="274320" indent="-274320">
              <a:lnSpc>
                <a:spcPct val="90000"/>
              </a:lnSpc>
              <a:spcBef>
                <a:spcPct val="20000"/>
              </a:spcBef>
              <a:buClr>
                <a:schemeClr val="accent3"/>
              </a:buClr>
              <a:buSzPct val="95000"/>
              <a:buFont typeface="Wingdings 2"/>
              <a:buChar char=""/>
            </a:pPr>
            <a:r>
              <a:rPr lang="en-US" sz="2600" dirty="0" smtClean="0">
                <a:latin typeface="+mn-lt"/>
              </a:rPr>
              <a:t>Facilitators </a:t>
            </a:r>
            <a:r>
              <a:rPr lang="en-US" sz="2600" dirty="0">
                <a:latin typeface="+mn-lt"/>
              </a:rPr>
              <a:t>lead the exercise by presenting the scenario narrative and facilitating the discussion period and “hot wash” (</a:t>
            </a:r>
            <a:r>
              <a:rPr lang="en-US" sz="2600" dirty="0" smtClean="0">
                <a:latin typeface="+mn-lt"/>
              </a:rPr>
              <a:t>Action planning </a:t>
            </a:r>
            <a:r>
              <a:rPr lang="en-US" sz="2600" dirty="0">
                <a:latin typeface="+mn-lt"/>
              </a:rPr>
              <a:t>s</a:t>
            </a:r>
            <a:r>
              <a:rPr lang="en-US" sz="2600" dirty="0" smtClean="0">
                <a:latin typeface="+mn-lt"/>
              </a:rPr>
              <a:t>ession </a:t>
            </a:r>
            <a:r>
              <a:rPr lang="en-US" sz="2600" dirty="0">
                <a:latin typeface="+mn-lt"/>
              </a:rPr>
              <a:t>or review session</a:t>
            </a:r>
            <a:r>
              <a:rPr lang="en-US" sz="2600" dirty="0" smtClean="0">
                <a:latin typeface="+mn-lt"/>
              </a:rPr>
              <a: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Evaluators monitor the exercise, track accomplishments according to </a:t>
            </a:r>
            <a:r>
              <a:rPr lang="en-US" sz="2600" dirty="0" smtClean="0">
                <a:latin typeface="+mn-lt"/>
              </a:rPr>
              <a:t>objectives and </a:t>
            </a:r>
            <a:r>
              <a:rPr lang="en-US" sz="2600" dirty="0">
                <a:latin typeface="+mn-lt"/>
              </a:rPr>
              <a:t>may ask </a:t>
            </a:r>
            <a:r>
              <a:rPr lang="en-US" sz="2600" dirty="0" smtClean="0">
                <a:latin typeface="+mn-lt"/>
              </a:rPr>
              <a:t>questions</a:t>
            </a:r>
            <a:endParaRPr lang="en-US" sz="26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Rules:</a:t>
            </a:r>
          </a:p>
        </p:txBody>
      </p:sp>
      <p:sp>
        <p:nvSpPr>
          <p:cNvPr id="13316" name="Rectangle 3"/>
          <p:cNvSpPr>
            <a:spLocks noGrp="1" noChangeArrowheads="1"/>
          </p:cNvSpPr>
          <p:nvPr>
            <p:ph idx="1"/>
          </p:nvPr>
        </p:nvSpPr>
        <p:spPr>
          <a:xfrm>
            <a:off x="612648" y="1901952"/>
            <a:ext cx="8153400" cy="4419600"/>
          </a:xfrm>
        </p:spPr>
        <p:txBody>
          <a:bodyPr>
            <a:normAutofit/>
          </a:bodyPr>
          <a:lstStyle/>
          <a:p>
            <a:pPr>
              <a:lnSpc>
                <a:spcPct val="90000"/>
              </a:lnSpc>
            </a:pPr>
            <a:r>
              <a:rPr lang="en-US" dirty="0" smtClean="0"/>
              <a:t>This exercise will be held in an open, low-stress, no-fault environment </a:t>
            </a:r>
            <a:r>
              <a:rPr lang="en-US" dirty="0" smtClean="0">
                <a:sym typeface="Symbol"/>
              </a:rPr>
              <a:t> v</a:t>
            </a:r>
            <a:r>
              <a:rPr lang="en-US" dirty="0" smtClean="0"/>
              <a:t>arying viewpoints, even disagreements, are expected</a:t>
            </a:r>
          </a:p>
          <a:p>
            <a:pPr>
              <a:lnSpc>
                <a:spcPct val="90000"/>
              </a:lnSpc>
            </a:pPr>
            <a:r>
              <a:rPr lang="en-US" dirty="0" smtClean="0"/>
              <a:t>Respond to the scenario using your knowledge of current plans and capabilities (i.e., you may use only existing assets) and insights derived from your training</a:t>
            </a:r>
          </a:p>
          <a:p>
            <a:pPr>
              <a:lnSpc>
                <a:spcPct val="90000"/>
              </a:lnSpc>
            </a:pPr>
            <a:r>
              <a:rPr lang="en-US" dirty="0" smtClean="0"/>
              <a:t>Decisions are not precedent setting and may not reflect your organization’s final position on a given issue </a:t>
            </a:r>
            <a:r>
              <a:rPr lang="en-US" dirty="0" smtClean="0">
                <a:sym typeface="Symbol"/>
              </a:rPr>
              <a:t> t</a:t>
            </a:r>
            <a:r>
              <a:rPr lang="en-US" dirty="0" smtClean="0"/>
              <a:t>his exercise is an opportunity to discuss and present multiple options and possible solutions</a:t>
            </a:r>
          </a:p>
        </p:txBody>
      </p:sp>
      <p:sp>
        <p:nvSpPr>
          <p:cNvPr id="13314" name="Rectangle 6"/>
          <p:cNvSpPr>
            <a:spLocks noGrp="1" noChangeArrowheads="1"/>
          </p:cNvSpPr>
          <p:nvPr>
            <p:ph type="sldNum" sz="quarter" idx="12"/>
          </p:nvPr>
        </p:nvSpPr>
        <p:spPr>
          <a:noFill/>
        </p:spPr>
        <p:txBody>
          <a:bodyPr/>
          <a:lstStyle/>
          <a:p>
            <a:fld id="{8E1530DB-B31B-44AF-981C-467BAFAFE08F}"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Rules: (cont.)</a:t>
            </a:r>
          </a:p>
        </p:txBody>
      </p:sp>
      <p:sp>
        <p:nvSpPr>
          <p:cNvPr id="14340" name="Rectangle 3"/>
          <p:cNvSpPr>
            <a:spLocks noGrp="1" noChangeArrowheads="1"/>
          </p:cNvSpPr>
          <p:nvPr>
            <p:ph idx="1"/>
          </p:nvPr>
        </p:nvSpPr>
        <p:spPr>
          <a:xfrm>
            <a:off x="612648" y="1901952"/>
            <a:ext cx="8153400" cy="5105400"/>
          </a:xfrm>
          <a:noFill/>
          <a:ln w="0">
            <a:noFill/>
          </a:ln>
        </p:spPr>
        <p:txBody>
          <a:bodyPr>
            <a:normAutofit fontScale="92500"/>
          </a:bodyPr>
          <a:lstStyle/>
          <a:p>
            <a:r>
              <a:rPr lang="en-US" dirty="0" smtClean="0"/>
              <a:t>Issue identification is not as valuable as suggestions and recommended actions that could improve [</a:t>
            </a:r>
            <a:r>
              <a:rPr lang="en-US" dirty="0" smtClean="0">
                <a:solidFill>
                  <a:srgbClr val="FF0000"/>
                </a:solidFill>
              </a:rPr>
              <a:t>prevention, protection, mitigation, response or recovery</a:t>
            </a:r>
            <a:r>
              <a:rPr lang="en-US" dirty="0" smtClean="0"/>
              <a:t>] efforts </a:t>
            </a:r>
            <a:r>
              <a:rPr lang="en-US" dirty="0" smtClean="0">
                <a:sym typeface="Symbol"/>
              </a:rPr>
              <a:t></a:t>
            </a:r>
            <a:r>
              <a:rPr lang="en-US" dirty="0" smtClean="0"/>
              <a:t> problem-solving efforts should be </a:t>
            </a:r>
            <a:r>
              <a:rPr lang="en-US" smtClean="0"/>
              <a:t>the focus</a:t>
            </a:r>
            <a:endParaRPr lang="en-US" dirty="0" smtClean="0"/>
          </a:p>
          <a:p>
            <a:r>
              <a:rPr lang="en-US" dirty="0" smtClean="0"/>
              <a:t>Assume there will be cooperation and support from other responders and agencies</a:t>
            </a:r>
          </a:p>
          <a:p>
            <a:r>
              <a:rPr lang="en-US" dirty="0" smtClean="0"/>
              <a:t>The basis for discussion consists of the scenario narrative and modules, your experience, your understanding of your Emergency Response Plan (ERP), your intuition and other utility resources included as part of this material or that you brought with you </a:t>
            </a:r>
          </a:p>
          <a:p>
            <a:r>
              <a:rPr lang="en-US" dirty="0" smtClean="0"/>
              <a:t>Treat the scenario as if it will affect your area</a:t>
            </a:r>
          </a:p>
        </p:txBody>
      </p:sp>
      <p:sp>
        <p:nvSpPr>
          <p:cNvPr id="14338" name="Rectangle 6"/>
          <p:cNvSpPr>
            <a:spLocks noGrp="1" noChangeArrowheads="1"/>
          </p:cNvSpPr>
          <p:nvPr>
            <p:ph type="sldNum" sz="quarter" idx="12"/>
          </p:nvPr>
        </p:nvSpPr>
        <p:spPr>
          <a:noFill/>
        </p:spPr>
        <p:txBody>
          <a:bodyPr/>
          <a:lstStyle/>
          <a:p>
            <a:fld id="{3C23DEC5-D234-4B2D-A7BD-B20865D8CB3F}"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Action planning session</a:t>
            </a:r>
            <a:endParaRPr lang="en-US" dirty="0"/>
          </a:p>
        </p:txBody>
      </p:sp>
      <p:sp>
        <p:nvSpPr>
          <p:cNvPr id="15362" name="Rectangle 6"/>
          <p:cNvSpPr>
            <a:spLocks noGrp="1" noChangeArrowheads="1"/>
          </p:cNvSpPr>
          <p:nvPr>
            <p:ph type="sldNum" sz="quarter" idx="12"/>
          </p:nvPr>
        </p:nvSpPr>
        <p:spPr/>
        <p:txBody>
          <a:bodyPr/>
          <a:lstStyle/>
          <a:p>
            <a:fld id="{15E17F79-421C-4B96-B965-857610D4DD44}" type="slidenum">
              <a:rPr lang="en-US" smtClean="0"/>
              <a:pPr/>
              <a:t>13</a:t>
            </a:fld>
            <a:endParaRPr lang="en-US" smtClean="0"/>
          </a:p>
        </p:txBody>
      </p:sp>
      <p:sp>
        <p:nvSpPr>
          <p:cNvPr id="4608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smtClean="0">
                <a:solidFill>
                  <a:schemeClr val="tx2"/>
                </a:solidFill>
                <a:latin typeface="+mj-lt"/>
              </a:rPr>
              <a:t>Action Planning </a:t>
            </a:r>
            <a:r>
              <a:rPr lang="en-US" sz="5000" dirty="0">
                <a:solidFill>
                  <a:schemeClr val="tx2"/>
                </a:solidFill>
                <a:latin typeface="+mj-lt"/>
              </a:rPr>
              <a:t>Session:</a:t>
            </a:r>
          </a:p>
        </p:txBody>
      </p:sp>
      <p:sp>
        <p:nvSpPr>
          <p:cNvPr id="15364" name="Rectangle 3"/>
          <p:cNvSpPr>
            <a:spLocks noChangeArrowheads="1"/>
          </p:cNvSpPr>
          <p:nvPr/>
        </p:nvSpPr>
        <p:spPr bwMode="auto">
          <a:xfrm>
            <a:off x="612648" y="1905000"/>
            <a:ext cx="7239000" cy="4038600"/>
          </a:xfrm>
          <a:prstGeom prst="rect">
            <a:avLst/>
          </a:prstGeom>
          <a:noFill/>
          <a:ln w="9525">
            <a:noFill/>
            <a:miter lim="800000"/>
            <a:headEnd/>
            <a:tailEnd/>
          </a:ln>
        </p:spPr>
        <p:txBody>
          <a:bodyPr/>
          <a:lstStyle/>
          <a:p>
            <a:pPr marL="274320" indent="-274320">
              <a:lnSpc>
                <a:spcPct val="90000"/>
              </a:lnSpc>
              <a:spcBef>
                <a:spcPct val="20000"/>
              </a:spcBef>
              <a:buClr>
                <a:schemeClr val="accent3"/>
              </a:buClr>
              <a:buSzPct val="95000"/>
              <a:buFont typeface="Wingdings 2"/>
              <a:buChar char=""/>
            </a:pPr>
            <a:r>
              <a:rPr lang="en-US" sz="2600" dirty="0">
                <a:latin typeface="+mn-lt"/>
              </a:rPr>
              <a:t>Following the facilitated discussion period, the facilitator will lead an </a:t>
            </a:r>
            <a:r>
              <a:rPr lang="en-US" sz="2600" dirty="0" smtClean="0">
                <a:latin typeface="+mn-lt"/>
              </a:rPr>
              <a:t>Action Planning </a:t>
            </a:r>
            <a:r>
              <a:rPr lang="en-US" sz="2600" dirty="0">
                <a:latin typeface="+mn-lt"/>
              </a:rPr>
              <a:t>Session, also known as a “hot wash</a:t>
            </a:r>
            <a:r>
              <a:rPr lang="en-US" sz="2600" dirty="0" smtClean="0">
                <a:latin typeface="+mn-lt"/>
              </a:rPr>
              <a: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Participants are encouraged to identify, </a:t>
            </a:r>
            <a:r>
              <a:rPr lang="en-US" sz="2600" dirty="0" smtClean="0">
                <a:latin typeface="+mn-lt"/>
              </a:rPr>
              <a:t>discuss </a:t>
            </a:r>
            <a:r>
              <a:rPr lang="en-US" sz="2600" dirty="0">
                <a:latin typeface="+mn-lt"/>
              </a:rPr>
              <a:t>and prioritize next steps, actions, </a:t>
            </a:r>
            <a:r>
              <a:rPr lang="en-US" sz="2600" dirty="0" smtClean="0">
                <a:latin typeface="+mn-lt"/>
              </a:rPr>
              <a:t>tasks </a:t>
            </a:r>
            <a:r>
              <a:rPr lang="en-US" sz="2600" dirty="0">
                <a:latin typeface="+mn-lt"/>
              </a:rPr>
              <a:t>and other follow-up </a:t>
            </a:r>
            <a:r>
              <a:rPr lang="en-US" sz="2600" dirty="0" smtClean="0">
                <a:latin typeface="+mn-lt"/>
              </a:rPr>
              <a:t>activities</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Identify additional collaborators if </a:t>
            </a:r>
            <a:r>
              <a:rPr lang="en-US" sz="2600" dirty="0" smtClean="0">
                <a:latin typeface="+mn-lt"/>
              </a:rPr>
              <a:t>needed</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Schedule a follow-up meeting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smtClean="0">
                <a:solidFill>
                  <a:srgbClr val="04617B"/>
                </a:solidFill>
                <a:latin typeface="Calibri"/>
              </a:rPr>
              <a:t>Tornado </a:t>
            </a:r>
            <a:r>
              <a:rPr lang="en-US" sz="5000" b="1" dirty="0">
                <a:solidFill>
                  <a:srgbClr val="04617B"/>
                </a:solidFill>
                <a:latin typeface="Calibri"/>
              </a:rPr>
              <a:t>Scenario</a:t>
            </a:r>
          </a:p>
        </p:txBody>
      </p:sp>
      <p:sp>
        <p:nvSpPr>
          <p:cNvPr id="7" name="Title 6" hidden="1"/>
          <p:cNvSpPr>
            <a:spLocks noGrp="1"/>
          </p:cNvSpPr>
          <p:nvPr>
            <p:ph type="title"/>
          </p:nvPr>
        </p:nvSpPr>
        <p:spPr/>
        <p:txBody>
          <a:bodyPr/>
          <a:lstStyle/>
          <a:p>
            <a:r>
              <a:rPr lang="en-US" dirty="0" smtClean="0"/>
              <a:t>Cybersecurity scenario</a:t>
            </a:r>
            <a:endParaRPr lang="en-US" dirty="0"/>
          </a:p>
        </p:txBody>
      </p:sp>
      <p:sp>
        <p:nvSpPr>
          <p:cNvPr id="34820" name="Slide Number Placeholder 3"/>
          <p:cNvSpPr>
            <a:spLocks noGrp="1"/>
          </p:cNvSpPr>
          <p:nvPr>
            <p:ph type="sldNum" sz="quarter" idx="12"/>
          </p:nvPr>
        </p:nvSpPr>
        <p:spPr/>
        <p:txBody>
          <a:bodyPr/>
          <a:lstStyle/>
          <a:p>
            <a:fld id="{D6448808-3065-4CBA-9729-59FAE00B8151}" type="slidenum">
              <a:rPr lang="en-US" smtClean="0">
                <a:solidFill>
                  <a:srgbClr val="04617B">
                    <a:shade val="90000"/>
                  </a:srgbClr>
                </a:solidFill>
              </a:rPr>
              <a:pPr/>
              <a:t>14</a:t>
            </a:fld>
            <a:endParaRPr lang="en-US">
              <a:solidFill>
                <a:srgbClr val="04617B">
                  <a:shade val="90000"/>
                </a:srgbClr>
              </a:solidFill>
            </a:endParaRPr>
          </a:p>
        </p:txBody>
      </p:sp>
    </p:spTree>
    <p:extLst>
      <p:ext uri="{BB962C8B-B14F-4D97-AF65-F5344CB8AC3E}">
        <p14:creationId xmlns:p14="http://schemas.microsoft.com/office/powerpoint/2010/main" val="1846540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Background</a:t>
            </a:r>
          </a:p>
        </p:txBody>
      </p:sp>
      <p:sp>
        <p:nvSpPr>
          <p:cNvPr id="17412" name="Rectangle 3"/>
          <p:cNvSpPr>
            <a:spLocks noGrp="1" noChangeArrowheads="1"/>
          </p:cNvSpPr>
          <p:nvPr>
            <p:ph idx="1"/>
          </p:nvPr>
        </p:nvSpPr>
        <p:spPr>
          <a:xfrm>
            <a:off x="612648" y="1901952"/>
            <a:ext cx="7693152" cy="5181600"/>
          </a:xfrm>
        </p:spPr>
        <p:txBody>
          <a:bodyPr>
            <a:noAutofit/>
          </a:bodyPr>
          <a:lstStyle/>
          <a:p>
            <a:r>
              <a:rPr lang="en-US" dirty="0" smtClean="0"/>
              <a:t>It is Tuesday in the latter part of spring </a:t>
            </a:r>
            <a:r>
              <a:rPr lang="en-US" dirty="0" smtClean="0">
                <a:sym typeface="Symbol"/>
              </a:rPr>
              <a:t></a:t>
            </a:r>
            <a:r>
              <a:rPr lang="en-US" dirty="0" smtClean="0"/>
              <a:t>  temperatures are warm and skies are clear except to the south where there are some dark clouds on the horizon</a:t>
            </a:r>
          </a:p>
          <a:p>
            <a:r>
              <a:rPr lang="en-US" dirty="0" smtClean="0"/>
              <a:t>Operations at the drinking water utility are normal, with field personnel out making inspections and repairs and a supplier on site delivering chemicals to the drinking water and wastewater utility plants</a:t>
            </a:r>
          </a:p>
          <a:p>
            <a:r>
              <a:rPr lang="en-US" dirty="0" smtClean="0"/>
              <a:t>Operations at the wastewater utility are also routine. </a:t>
            </a:r>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16</a:t>
            </a:fld>
            <a:endParaRPr lang="en-US" smtClean="0"/>
          </a:p>
        </p:txBody>
      </p:sp>
      <p:sp>
        <p:nvSpPr>
          <p:cNvPr id="72706" name="Rectangle 2"/>
          <p:cNvSpPr>
            <a:spLocks noGrp="1" noChangeArrowheads="1"/>
          </p:cNvSpPr>
          <p:nvPr>
            <p:ph type="ctrTitle" idx="4294967295"/>
          </p:nvPr>
        </p:nvSpPr>
        <p:spPr>
          <a:xfrm>
            <a:off x="762000" y="1061540"/>
            <a:ext cx="9144000" cy="1143000"/>
          </a:xfrm>
        </p:spPr>
        <p:txBody>
          <a:bodyPr>
            <a:normAutofit fontScale="90000"/>
          </a:bodyPr>
          <a:lstStyle/>
          <a:p>
            <a:pPr eaLnBrk="1" hangingPunct="1">
              <a:defRPr/>
            </a:pPr>
            <a:r>
              <a:rPr lang="en-US" b="1" dirty="0" smtClean="0"/>
              <a:t>Module 1 – May 5</a:t>
            </a:r>
            <a:br>
              <a:rPr lang="en-US" b="1" dirty="0" smtClean="0"/>
            </a:br>
            <a:r>
              <a:rPr lang="en-US" b="1" dirty="0" smtClean="0"/>
              <a:t>The Tornado Strikes</a:t>
            </a:r>
          </a:p>
        </p:txBody>
      </p:sp>
      <p:pic>
        <p:nvPicPr>
          <p:cNvPr id="27650" name="Picture 2" descr="Image result for tornado"/>
          <p:cNvPicPr>
            <a:picLocks noChangeAspect="1" noChangeArrowheads="1"/>
          </p:cNvPicPr>
          <p:nvPr/>
        </p:nvPicPr>
        <p:blipFill>
          <a:blip r:embed="rId3" cstate="print"/>
          <a:srcRect/>
          <a:stretch>
            <a:fillRect/>
          </a:stretch>
        </p:blipFill>
        <p:spPr bwMode="auto">
          <a:xfrm>
            <a:off x="838200" y="2209800"/>
            <a:ext cx="6831106" cy="457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p:spPr>
        <p:txBody>
          <a:bodyPr/>
          <a:lstStyle/>
          <a:p>
            <a:fld id="{AA5C1831-F849-4470-9512-A1B0264C4C20}" type="slidenum">
              <a:rPr lang="en-US" smtClean="0"/>
              <a:pPr/>
              <a:t>17</a:t>
            </a:fld>
            <a:endParaRPr lang="en-US" smtClean="0"/>
          </a:p>
        </p:txBody>
      </p:sp>
      <p:sp>
        <p:nvSpPr>
          <p:cNvPr id="64514" name="Rectangle 2"/>
          <p:cNvSpPr>
            <a:spLocks noGrp="1" noChangeArrowheads="1"/>
          </p:cNvSpPr>
          <p:nvPr>
            <p:ph type="title" idx="4294967295"/>
          </p:nvPr>
        </p:nvSpPr>
        <p:spPr>
          <a:xfrm>
            <a:off x="457200" y="704088"/>
            <a:ext cx="8229600" cy="1143000"/>
          </a:xfrm>
        </p:spPr>
        <p:txBody>
          <a:bodyPr/>
          <a:lstStyle/>
          <a:p>
            <a:pPr>
              <a:defRPr/>
            </a:pPr>
            <a:r>
              <a:rPr lang="en-US" dirty="0" smtClean="0"/>
              <a:t>Module 1 – May 5,</a:t>
            </a:r>
            <a:r>
              <a:rPr lang="en-US" baseline="30000" dirty="0" smtClean="0"/>
              <a:t> </a:t>
            </a:r>
            <a:r>
              <a:rPr lang="en-US" dirty="0" smtClean="0"/>
              <a:t>1500 hrs</a:t>
            </a:r>
          </a:p>
        </p:txBody>
      </p:sp>
      <p:sp>
        <p:nvSpPr>
          <p:cNvPr id="18436" name="Rectangle 3"/>
          <p:cNvSpPr>
            <a:spLocks noGrp="1" noChangeArrowheads="1"/>
          </p:cNvSpPr>
          <p:nvPr>
            <p:ph type="body" idx="4294967295"/>
          </p:nvPr>
        </p:nvSpPr>
        <p:spPr>
          <a:xfrm>
            <a:off x="612648" y="1901952"/>
            <a:ext cx="7696200" cy="4575048"/>
          </a:xfrm>
        </p:spPr>
        <p:txBody>
          <a:bodyPr>
            <a:noAutofit/>
          </a:bodyPr>
          <a:lstStyle/>
          <a:p>
            <a:pPr>
              <a:spcBef>
                <a:spcPts val="0"/>
              </a:spcBef>
              <a:spcAft>
                <a:spcPts val="600"/>
              </a:spcAft>
            </a:pPr>
            <a:r>
              <a:rPr lang="en-US" dirty="0" smtClean="0"/>
              <a:t>Low-hanging clouds and scattered bursts of rain move into the area and the wind picks up, alternating between warm and cool gusts </a:t>
            </a:r>
            <a:r>
              <a:rPr lang="en-US" dirty="0" smtClean="0">
                <a:sym typeface="Symbol"/>
              </a:rPr>
              <a:t> i</a:t>
            </a:r>
            <a:r>
              <a:rPr lang="en-US" dirty="0" smtClean="0"/>
              <a:t>n the distance the skies have an ominous muddy green color</a:t>
            </a:r>
          </a:p>
          <a:p>
            <a:pPr>
              <a:spcBef>
                <a:spcPts val="0"/>
              </a:spcBef>
              <a:spcAft>
                <a:spcPts val="600"/>
              </a:spcAft>
            </a:pPr>
            <a:r>
              <a:rPr lang="en-US" dirty="0" smtClean="0"/>
              <a:t>The rain and wind abruptly stop but then hail, ranging from the size of peas up to golf balls, begins to pound the area</a:t>
            </a:r>
          </a:p>
          <a:p>
            <a:pPr>
              <a:spcBef>
                <a:spcPts val="0"/>
              </a:spcBef>
              <a:spcAft>
                <a:spcPts val="600"/>
              </a:spcAft>
            </a:pPr>
            <a:r>
              <a:rPr lang="en-US" dirty="0" smtClean="0"/>
              <a:t>Suddenly the hail stops and is followed by a torrent of rain and a wall cloud that forms to the south of the area </a:t>
            </a:r>
            <a:r>
              <a:rPr lang="en-US" dirty="0" smtClean="0">
                <a:sym typeface="Symbol"/>
              </a:rPr>
              <a:t> s</a:t>
            </a:r>
            <a:r>
              <a:rPr lang="en-US" dirty="0" smtClean="0"/>
              <a:t>irens sound an alert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1</a:t>
            </a:r>
          </a:p>
        </p:txBody>
      </p:sp>
      <p:sp>
        <p:nvSpPr>
          <p:cNvPr id="20484" name="Rectangle 3"/>
          <p:cNvSpPr>
            <a:spLocks noGrp="1" noChangeArrowheads="1"/>
          </p:cNvSpPr>
          <p:nvPr>
            <p:ph idx="1"/>
          </p:nvPr>
        </p:nvSpPr>
        <p:spPr>
          <a:xfrm>
            <a:off x="612648" y="1901952"/>
            <a:ext cx="8302752" cy="4727448"/>
          </a:xfrm>
        </p:spPr>
        <p:txBody>
          <a:bodyPr>
            <a:normAutofit/>
          </a:bodyPr>
          <a:lstStyle/>
          <a:p>
            <a:pPr lvl="0"/>
            <a:r>
              <a:rPr lang="en-US" dirty="0" smtClean="0"/>
              <a:t>The average time between the siren’s alert and the tornado is 10 minutes</a:t>
            </a:r>
          </a:p>
          <a:p>
            <a:pPr lvl="0"/>
            <a:r>
              <a:rPr lang="en-US" dirty="0" smtClean="0"/>
              <a:t>Three out of every four tornado sirens are false alarms, so employees react promptly but without too much concern</a:t>
            </a:r>
          </a:p>
          <a:p>
            <a:pPr lvl="0"/>
            <a:r>
              <a:rPr lang="en-US" dirty="0" smtClean="0"/>
              <a:t>Weather reports indicate the highest wind speeds are in the northeastern part of the city, where the source water and drinking water facilities are located</a:t>
            </a:r>
          </a:p>
          <a:p>
            <a:pPr lvl="0"/>
            <a:r>
              <a:rPr lang="en-US" dirty="0" smtClean="0"/>
              <a:t>Power and landline phone services are out or limited in some areas of the city</a:t>
            </a:r>
          </a:p>
          <a:p>
            <a:pPr>
              <a:lnSpc>
                <a:spcPct val="80000"/>
              </a:lnSpc>
            </a:pPr>
            <a:endParaRPr lang="en-US" sz="2400" dirty="0" smtClean="0"/>
          </a:p>
          <a:p>
            <a:pPr eaLnBrk="1" hangingPunct="1">
              <a:lnSpc>
                <a:spcPct val="80000"/>
              </a:lnSpc>
            </a:pPr>
            <a:endParaRPr lang="en-US" sz="24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2"/>
          </p:nvPr>
        </p:nvSpPr>
        <p:spPr>
          <a:noFill/>
        </p:spPr>
        <p:txBody>
          <a:bodyPr/>
          <a:lstStyle/>
          <a:p>
            <a:fld id="{B00B2879-EED7-484A-99C1-BFA2E55CA8AC}" type="slidenum">
              <a:rPr lang="en-US" smtClean="0"/>
              <a:pPr/>
              <a:t>19</a:t>
            </a:fld>
            <a:endParaRPr lang="en-US" smtClean="0"/>
          </a:p>
        </p:txBody>
      </p:sp>
      <p:sp>
        <p:nvSpPr>
          <p:cNvPr id="72706" name="Rectangle 2"/>
          <p:cNvSpPr>
            <a:spLocks noGrp="1" noChangeArrowheads="1"/>
          </p:cNvSpPr>
          <p:nvPr>
            <p:ph type="ctrTitle" idx="4294967295"/>
          </p:nvPr>
        </p:nvSpPr>
        <p:spPr>
          <a:xfrm>
            <a:off x="1143000" y="1143000"/>
            <a:ext cx="7772400" cy="1143000"/>
          </a:xfrm>
        </p:spPr>
        <p:txBody>
          <a:bodyPr>
            <a:normAutofit fontScale="90000"/>
          </a:bodyPr>
          <a:lstStyle/>
          <a:p>
            <a:pPr eaLnBrk="1" hangingPunct="1">
              <a:defRPr/>
            </a:pPr>
            <a:r>
              <a:rPr lang="en-US" b="1" dirty="0" smtClean="0"/>
              <a:t>Module 2 – May 5</a:t>
            </a:r>
            <a:br>
              <a:rPr lang="en-US" b="1" dirty="0" smtClean="0"/>
            </a:br>
            <a:r>
              <a:rPr lang="en-US" b="1" dirty="0" smtClean="0"/>
              <a:t>Aftermath of the Tornado</a:t>
            </a:r>
          </a:p>
        </p:txBody>
      </p:sp>
      <p:pic>
        <p:nvPicPr>
          <p:cNvPr id="21506" name="Picture 2" descr="Image result for tornado destruction"/>
          <p:cNvPicPr>
            <a:picLocks noChangeAspect="1" noChangeArrowheads="1"/>
          </p:cNvPicPr>
          <p:nvPr/>
        </p:nvPicPr>
        <p:blipFill>
          <a:blip r:embed="rId3" cstate="print"/>
          <a:srcRect/>
          <a:stretch>
            <a:fillRect/>
          </a:stretch>
        </p:blipFill>
        <p:spPr bwMode="auto">
          <a:xfrm>
            <a:off x="1143000" y="2286000"/>
            <a:ext cx="6048375" cy="40290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defRPr/>
            </a:pPr>
            <a:r>
              <a:rPr lang="en-US" dirty="0" smtClean="0"/>
              <a:t>Tabletop Exercise</a:t>
            </a:r>
          </a:p>
        </p:txBody>
      </p:sp>
      <p:sp>
        <p:nvSpPr>
          <p:cNvPr id="4098" name="Rectangle 6"/>
          <p:cNvSpPr>
            <a:spLocks noGrp="1" noChangeArrowheads="1"/>
          </p:cNvSpPr>
          <p:nvPr>
            <p:ph type="sldNum" sz="quarter" idx="12"/>
          </p:nvPr>
        </p:nvSpPr>
        <p:spPr>
          <a:noFill/>
        </p:spPr>
        <p:txBody>
          <a:bodyPr/>
          <a:lstStyle/>
          <a:p>
            <a:fld id="{FA950A73-AA05-487B-94DC-67CE5270A395}" type="slidenum">
              <a:rPr lang="en-US" smtClean="0"/>
              <a:pPr/>
              <a:t>2</a:t>
            </a:fld>
            <a:endParaRPr lang="en-US" smtClean="0"/>
          </a:p>
        </p:txBody>
      </p:sp>
      <p:sp>
        <p:nvSpPr>
          <p:cNvPr id="4100" name="Rectangle 3"/>
          <p:cNvSpPr>
            <a:spLocks noChangeArrowheads="1"/>
          </p:cNvSpPr>
          <p:nvPr/>
        </p:nvSpPr>
        <p:spPr bwMode="auto">
          <a:xfrm>
            <a:off x="609600" y="1905000"/>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Welcome and </a:t>
            </a:r>
            <a:r>
              <a:rPr lang="en-US" sz="2600" dirty="0" smtClean="0">
                <a:latin typeface="+mn-lt"/>
              </a:rPr>
              <a:t>introductions</a:t>
            </a:r>
            <a:endParaRPr lang="en-US" sz="2600" dirty="0">
              <a:latin typeface="+mn-lt"/>
            </a:endParaRPr>
          </a:p>
          <a:p>
            <a:pPr marL="274320" indent="-274320">
              <a:spcBef>
                <a:spcPts val="1200"/>
              </a:spcBef>
              <a:buClr>
                <a:schemeClr val="accent3"/>
              </a:buClr>
              <a:buSzPct val="95000"/>
              <a:buFont typeface="Wingdings 2"/>
              <a:buChar char=""/>
            </a:pPr>
            <a:r>
              <a:rPr lang="en-US" sz="2600" dirty="0">
                <a:latin typeface="+mn-lt"/>
              </a:rPr>
              <a:t>Discuss agenda for the day</a:t>
            </a:r>
          </a:p>
          <a:p>
            <a:pPr marL="274320" indent="-274320">
              <a:spcBef>
                <a:spcPts val="1200"/>
              </a:spcBef>
              <a:buClr>
                <a:schemeClr val="accent3"/>
              </a:buClr>
              <a:buSzPct val="95000"/>
              <a:buFont typeface="Wingdings 2"/>
              <a:buChar char=""/>
            </a:pPr>
            <a:r>
              <a:rPr lang="en-US" sz="2600" dirty="0">
                <a:latin typeface="+mn-lt"/>
              </a:rPr>
              <a:t>Review administrative details</a:t>
            </a:r>
          </a:p>
          <a:p>
            <a:pPr marL="274320" indent="-274320">
              <a:spcBef>
                <a:spcPts val="1200"/>
              </a:spcBef>
              <a:buClr>
                <a:schemeClr val="accent3"/>
              </a:buClr>
              <a:buSzPct val="95000"/>
              <a:buFont typeface="Wingdings 2"/>
              <a:buChar char=""/>
            </a:pPr>
            <a:r>
              <a:rPr lang="en-US" sz="2600" dirty="0">
                <a:latin typeface="+mn-lt"/>
              </a:rPr>
              <a:t>Start the exercise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81000"/>
            <a:ext cx="8229600" cy="1143000"/>
          </a:xfrm>
        </p:spPr>
        <p:txBody>
          <a:bodyPr/>
          <a:lstStyle/>
          <a:p>
            <a:pPr algn="l" eaLnBrk="1" hangingPunct="1">
              <a:defRPr/>
            </a:pPr>
            <a:r>
              <a:rPr lang="en-US" dirty="0" smtClean="0"/>
              <a:t>Module 2 – May 5,</a:t>
            </a:r>
            <a:r>
              <a:rPr lang="en-US" baseline="30000" dirty="0" smtClean="0"/>
              <a:t> </a:t>
            </a:r>
            <a:r>
              <a:rPr lang="en-US" dirty="0" smtClean="0"/>
              <a:t>1615 hrs </a:t>
            </a:r>
          </a:p>
        </p:txBody>
      </p:sp>
      <p:sp>
        <p:nvSpPr>
          <p:cNvPr id="17412" name="Rectangle 3"/>
          <p:cNvSpPr>
            <a:spLocks noGrp="1" noChangeArrowheads="1"/>
          </p:cNvSpPr>
          <p:nvPr>
            <p:ph idx="1"/>
          </p:nvPr>
        </p:nvSpPr>
        <p:spPr>
          <a:xfrm>
            <a:off x="612648" y="1597152"/>
            <a:ext cx="8150352" cy="4956048"/>
          </a:xfrm>
        </p:spPr>
        <p:txBody>
          <a:bodyPr>
            <a:noAutofit/>
          </a:bodyPr>
          <a:lstStyle/>
          <a:p>
            <a:r>
              <a:rPr lang="en-US" dirty="0" smtClean="0"/>
              <a:t>The tornado destroyed homes and businesses and left debris in the roadways</a:t>
            </a:r>
          </a:p>
          <a:p>
            <a:r>
              <a:rPr lang="en-US" dirty="0" smtClean="0"/>
              <a:t>In some parts of the city, buildings, structures, above-ground utilities and shallow buried natural gas lines were damaged </a:t>
            </a:r>
          </a:p>
          <a:p>
            <a:r>
              <a:rPr lang="en-US" dirty="0" smtClean="0"/>
              <a:t>Flash flooding created wash-outs of water and sewer pipes, and cutoff roads in low-lying areas</a:t>
            </a:r>
          </a:p>
          <a:p>
            <a:r>
              <a:rPr lang="en-US" dirty="0" smtClean="0"/>
              <a:t>Officials are calling for assistance in the form of heavy equipment and operators  </a:t>
            </a:r>
          </a:p>
          <a:p>
            <a:r>
              <a:rPr lang="en-US" dirty="0" smtClean="0"/>
              <a:t>Vehicles are disabled due to tire punctures from sharp debris on the roadways</a:t>
            </a:r>
            <a:endParaRPr lang="en-US" dirty="0"/>
          </a:p>
        </p:txBody>
      </p:sp>
      <p:sp>
        <p:nvSpPr>
          <p:cNvPr id="17410" name="Rectangle 6"/>
          <p:cNvSpPr>
            <a:spLocks noGrp="1" noChangeArrowheads="1"/>
          </p:cNvSpPr>
          <p:nvPr>
            <p:ph type="sldNum" sz="quarter" idx="12"/>
          </p:nvPr>
        </p:nvSpPr>
        <p:spPr>
          <a:noFill/>
        </p:spPr>
        <p:txBody>
          <a:bodyPr/>
          <a:lstStyle/>
          <a:p>
            <a:fld id="{D3F1D58E-DBE5-46F3-A23E-FD2D196F6379}"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2</a:t>
            </a:r>
          </a:p>
        </p:txBody>
      </p:sp>
      <p:sp>
        <p:nvSpPr>
          <p:cNvPr id="20484" name="Rectangle 3"/>
          <p:cNvSpPr>
            <a:spLocks noGrp="1" noChangeArrowheads="1"/>
          </p:cNvSpPr>
          <p:nvPr>
            <p:ph idx="1"/>
          </p:nvPr>
        </p:nvSpPr>
        <p:spPr>
          <a:xfrm>
            <a:off x="612648" y="1901952"/>
            <a:ext cx="7848600" cy="4495800"/>
          </a:xfrm>
        </p:spPr>
        <p:txBody>
          <a:bodyPr>
            <a:noAutofit/>
          </a:bodyPr>
          <a:lstStyle/>
          <a:p>
            <a:pPr lvl="0"/>
            <a:r>
              <a:rPr lang="en-US" dirty="0" smtClean="0"/>
              <a:t>No one is injured, but some drinking water utility structures are badly damaged </a:t>
            </a:r>
          </a:p>
          <a:p>
            <a:pPr lvl="0"/>
            <a:r>
              <a:rPr lang="en-US" dirty="0" smtClean="0"/>
              <a:t>The roof has </a:t>
            </a:r>
            <a:r>
              <a:rPr lang="en-US" smtClean="0"/>
              <a:t>blown off </a:t>
            </a:r>
            <a:r>
              <a:rPr lang="en-US" dirty="0" smtClean="0"/>
              <a:t>the main building where engineering, laboratory, customer services and payments departments are housed</a:t>
            </a:r>
          </a:p>
          <a:p>
            <a:pPr lvl="0"/>
            <a:r>
              <a:rPr lang="en-US" dirty="0" smtClean="0"/>
              <a:t>Damage to the control equipment and computers inside the buildings is unknown, electrical service is out and the structure is too dangerous to enter</a:t>
            </a:r>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2 (cont.)</a:t>
            </a:r>
          </a:p>
        </p:txBody>
      </p:sp>
      <p:sp>
        <p:nvSpPr>
          <p:cNvPr id="20484" name="Rectangle 3"/>
          <p:cNvSpPr>
            <a:spLocks noGrp="1" noChangeArrowheads="1"/>
          </p:cNvSpPr>
          <p:nvPr>
            <p:ph idx="1"/>
          </p:nvPr>
        </p:nvSpPr>
        <p:spPr>
          <a:xfrm>
            <a:off x="612648" y="1901952"/>
            <a:ext cx="7848600" cy="4495800"/>
          </a:xfrm>
        </p:spPr>
        <p:txBody>
          <a:bodyPr>
            <a:noAutofit/>
          </a:bodyPr>
          <a:lstStyle/>
          <a:p>
            <a:pPr lvl="0"/>
            <a:r>
              <a:rPr lang="en-US" dirty="0" smtClean="0"/>
              <a:t>Vehicles in the parking lot have been thrown on top of each other and drums of what may be sodium hypochlorite from the chemical delivery truck have been scattered </a:t>
            </a:r>
            <a:r>
              <a:rPr lang="en-US" dirty="0" smtClean="0">
                <a:sym typeface="Symbol"/>
              </a:rPr>
              <a:t> s</a:t>
            </a:r>
            <a:r>
              <a:rPr lang="en-US" dirty="0" smtClean="0"/>
              <a:t>ome canisters are damaged and leaking</a:t>
            </a:r>
          </a:p>
          <a:p>
            <a:pPr lvl="0"/>
            <a:r>
              <a:rPr lang="en-US" dirty="0" smtClean="0"/>
              <a:t>A 250,000-gallon elevated water storage tank has collapsed</a:t>
            </a:r>
          </a:p>
          <a:p>
            <a:r>
              <a:rPr lang="en-US" dirty="0" smtClean="0"/>
              <a:t>Across the service area, debris damage and washouts have severed drinking water lines and adjacent sewer lines, potentially causing cross-contamination</a:t>
            </a:r>
          </a:p>
          <a:p>
            <a:pPr lvl="0"/>
            <a:endParaRPr lang="en-US" sz="2200" dirty="0" smtClean="0"/>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704088"/>
            <a:ext cx="8229600" cy="1143000"/>
          </a:xfrm>
        </p:spPr>
        <p:txBody>
          <a:bodyPr>
            <a:normAutofit/>
          </a:bodyPr>
          <a:lstStyle/>
          <a:p>
            <a:pPr eaLnBrk="1" hangingPunct="1">
              <a:defRPr/>
            </a:pPr>
            <a:r>
              <a:rPr lang="en-US" sz="4800" dirty="0" smtClean="0"/>
              <a:t>Key Issues – Module 2 (cont.)</a:t>
            </a:r>
          </a:p>
        </p:txBody>
      </p:sp>
      <p:sp>
        <p:nvSpPr>
          <p:cNvPr id="20484" name="Rectangle 3"/>
          <p:cNvSpPr>
            <a:spLocks noGrp="1" noChangeArrowheads="1"/>
          </p:cNvSpPr>
          <p:nvPr>
            <p:ph idx="1"/>
          </p:nvPr>
        </p:nvSpPr>
        <p:spPr>
          <a:xfrm>
            <a:off x="612648" y="1901952"/>
            <a:ext cx="7848600" cy="4495800"/>
          </a:xfrm>
        </p:spPr>
        <p:txBody>
          <a:bodyPr>
            <a:noAutofit/>
          </a:bodyPr>
          <a:lstStyle/>
          <a:p>
            <a:pPr lvl="0"/>
            <a:r>
              <a:rPr lang="en-US" dirty="0" smtClean="0"/>
              <a:t>The drinking water utility has indicated a drop in water pressure in several neighborhoods that are hardest hit by the tornado </a:t>
            </a:r>
            <a:r>
              <a:rPr lang="en-US" dirty="0" smtClean="0">
                <a:sym typeface="Symbol"/>
              </a:rPr>
              <a:t>a</a:t>
            </a:r>
            <a:r>
              <a:rPr lang="en-US" dirty="0" smtClean="0"/>
              <a:t> preliminary damage assessment indicates that the collapsed elevated water tank served these neighborhoods</a:t>
            </a:r>
          </a:p>
          <a:p>
            <a:pPr lvl="0"/>
            <a:r>
              <a:rPr lang="en-US" dirty="0" smtClean="0"/>
              <a:t>The drinking water utility does not have the manpower or equipment to maintain 24/7 emergency response for the several weeks required to make repairs and resume most normal operations</a:t>
            </a:r>
          </a:p>
        </p:txBody>
      </p:sp>
      <p:sp>
        <p:nvSpPr>
          <p:cNvPr id="20482" name="Rectangle 6"/>
          <p:cNvSpPr>
            <a:spLocks noGrp="1" noChangeArrowheads="1"/>
          </p:cNvSpPr>
          <p:nvPr>
            <p:ph type="sldNum" sz="quarter" idx="12"/>
          </p:nvPr>
        </p:nvSpPr>
        <p:spPr>
          <a:noFill/>
        </p:spPr>
        <p:txBody>
          <a:bodyPr/>
          <a:lstStyle/>
          <a:p>
            <a:fld id="{73311F28-3AC1-454A-A67B-FFFF16B7771A}"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p:nvPr>
        </p:nvSpPr>
        <p:spPr/>
        <p:txBody>
          <a:bodyPr/>
          <a:lstStyle/>
          <a:p>
            <a:r>
              <a:rPr lang="en-US" dirty="0" smtClean="0"/>
              <a:t>Key issues module 2 </a:t>
            </a:r>
            <a:endParaRPr lang="en-US" dirty="0"/>
          </a:p>
        </p:txBody>
      </p:sp>
      <p:sp>
        <p:nvSpPr>
          <p:cNvPr id="3" name="Content Placeholder 2"/>
          <p:cNvSpPr>
            <a:spLocks noGrp="1"/>
          </p:cNvSpPr>
          <p:nvPr>
            <p:ph idx="1"/>
          </p:nvPr>
        </p:nvSpPr>
        <p:spPr/>
        <p:txBody>
          <a:bodyPr>
            <a:normAutofit fontScale="92500"/>
          </a:bodyPr>
          <a:lstStyle/>
          <a:p>
            <a:pPr lvl="0"/>
            <a:r>
              <a:rPr lang="en-US" smtClean="0"/>
              <a:t>Emergency officials want all heavy equipment to be utilized for immediate emergency debris removal, which will further delay water response and recovery operations</a:t>
            </a:r>
          </a:p>
          <a:p>
            <a:pPr lvl="0"/>
            <a:r>
              <a:rPr lang="en-US" smtClean="0"/>
              <a:t>The wastewater utility has also suffered severe structural damage to the plant facilities, but no employees are injured</a:t>
            </a:r>
          </a:p>
          <a:p>
            <a:pPr lvl="0"/>
            <a:r>
              <a:rPr lang="en-US" smtClean="0"/>
              <a:t>A damage assessment indicates the administrative building is damaged, a workshop is completely destroyed, electrical power to the main raw sewage pumps is disrupted and several aeration basins have suffered structural damage </a:t>
            </a:r>
            <a:r>
              <a:rPr lang="en-US" smtClean="0">
                <a:sym typeface="Symbol"/>
              </a:rPr>
              <a:t> o</a:t>
            </a:r>
            <a:r>
              <a:rPr lang="en-US" smtClean="0"/>
              <a:t>perators speculate that this will affect both collection and treatment processes</a:t>
            </a:r>
            <a:endParaRPr lang="en-US" dirty="0" smtClean="0"/>
          </a:p>
        </p:txBody>
      </p:sp>
      <p:sp>
        <p:nvSpPr>
          <p:cNvPr id="5" name="Slide Number Placeholder 4"/>
          <p:cNvSpPr>
            <a:spLocks noGrp="1"/>
          </p:cNvSpPr>
          <p:nvPr>
            <p:ph type="sldNum" sz="quarter" idx="12"/>
          </p:nvPr>
        </p:nvSpPr>
        <p:spPr/>
        <p:txBody>
          <a:bodyPr/>
          <a:lstStyle/>
          <a:p>
            <a:fld id="{D0A73337-DE87-42BF-A928-ADA1810B6706}" type="slidenum">
              <a:rPr lang="en-US" smtClean="0"/>
              <a:pPr/>
              <a:t>24</a:t>
            </a:fld>
            <a:endParaRPr lang="en-US"/>
          </a:p>
        </p:txBody>
      </p:sp>
      <p:sp>
        <p:nvSpPr>
          <p:cNvPr id="6" name="Rectangle 2"/>
          <p:cNvSpPr txBox="1">
            <a:spLocks noChangeArrowheads="1"/>
          </p:cNvSpPr>
          <p:nvPr/>
        </p:nvSpPr>
        <p:spPr>
          <a:xfrm>
            <a:off x="609600" y="3810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2"/>
                </a:solidFill>
                <a:effectLst/>
                <a:uLnTx/>
                <a:uFillTx/>
                <a:latin typeface="+mj-lt"/>
                <a:ea typeface="+mj-ea"/>
                <a:cs typeface="+mj-cs"/>
              </a:rPr>
              <a:t>Key Issues</a:t>
            </a:r>
            <a:r>
              <a:rPr lang="en-US" sz="4800" dirty="0" smtClean="0">
                <a:solidFill>
                  <a:schemeClr val="tx2"/>
                </a:solidFill>
                <a:latin typeface="+mj-lt"/>
                <a:ea typeface="+mj-ea"/>
                <a:cs typeface="+mj-cs"/>
              </a:rPr>
              <a:t> </a:t>
            </a:r>
            <a:r>
              <a:rPr kumimoji="0" lang="en-US" sz="4800" b="0" i="0" u="none" strike="noStrike" kern="1200" cap="none" spc="0" normalizeH="0" baseline="0" noProof="0" dirty="0" smtClean="0">
                <a:ln>
                  <a:noFill/>
                </a:ln>
                <a:solidFill>
                  <a:schemeClr val="tx2"/>
                </a:solidFill>
                <a:effectLst/>
                <a:uLnTx/>
                <a:uFillTx/>
                <a:latin typeface="+mj-lt"/>
                <a:ea typeface="+mj-ea"/>
                <a:cs typeface="+mj-cs"/>
              </a:rPr>
              <a:t>– Module 2 (cont.)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p:nvPr>
        </p:nvSpPr>
        <p:spPr/>
        <p:txBody>
          <a:bodyPr/>
          <a:lstStyle/>
          <a:p>
            <a:r>
              <a:rPr lang="en-US" dirty="0" smtClean="0"/>
              <a:t>Key issues module 2</a:t>
            </a:r>
            <a:endParaRPr lang="en-US" dirty="0"/>
          </a:p>
        </p:txBody>
      </p:sp>
      <p:sp>
        <p:nvSpPr>
          <p:cNvPr id="3" name="Content Placeholder 2"/>
          <p:cNvSpPr>
            <a:spLocks noGrp="1"/>
          </p:cNvSpPr>
          <p:nvPr>
            <p:ph idx="1"/>
          </p:nvPr>
        </p:nvSpPr>
        <p:spPr/>
        <p:txBody>
          <a:bodyPr/>
          <a:lstStyle/>
          <a:p>
            <a:pPr lvl="0"/>
            <a:r>
              <a:rPr lang="en-US" smtClean="0"/>
              <a:t>One key lift station is without power and is difficult to access due to piles of debris</a:t>
            </a:r>
          </a:p>
          <a:p>
            <a:r>
              <a:rPr lang="en-US" smtClean="0"/>
              <a:t>The entire area is covered in debris, including cars, trees and unknown gas or chemical cylinders that the tornado scattered </a:t>
            </a:r>
            <a:r>
              <a:rPr lang="en-US" smtClean="0">
                <a:sym typeface="Symbol"/>
              </a:rPr>
              <a:t> o</a:t>
            </a:r>
            <a:r>
              <a:rPr lang="en-US" smtClean="0"/>
              <a:t>ne of the cylinders has valve damage and is leaking an orange-colored gas while another one is leaking white vapor that floats along the ground</a:t>
            </a:r>
          </a:p>
          <a:p>
            <a:r>
              <a:rPr lang="en-US" smtClean="0"/>
              <a:t>Utility management is concerned for the safety of personnel and the public</a:t>
            </a:r>
            <a:endParaRPr lang="en-US" dirty="0" smtClean="0"/>
          </a:p>
        </p:txBody>
      </p:sp>
      <p:sp>
        <p:nvSpPr>
          <p:cNvPr id="5" name="Slide Number Placeholder 4"/>
          <p:cNvSpPr>
            <a:spLocks noGrp="1"/>
          </p:cNvSpPr>
          <p:nvPr>
            <p:ph type="sldNum" sz="quarter" idx="12"/>
          </p:nvPr>
        </p:nvSpPr>
        <p:spPr/>
        <p:txBody>
          <a:bodyPr/>
          <a:lstStyle/>
          <a:p>
            <a:fld id="{D0A73337-DE87-42BF-A928-ADA1810B6706}" type="slidenum">
              <a:rPr lang="en-US" smtClean="0"/>
              <a:pPr/>
              <a:t>25</a:t>
            </a:fld>
            <a:endParaRPr lang="en-US"/>
          </a:p>
        </p:txBody>
      </p:sp>
      <p:sp>
        <p:nvSpPr>
          <p:cNvPr id="6" name="Rectangle 2"/>
          <p:cNvSpPr txBox="1">
            <a:spLocks noChangeArrowheads="1"/>
          </p:cNvSpPr>
          <p:nvPr/>
        </p:nvSpPr>
        <p:spPr>
          <a:xfrm>
            <a:off x="609600" y="7620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2"/>
                </a:solidFill>
                <a:effectLst/>
                <a:uLnTx/>
                <a:uFillTx/>
                <a:latin typeface="+mj-lt"/>
                <a:ea typeface="+mj-ea"/>
                <a:cs typeface="+mj-cs"/>
              </a:rPr>
              <a:t>Key Issues</a:t>
            </a:r>
            <a:r>
              <a:rPr lang="en-US" sz="4800" dirty="0" smtClean="0">
                <a:solidFill>
                  <a:schemeClr val="tx2"/>
                </a:solidFill>
                <a:latin typeface="+mj-lt"/>
                <a:ea typeface="+mj-ea"/>
                <a:cs typeface="+mj-cs"/>
              </a:rPr>
              <a:t> </a:t>
            </a:r>
            <a:r>
              <a:rPr kumimoji="0" lang="en-US" sz="4800" b="0" i="0" u="none" strike="noStrike" kern="1200" cap="none" spc="0" normalizeH="0" baseline="0" noProof="0" dirty="0" smtClean="0">
                <a:ln>
                  <a:noFill/>
                </a:ln>
                <a:solidFill>
                  <a:schemeClr val="tx2"/>
                </a:solidFill>
                <a:effectLst/>
                <a:uLnTx/>
                <a:uFillTx/>
                <a:latin typeface="+mj-lt"/>
                <a:ea typeface="+mj-ea"/>
                <a:cs typeface="+mj-cs"/>
              </a:rPr>
              <a:t>– Module 2 (cont.)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hidden="1"/>
          <p:cNvSpPr>
            <a:spLocks noGrp="1"/>
          </p:cNvSpPr>
          <p:nvPr>
            <p:ph type="title"/>
          </p:nvPr>
        </p:nvSpPr>
        <p:spPr/>
        <p:txBody>
          <a:bodyPr/>
          <a:lstStyle/>
          <a:p>
            <a:r>
              <a:rPr lang="en-US" dirty="0" smtClean="0"/>
              <a:t>Key issues – module 2</a:t>
            </a:r>
            <a:endParaRPr lang="en-US" dirty="0"/>
          </a:p>
        </p:txBody>
      </p:sp>
      <p:sp>
        <p:nvSpPr>
          <p:cNvPr id="3" name="Content Placeholder 2"/>
          <p:cNvSpPr>
            <a:spLocks noGrp="1"/>
          </p:cNvSpPr>
          <p:nvPr>
            <p:ph idx="1"/>
          </p:nvPr>
        </p:nvSpPr>
        <p:spPr/>
        <p:txBody>
          <a:bodyPr/>
          <a:lstStyle/>
          <a:p>
            <a:r>
              <a:rPr lang="en-US" smtClean="0"/>
              <a:t>Some of the crews that were out on call have not answered their radios or cell phones</a:t>
            </a:r>
          </a:p>
          <a:p>
            <a:r>
              <a:rPr lang="en-US" smtClean="0"/>
              <a:t>The utility has backup generators and mobile pumps, but officials want to use the pumps for other response efforts </a:t>
            </a:r>
          </a:p>
          <a:p>
            <a:endParaRPr lang="en-US" dirty="0"/>
          </a:p>
        </p:txBody>
      </p:sp>
      <p:sp>
        <p:nvSpPr>
          <p:cNvPr id="5" name="Slide Number Placeholder 4"/>
          <p:cNvSpPr>
            <a:spLocks noGrp="1"/>
          </p:cNvSpPr>
          <p:nvPr>
            <p:ph type="sldNum" sz="quarter" idx="12"/>
          </p:nvPr>
        </p:nvSpPr>
        <p:spPr/>
        <p:txBody>
          <a:bodyPr/>
          <a:lstStyle/>
          <a:p>
            <a:fld id="{D0A73337-DE87-42BF-A928-ADA1810B6706}" type="slidenum">
              <a:rPr lang="en-US" smtClean="0"/>
              <a:pPr/>
              <a:t>26</a:t>
            </a:fld>
            <a:endParaRPr lang="en-US"/>
          </a:p>
        </p:txBody>
      </p:sp>
      <p:sp>
        <p:nvSpPr>
          <p:cNvPr id="6" name="Rectangle 2"/>
          <p:cNvSpPr txBox="1">
            <a:spLocks noChangeArrowheads="1"/>
          </p:cNvSpPr>
          <p:nvPr/>
        </p:nvSpPr>
        <p:spPr>
          <a:xfrm>
            <a:off x="609600" y="7620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chemeClr val="tx2"/>
                </a:solidFill>
                <a:effectLst/>
                <a:uLnTx/>
                <a:uFillTx/>
                <a:latin typeface="+mj-lt"/>
                <a:ea typeface="+mj-ea"/>
                <a:cs typeface="+mj-cs"/>
              </a:rPr>
              <a:t>Key </a:t>
            </a:r>
            <a:r>
              <a:rPr kumimoji="0" lang="en-US" sz="4800" b="0" i="0" u="none" strike="noStrike" kern="1200" cap="none" spc="0" normalizeH="0" baseline="0" noProof="0" dirty="0" smtClean="0">
                <a:ln>
                  <a:noFill/>
                </a:ln>
                <a:solidFill>
                  <a:schemeClr val="tx2"/>
                </a:solidFill>
                <a:effectLst/>
                <a:uLnTx/>
                <a:uFillTx/>
                <a:latin typeface="+mj-lt"/>
                <a:ea typeface="+mj-ea"/>
                <a:cs typeface="+mj-cs"/>
              </a:rPr>
              <a:t>Issues</a:t>
            </a:r>
            <a:r>
              <a:rPr lang="en-US" sz="4800" dirty="0" smtClean="0">
                <a:solidFill>
                  <a:schemeClr val="tx2"/>
                </a:solidFill>
                <a:latin typeface="+mj-lt"/>
                <a:ea typeface="+mj-ea"/>
                <a:cs typeface="+mj-cs"/>
              </a:rPr>
              <a:t> </a:t>
            </a:r>
            <a:r>
              <a:rPr kumimoji="0" lang="en-US" sz="4800" b="0" i="0" u="none" strike="noStrike" kern="1200" cap="none" spc="0" normalizeH="0" baseline="0" noProof="0" dirty="0" smtClean="0">
                <a:ln>
                  <a:noFill/>
                </a:ln>
                <a:solidFill>
                  <a:schemeClr val="tx2"/>
                </a:solidFill>
                <a:effectLst/>
                <a:uLnTx/>
                <a:uFillTx/>
                <a:latin typeface="+mj-lt"/>
                <a:ea typeface="+mj-ea"/>
                <a:cs typeface="+mj-cs"/>
              </a:rPr>
              <a:t>– Module 2 (cont.)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371600" y="23622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Action Planning Session </a:t>
            </a:r>
          </a:p>
        </p:txBody>
      </p:sp>
      <p:sp>
        <p:nvSpPr>
          <p:cNvPr id="41987" name="Rectangle 3"/>
          <p:cNvSpPr>
            <a:spLocks noChangeArrowheads="1"/>
          </p:cNvSpPr>
          <p:nvPr/>
        </p:nvSpPr>
        <p:spPr bwMode="auto">
          <a:xfrm>
            <a:off x="2819400" y="3429000"/>
            <a:ext cx="5486400" cy="685800"/>
          </a:xfrm>
          <a:prstGeom prst="rect">
            <a:avLst/>
          </a:prstGeom>
          <a:noFill/>
          <a:ln w="9525">
            <a:noFill/>
            <a:miter lim="800000"/>
            <a:headEnd/>
            <a:tailEnd/>
          </a:ln>
        </p:spPr>
        <p:txBody>
          <a:bodyPr/>
          <a:lstStyle/>
          <a:p>
            <a:pPr algn="ctr">
              <a:spcBef>
                <a:spcPct val="20000"/>
              </a:spcBef>
              <a:buFont typeface="Wingdings" pitchFamily="2" charset="2"/>
              <a:buNone/>
              <a:defRPr/>
            </a:pPr>
            <a:r>
              <a:rPr lang="en-US" sz="2800" b="1" dirty="0">
                <a:solidFill>
                  <a:srgbClr val="04617B"/>
                </a:solidFill>
              </a:rPr>
              <a:t>Post-Exercise “Hot Wash”</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Action planning session</a:t>
            </a:r>
            <a:br>
              <a:rPr lang="en-US" dirty="0" smtClean="0"/>
            </a:br>
            <a:r>
              <a:rPr lang="en-US" dirty="0" smtClean="0"/>
              <a:t>post exercise </a:t>
            </a:r>
            <a:endParaRPr lang="en-US" dirty="0"/>
          </a:p>
        </p:txBody>
      </p:sp>
      <p:sp>
        <p:nvSpPr>
          <p:cNvPr id="34820" name="Slide Number Placeholder 3"/>
          <p:cNvSpPr>
            <a:spLocks noGrp="1"/>
          </p:cNvSpPr>
          <p:nvPr>
            <p:ph type="sldNum" sz="quarter" idx="12"/>
          </p:nvPr>
        </p:nvSpPr>
        <p:spPr>
          <a:noFill/>
        </p:spPr>
        <p:txBody>
          <a:bodyPr/>
          <a:lstStyle/>
          <a:p>
            <a:fld id="{D6448808-3065-4CBA-9729-59FAE00B8151}" type="slidenum">
              <a:rPr lang="en-US" smtClean="0">
                <a:solidFill>
                  <a:srgbClr val="04617B">
                    <a:shade val="90000"/>
                  </a:srgbClr>
                </a:solidFill>
              </a:rPr>
              <a:pPr/>
              <a:t>27</a:t>
            </a:fld>
            <a:endParaRPr lang="en-US">
              <a:solidFill>
                <a:srgbClr val="04617B">
                  <a:shade val="90000"/>
                </a:srgbClr>
              </a:solidFill>
            </a:endParaRPr>
          </a:p>
        </p:txBody>
      </p:sp>
    </p:spTree>
    <p:extLst>
      <p:ext uri="{BB962C8B-B14F-4D97-AF65-F5344CB8AC3E}">
        <p14:creationId xmlns:p14="http://schemas.microsoft.com/office/powerpoint/2010/main" val="3140335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Review of exercise objectives</a:t>
            </a:r>
            <a:endParaRPr lang="en-US" dirty="0"/>
          </a:p>
        </p:txBody>
      </p:sp>
      <p:sp>
        <p:nvSpPr>
          <p:cNvPr id="3" name="Slide Number Placeholder 2"/>
          <p:cNvSpPr>
            <a:spLocks noGrp="1"/>
          </p:cNvSpPr>
          <p:nvPr>
            <p:ph type="sldNum" sz="quarter" idx="12"/>
          </p:nvPr>
        </p:nvSpPr>
        <p:spPr/>
        <p:txBody>
          <a:bodyPr/>
          <a:lstStyle/>
          <a:p>
            <a:pPr>
              <a:defRPr/>
            </a:pPr>
            <a:fld id="{7FA4F20D-44AF-49C6-9EB5-28AB66E6C8D9}" type="slidenum">
              <a:rPr lang="en-US" smtClean="0">
                <a:solidFill>
                  <a:srgbClr val="04617B">
                    <a:shade val="90000"/>
                  </a:srgbClr>
                </a:solidFill>
              </a:rPr>
              <a:pPr>
                <a:defRPr/>
              </a:pPr>
              <a:t>28</a:t>
            </a:fld>
            <a:endParaRPr lang="en-US">
              <a:solidFill>
                <a:srgbClr val="04617B">
                  <a:shade val="90000"/>
                </a:srgbClr>
              </a:solidFill>
            </a:endParaRPr>
          </a:p>
        </p:txBody>
      </p:sp>
      <p:sp>
        <p:nvSpPr>
          <p:cNvPr id="4" name="Rectangle 2"/>
          <p:cNvSpPr txBox="1">
            <a:spLocks noChangeArrowheads="1"/>
          </p:cNvSpPr>
          <p:nvPr/>
        </p:nvSpPr>
        <p:spPr>
          <a:xfrm>
            <a:off x="457200" y="685800"/>
            <a:ext cx="8229600" cy="704088"/>
          </a:xfrm>
          <a:prstGeom prst="rect">
            <a:avLst/>
          </a:prstGeom>
        </p:spPr>
        <p:txBody>
          <a:bodyPr vert="horz" lIns="0" rIns="0" bIns="0" anchor="b">
            <a:normAutofit fontScale="90000" lnSpcReduction="10000"/>
          </a:bodyPr>
          <a:lstStyle/>
          <a:p>
            <a:pPr fontAlgn="auto">
              <a:spcAft>
                <a:spcPts val="0"/>
              </a:spcAft>
              <a:defRPr/>
            </a:pPr>
            <a:r>
              <a:rPr lang="en-US" sz="5000" dirty="0">
                <a:solidFill>
                  <a:srgbClr val="04617B"/>
                </a:solidFill>
                <a:latin typeface="Calibri"/>
              </a:rPr>
              <a:t>Review of Exercise Objectives</a:t>
            </a:r>
          </a:p>
        </p:txBody>
      </p:sp>
      <p:sp>
        <p:nvSpPr>
          <p:cNvPr id="5" name="Rectangle 3"/>
          <p:cNvSpPr txBox="1">
            <a:spLocks noChangeArrowheads="1"/>
          </p:cNvSpPr>
          <p:nvPr/>
        </p:nvSpPr>
        <p:spPr>
          <a:xfrm>
            <a:off x="609600" y="1444752"/>
            <a:ext cx="7696200" cy="5641848"/>
          </a:xfrm>
          <a:prstGeom prst="rect">
            <a:avLst/>
          </a:prstGeom>
        </p:spPr>
        <p:txBody>
          <a:bodyPr vert="horz">
            <a:normAutofit fontScale="92500" lnSpcReduction="10000"/>
          </a:bodyPr>
          <a:lstStyle/>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Explore and address cybersecurity challenges</a:t>
            </a:r>
          </a:p>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Define or refine participants’ roles and </a:t>
            </a:r>
            <a:r>
              <a:rPr lang="en-US" sz="2800" dirty="0" smtClean="0">
                <a:solidFill>
                  <a:prstClr val="black"/>
                </a:solidFill>
                <a:latin typeface="Constantia"/>
              </a:rPr>
              <a:t>responsibilities for managing the consequences of a </a:t>
            </a:r>
            <a:r>
              <a:rPr lang="en-US" sz="2800" dirty="0">
                <a:solidFill>
                  <a:prstClr val="black"/>
                </a:solidFill>
                <a:latin typeface="Constantia"/>
              </a:rPr>
              <a:t>cybersecurity incident, which should be reflected in their plans, </a:t>
            </a:r>
            <a:r>
              <a:rPr lang="en-US" sz="2800" dirty="0" smtClean="0">
                <a:solidFill>
                  <a:prstClr val="black"/>
                </a:solidFill>
                <a:latin typeface="Constantia"/>
              </a:rPr>
              <a:t>policies and </a:t>
            </a:r>
            <a:r>
              <a:rPr lang="en-US" sz="2800" dirty="0">
                <a:solidFill>
                  <a:prstClr val="black"/>
                </a:solidFill>
                <a:latin typeface="Constantia"/>
              </a:rPr>
              <a:t>procedures and other preparedness elements currently in place or under development</a:t>
            </a:r>
          </a:p>
          <a:p>
            <a:pPr marL="274320" indent="-274320">
              <a:lnSpc>
                <a:spcPct val="90000"/>
              </a:lnSpc>
              <a:spcBef>
                <a:spcPct val="20000"/>
              </a:spcBef>
              <a:buClr>
                <a:srgbClr val="0BD0D9"/>
              </a:buClr>
              <a:buSzPct val="95000"/>
              <a:buFont typeface="Wingdings 2"/>
              <a:buChar char=""/>
            </a:pPr>
            <a:r>
              <a:rPr lang="en-US" sz="2800" dirty="0">
                <a:solidFill>
                  <a:prstClr val="black"/>
                </a:solidFill>
                <a:latin typeface="Constantia"/>
              </a:rPr>
              <a:t>Build relationships between utilities and stakeholders</a:t>
            </a:r>
          </a:p>
          <a:p>
            <a:pPr marL="27432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Increase awareness of the damage that can be caused by a cybersecurity incident on a business or control system</a:t>
            </a:r>
          </a:p>
          <a:p>
            <a:pPr marL="274320" indent="-274320" fontAlgn="auto">
              <a:lnSpc>
                <a:spcPct val="90000"/>
              </a:lnSpc>
              <a:spcBef>
                <a:spcPct val="20000"/>
              </a:spcBef>
              <a:spcAft>
                <a:spcPts val="0"/>
              </a:spcAft>
              <a:buClr>
                <a:srgbClr val="0BD0D9"/>
              </a:buClr>
              <a:buSzPct val="95000"/>
              <a:buFont typeface="Wingdings 2"/>
              <a:buChar char=""/>
            </a:pPr>
            <a:r>
              <a:rPr lang="en-US" sz="2800" dirty="0">
                <a:solidFill>
                  <a:prstClr val="black"/>
                </a:solidFill>
                <a:latin typeface="Constantia"/>
              </a:rPr>
              <a:t>Identify other needed enhancements related to training and exercises and other preparedness elements currently in place or under development</a:t>
            </a:r>
          </a:p>
        </p:txBody>
      </p:sp>
    </p:spTree>
    <p:extLst>
      <p:ext uri="{BB962C8B-B14F-4D97-AF65-F5344CB8AC3E}">
        <p14:creationId xmlns:p14="http://schemas.microsoft.com/office/powerpoint/2010/main" val="1213654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conclusion</a:t>
            </a:r>
            <a:endParaRPr lang="en-US" dirty="0"/>
          </a:p>
        </p:txBody>
      </p:sp>
      <p:sp>
        <p:nvSpPr>
          <p:cNvPr id="38914" name="Rectangle 6"/>
          <p:cNvSpPr>
            <a:spLocks noGrp="1" noChangeArrowheads="1"/>
          </p:cNvSpPr>
          <p:nvPr>
            <p:ph type="sldNum" sz="quarter" idx="12"/>
          </p:nvPr>
        </p:nvSpPr>
        <p:spPr>
          <a:noFill/>
        </p:spPr>
        <p:txBody>
          <a:bodyPr/>
          <a:lstStyle/>
          <a:p>
            <a:fld id="{52592236-E2DB-42AC-B352-455F25679F05}" type="slidenum">
              <a:rPr lang="en-US" smtClean="0">
                <a:solidFill>
                  <a:srgbClr val="04617B">
                    <a:shade val="90000"/>
                  </a:srgbClr>
                </a:solidFill>
              </a:rPr>
              <a:pPr/>
              <a:t>29</a:t>
            </a:fld>
            <a:endParaRPr lang="en-US">
              <a:solidFill>
                <a:srgbClr val="04617B">
                  <a:shade val="90000"/>
                </a:srgbClr>
              </a:solidFill>
            </a:endParaRPr>
          </a:p>
        </p:txBody>
      </p:sp>
      <p:sp>
        <p:nvSpPr>
          <p:cNvPr id="66562" name="Rectangle 2"/>
          <p:cNvSpPr>
            <a:spLocks noChangeArrowheads="1"/>
          </p:cNvSpPr>
          <p:nvPr/>
        </p:nvSpPr>
        <p:spPr bwMode="auto">
          <a:xfrm>
            <a:off x="457200" y="704088"/>
            <a:ext cx="8229600" cy="1143000"/>
          </a:xfrm>
          <a:prstGeom prst="rect">
            <a:avLst/>
          </a:prstGeom>
          <a:noFill/>
          <a:ln w="9525">
            <a:noFill/>
            <a:miter lim="800000"/>
            <a:headEnd/>
            <a:tailEnd/>
          </a:ln>
        </p:spPr>
        <p:txBody>
          <a:bodyPr anchor="ctr"/>
          <a:lstStyle/>
          <a:p>
            <a:pPr>
              <a:defRPr/>
            </a:pPr>
            <a:r>
              <a:rPr lang="en-US" sz="5000" dirty="0">
                <a:solidFill>
                  <a:srgbClr val="04617B"/>
                </a:solidFill>
                <a:latin typeface="Calibri"/>
              </a:rPr>
              <a:t>Conclusion</a:t>
            </a:r>
          </a:p>
        </p:txBody>
      </p:sp>
      <p:sp>
        <p:nvSpPr>
          <p:cNvPr id="38916" name="Rectangle 3"/>
          <p:cNvSpPr>
            <a:spLocks noChangeArrowheads="1"/>
          </p:cNvSpPr>
          <p:nvPr/>
        </p:nvSpPr>
        <p:spPr bwMode="auto">
          <a:xfrm>
            <a:off x="612648" y="1905000"/>
            <a:ext cx="7239000" cy="4343400"/>
          </a:xfrm>
          <a:prstGeom prst="rect">
            <a:avLst/>
          </a:prstGeom>
          <a:noFill/>
          <a:ln w="9525">
            <a:noFill/>
            <a:miter lim="800000"/>
            <a:headEnd/>
            <a:tailEnd/>
          </a:ln>
        </p:spPr>
        <p:txBody>
          <a:bodyPr/>
          <a:lstStyle/>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Please turn in your notes from the Action Planning Session, your participant evaluation </a:t>
            </a:r>
            <a:r>
              <a:rPr lang="en-US" sz="2600" dirty="0" smtClean="0">
                <a:solidFill>
                  <a:prstClr val="black"/>
                </a:solidFill>
                <a:latin typeface="Constantia"/>
              </a:rPr>
              <a:t>form and </a:t>
            </a:r>
            <a:r>
              <a:rPr lang="en-US" sz="2600" dirty="0">
                <a:solidFill>
                  <a:prstClr val="black"/>
                </a:solidFill>
                <a:latin typeface="Constantia"/>
              </a:rPr>
              <a:t>any additional comments you wish to share</a:t>
            </a:r>
          </a:p>
          <a:p>
            <a:pPr marL="274320" indent="-274320">
              <a:lnSpc>
                <a:spcPct val="90000"/>
              </a:lnSpc>
              <a:spcBef>
                <a:spcPct val="20000"/>
              </a:spcBef>
              <a:buClr>
                <a:srgbClr val="0BD0D9"/>
              </a:buClr>
              <a:buSzPct val="95000"/>
              <a:buFont typeface="Wingdings 2"/>
              <a:buChar char=""/>
            </a:pPr>
            <a:r>
              <a:rPr lang="en-US" sz="2600" dirty="0">
                <a:solidFill>
                  <a:prstClr val="black"/>
                </a:solidFill>
                <a:latin typeface="Constantia"/>
              </a:rPr>
              <a:t>This information will be used to develop an After Action Report and Improvement Plan</a:t>
            </a:r>
          </a:p>
        </p:txBody>
      </p:sp>
    </p:spTree>
    <p:extLst>
      <p:ext uri="{BB962C8B-B14F-4D97-AF65-F5344CB8AC3E}">
        <p14:creationId xmlns:p14="http://schemas.microsoft.com/office/powerpoint/2010/main" val="24113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l" eaLnBrk="1" hangingPunct="1">
              <a:defRPr/>
            </a:pPr>
            <a:r>
              <a:rPr lang="en-US" dirty="0" smtClean="0"/>
              <a:t>Welcome and Introductions</a:t>
            </a:r>
          </a:p>
        </p:txBody>
      </p:sp>
      <p:sp>
        <p:nvSpPr>
          <p:cNvPr id="5124" name="Rectangle 3"/>
          <p:cNvSpPr>
            <a:spLocks noGrp="1" noChangeArrowheads="1"/>
          </p:cNvSpPr>
          <p:nvPr>
            <p:ph idx="1"/>
          </p:nvPr>
        </p:nvSpPr>
        <p:spPr/>
        <p:txBody>
          <a:bodyPr/>
          <a:lstStyle/>
          <a:p>
            <a:pPr eaLnBrk="1" hangingPunct="1">
              <a:spcBef>
                <a:spcPts val="1200"/>
              </a:spcBef>
            </a:pPr>
            <a:r>
              <a:rPr lang="en-US" dirty="0" smtClean="0"/>
              <a:t>Name</a:t>
            </a:r>
          </a:p>
          <a:p>
            <a:pPr eaLnBrk="1" hangingPunct="1">
              <a:spcBef>
                <a:spcPts val="1200"/>
              </a:spcBef>
            </a:pPr>
            <a:r>
              <a:rPr lang="en-US" dirty="0" smtClean="0"/>
              <a:t>Organization</a:t>
            </a:r>
          </a:p>
          <a:p>
            <a:pPr eaLnBrk="1" hangingPunct="1">
              <a:spcBef>
                <a:spcPts val="1200"/>
              </a:spcBef>
            </a:pPr>
            <a:r>
              <a:rPr lang="en-US" dirty="0" smtClean="0"/>
              <a:t>Emergency response experience</a:t>
            </a:r>
          </a:p>
        </p:txBody>
      </p:sp>
      <p:sp>
        <p:nvSpPr>
          <p:cNvPr id="5122" name="Rectangle 6"/>
          <p:cNvSpPr>
            <a:spLocks noGrp="1" noChangeArrowheads="1"/>
          </p:cNvSpPr>
          <p:nvPr>
            <p:ph type="sldNum" sz="quarter" idx="12"/>
          </p:nvPr>
        </p:nvSpPr>
        <p:spPr>
          <a:noFill/>
        </p:spPr>
        <p:txBody>
          <a:bodyPr/>
          <a:lstStyle/>
          <a:p>
            <a:fld id="{084B7139-E267-425D-813C-7FF6E94333C1}" type="slidenum">
              <a:rPr lang="en-US" smtClean="0"/>
              <a:pPr/>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1219200" y="2286000"/>
            <a:ext cx="7772400" cy="1143000"/>
          </a:xfrm>
          <a:prstGeom prst="rect">
            <a:avLst/>
          </a:prstGeom>
          <a:noFill/>
          <a:ln w="9525">
            <a:noFill/>
            <a:miter lim="800000"/>
            <a:headEnd/>
            <a:tailEnd/>
          </a:ln>
        </p:spPr>
        <p:txBody>
          <a:bodyPr anchor="ctr"/>
          <a:lstStyle/>
          <a:p>
            <a:pPr>
              <a:defRPr/>
            </a:pPr>
            <a:r>
              <a:rPr lang="en-US" sz="5000" b="1" dirty="0">
                <a:solidFill>
                  <a:srgbClr val="04617B"/>
                </a:solidFill>
                <a:latin typeface="Calibri"/>
              </a:rPr>
              <a:t>Closing Remarks</a:t>
            </a:r>
          </a:p>
        </p:txBody>
      </p:sp>
      <p:sp>
        <p:nvSpPr>
          <p:cNvPr id="41987" name="Rectangle 3"/>
          <p:cNvSpPr>
            <a:spLocks noChangeArrowheads="1"/>
          </p:cNvSpPr>
          <p:nvPr/>
        </p:nvSpPr>
        <p:spPr bwMode="auto">
          <a:xfrm>
            <a:off x="1219200" y="3124200"/>
            <a:ext cx="6400800" cy="685800"/>
          </a:xfrm>
          <a:prstGeom prst="rect">
            <a:avLst/>
          </a:prstGeom>
          <a:noFill/>
          <a:ln w="9525">
            <a:noFill/>
            <a:miter lim="800000"/>
            <a:headEnd/>
            <a:tailEnd/>
          </a:ln>
        </p:spPr>
        <p:txBody>
          <a:bodyPr/>
          <a:lstStyle/>
          <a:p>
            <a:pPr>
              <a:spcBef>
                <a:spcPct val="20000"/>
              </a:spcBef>
              <a:buFont typeface="Wingdings" pitchFamily="2" charset="2"/>
              <a:buNone/>
              <a:defRPr/>
            </a:pPr>
            <a:r>
              <a:rPr lang="en-US" sz="2800" b="1" dirty="0">
                <a:solidFill>
                  <a:srgbClr val="04617B"/>
                </a:solidFill>
              </a:rPr>
              <a:t>Thank you for participating</a:t>
            </a:r>
          </a:p>
          <a:p>
            <a:pPr algn="ctr">
              <a:spcBef>
                <a:spcPct val="20000"/>
              </a:spcBef>
              <a:buFont typeface="Wingdings" pitchFamily="2" charset="2"/>
              <a:buNone/>
              <a:defRPr/>
            </a:pPr>
            <a:endParaRPr lang="en-US" sz="2800" b="1" dirty="0">
              <a:solidFill>
                <a:prstClr val="black"/>
              </a:solidFill>
              <a:effectLst>
                <a:outerShdw blurRad="38100" dist="38100" dir="2700000" algn="tl">
                  <a:srgbClr val="C0C0C0"/>
                </a:outerShdw>
              </a:effectLst>
            </a:endParaRPr>
          </a:p>
        </p:txBody>
      </p:sp>
      <p:sp>
        <p:nvSpPr>
          <p:cNvPr id="2" name="Title 1" hidden="1"/>
          <p:cNvSpPr>
            <a:spLocks noGrp="1"/>
          </p:cNvSpPr>
          <p:nvPr>
            <p:ph type="title"/>
          </p:nvPr>
        </p:nvSpPr>
        <p:spPr/>
        <p:txBody>
          <a:bodyPr>
            <a:normAutofit fontScale="90000"/>
          </a:bodyPr>
          <a:lstStyle/>
          <a:p>
            <a:r>
              <a:rPr lang="en-US" dirty="0" smtClean="0"/>
              <a:t>Closing remarks thank you for participating</a:t>
            </a:r>
            <a:endParaRPr lang="en-US" dirty="0"/>
          </a:p>
        </p:txBody>
      </p:sp>
      <p:sp>
        <p:nvSpPr>
          <p:cNvPr id="39940" name="Slide Number Placeholder 3"/>
          <p:cNvSpPr>
            <a:spLocks noGrp="1"/>
          </p:cNvSpPr>
          <p:nvPr>
            <p:ph type="sldNum" sz="quarter" idx="12"/>
          </p:nvPr>
        </p:nvSpPr>
        <p:spPr/>
        <p:txBody>
          <a:bodyPr/>
          <a:lstStyle/>
          <a:p>
            <a:fld id="{21C004FF-C7A8-4AB9-8B6A-7B00CDD2E126}" type="slidenum">
              <a:rPr lang="en-US" smtClean="0">
                <a:solidFill>
                  <a:srgbClr val="04617B">
                    <a:shade val="90000"/>
                  </a:srgbClr>
                </a:solidFill>
              </a:rPr>
              <a:pPr/>
              <a:t>30</a:t>
            </a:fld>
            <a:endParaRPr lang="en-US">
              <a:solidFill>
                <a:srgbClr val="04617B">
                  <a:shade val="90000"/>
                </a:srgbClr>
              </a:solidFill>
            </a:endParaRPr>
          </a:p>
        </p:txBody>
      </p:sp>
    </p:spTree>
    <p:extLst>
      <p:ext uri="{BB962C8B-B14F-4D97-AF65-F5344CB8AC3E}">
        <p14:creationId xmlns:p14="http://schemas.microsoft.com/office/powerpoint/2010/main" val="36661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704088"/>
            <a:ext cx="8229600" cy="1143000"/>
          </a:xfrm>
        </p:spPr>
        <p:txBody>
          <a:bodyPr vert="horz" lIns="0" rIns="0" bIns="0" anchor="b">
            <a:normAutofit/>
          </a:bodyPr>
          <a:lstStyle/>
          <a:p>
            <a:pPr>
              <a:defRPr/>
            </a:pPr>
            <a:r>
              <a:rPr lang="en-US" dirty="0" smtClean="0"/>
              <a:t>Agenda</a:t>
            </a:r>
          </a:p>
        </p:txBody>
      </p:sp>
      <p:sp>
        <p:nvSpPr>
          <p:cNvPr id="6146" name="Rectangle 6"/>
          <p:cNvSpPr>
            <a:spLocks noGrp="1" noChangeArrowheads="1"/>
          </p:cNvSpPr>
          <p:nvPr>
            <p:ph type="sldNum" sz="quarter" idx="12"/>
          </p:nvPr>
        </p:nvSpPr>
        <p:spPr>
          <a:noFill/>
        </p:spPr>
        <p:txBody>
          <a:bodyPr/>
          <a:lstStyle/>
          <a:p>
            <a:fld id="{A7583727-D70F-4998-92A3-DF6BB80FC180}" type="slidenum">
              <a:rPr lang="en-US" smtClean="0"/>
              <a:pPr/>
              <a:t>4</a:t>
            </a:fld>
            <a:endParaRPr lang="en-US" smtClean="0"/>
          </a:p>
        </p:txBody>
      </p:sp>
      <p:sp>
        <p:nvSpPr>
          <p:cNvPr id="6148" name="Rectangle 3"/>
          <p:cNvSpPr>
            <a:spLocks noChangeArrowheads="1"/>
          </p:cNvSpPr>
          <p:nvPr/>
        </p:nvSpPr>
        <p:spPr bwMode="auto">
          <a:xfrm>
            <a:off x="612648" y="1901952"/>
            <a:ext cx="7239000" cy="4038600"/>
          </a:xfrm>
          <a:prstGeom prst="rect">
            <a:avLst/>
          </a:prstGeom>
          <a:noFill/>
          <a:ln w="9525">
            <a:noFill/>
            <a:miter lim="800000"/>
            <a:headEnd/>
            <a:tailEnd/>
          </a:ln>
        </p:spPr>
        <p:txBody>
          <a:bodyPr/>
          <a:lstStyle/>
          <a:p>
            <a:pPr marL="274320" indent="-274320">
              <a:spcBef>
                <a:spcPts val="1200"/>
              </a:spcBef>
              <a:buClr>
                <a:schemeClr val="accent3"/>
              </a:buClr>
              <a:buSzPct val="95000"/>
              <a:buFont typeface="Wingdings 2"/>
              <a:buChar char=""/>
            </a:pPr>
            <a:r>
              <a:rPr lang="en-US" sz="2600" dirty="0">
                <a:latin typeface="+mn-lt"/>
              </a:rPr>
              <a:t>Review exercise materials and rules</a:t>
            </a:r>
          </a:p>
          <a:p>
            <a:pPr marL="274320" indent="-274320">
              <a:spcBef>
                <a:spcPts val="1200"/>
              </a:spcBef>
              <a:buClr>
                <a:schemeClr val="accent3"/>
              </a:buClr>
              <a:buSzPct val="95000"/>
              <a:buFont typeface="Wingdings 2"/>
              <a:buChar char=""/>
            </a:pPr>
            <a:r>
              <a:rPr lang="en-US" sz="2600" dirty="0">
                <a:latin typeface="+mn-lt"/>
              </a:rPr>
              <a:t>Review scenario(s)</a:t>
            </a:r>
          </a:p>
          <a:p>
            <a:pPr marL="274320" lvl="1" indent="-274320">
              <a:spcBef>
                <a:spcPts val="1200"/>
              </a:spcBef>
              <a:buClr>
                <a:schemeClr val="accent3"/>
              </a:buClr>
              <a:buSzPct val="95000"/>
              <a:buFont typeface="Wingdings 2"/>
              <a:buChar char=""/>
            </a:pPr>
            <a:r>
              <a:rPr lang="en-US" sz="2600" dirty="0">
                <a:latin typeface="+mn-lt"/>
              </a:rPr>
              <a:t>Break</a:t>
            </a:r>
          </a:p>
          <a:p>
            <a:pPr marL="274320" indent="-274320">
              <a:spcBef>
                <a:spcPts val="1200"/>
              </a:spcBef>
              <a:buClr>
                <a:schemeClr val="accent3"/>
              </a:buClr>
              <a:buSzPct val="95000"/>
              <a:buFont typeface="Wingdings 2"/>
              <a:buChar char=""/>
            </a:pPr>
            <a:r>
              <a:rPr lang="en-US" sz="2600" dirty="0">
                <a:latin typeface="+mn-lt"/>
              </a:rPr>
              <a:t>Facilitated </a:t>
            </a:r>
            <a:r>
              <a:rPr lang="en-US" sz="2600" dirty="0" smtClean="0">
                <a:latin typeface="+mn-lt"/>
              </a:rPr>
              <a:t>discussion </a:t>
            </a:r>
            <a:r>
              <a:rPr lang="en-US" sz="2600" dirty="0">
                <a:latin typeface="+mn-lt"/>
              </a:rPr>
              <a:t>p</a:t>
            </a:r>
            <a:r>
              <a:rPr lang="en-US" sz="2600" dirty="0" smtClean="0">
                <a:latin typeface="+mn-lt"/>
              </a:rPr>
              <a:t>eriod</a:t>
            </a:r>
            <a:endParaRPr lang="en-US" sz="2600" dirty="0">
              <a:latin typeface="+mn-lt"/>
            </a:endParaRPr>
          </a:p>
          <a:p>
            <a:pPr marL="274320" indent="-274320">
              <a:spcBef>
                <a:spcPts val="1200"/>
              </a:spcBef>
              <a:buClr>
                <a:schemeClr val="accent3"/>
              </a:buClr>
              <a:buSzPct val="95000"/>
              <a:buFont typeface="Wingdings 2"/>
              <a:buChar char=""/>
            </a:pPr>
            <a:r>
              <a:rPr lang="en-US" sz="2600" smtClean="0">
                <a:latin typeface="+mn-lt"/>
              </a:rPr>
              <a:t>Action planning </a:t>
            </a:r>
            <a:r>
              <a:rPr lang="en-US" sz="2600" dirty="0">
                <a:latin typeface="+mn-lt"/>
              </a:rPr>
              <a:t>s</a:t>
            </a:r>
            <a:r>
              <a:rPr lang="en-US" sz="2600" dirty="0" smtClean="0">
                <a:latin typeface="+mn-lt"/>
              </a:rPr>
              <a:t>ession (“hot </a:t>
            </a:r>
            <a:r>
              <a:rPr lang="en-US" sz="2600" dirty="0">
                <a:latin typeface="+mn-lt"/>
              </a:rPr>
              <a:t>wash”)</a:t>
            </a:r>
          </a:p>
          <a:p>
            <a:pPr marL="274320" indent="-274320">
              <a:spcBef>
                <a:spcPts val="1200"/>
              </a:spcBef>
              <a:buClr>
                <a:schemeClr val="accent3"/>
              </a:buClr>
              <a:buSzPct val="95000"/>
              <a:buFont typeface="Wingdings 2"/>
              <a:buChar char=""/>
            </a:pPr>
            <a:r>
              <a:rPr lang="en-US" sz="2600" dirty="0">
                <a:latin typeface="+mn-lt"/>
              </a:rPr>
              <a:t>Review and </a:t>
            </a:r>
            <a:r>
              <a:rPr lang="en-US" sz="2600" dirty="0" smtClean="0">
                <a:latin typeface="+mn-lt"/>
              </a:rPr>
              <a:t>conclusion</a:t>
            </a:r>
            <a:endParaRPr lang="en-US" sz="2600" dirty="0">
              <a:latin typeface="+mn-lt"/>
            </a:endParaRPr>
          </a:p>
          <a:p>
            <a:pPr marL="274320" indent="-274320">
              <a:spcBef>
                <a:spcPts val="1200"/>
              </a:spcBef>
              <a:buClr>
                <a:schemeClr val="accent3"/>
              </a:buClr>
              <a:buSzPct val="95000"/>
              <a:buFont typeface="Wingdings 2"/>
              <a:buChar char=""/>
            </a:pPr>
            <a:r>
              <a:rPr lang="en-US" sz="2600" dirty="0">
                <a:latin typeface="+mn-lt"/>
              </a:rPr>
              <a:t>Closing </a:t>
            </a:r>
            <a:r>
              <a:rPr lang="en-US" sz="2600" dirty="0" smtClean="0">
                <a:latin typeface="+mn-lt"/>
              </a:rPr>
              <a:t>comments</a:t>
            </a:r>
            <a:endParaRPr lang="en-US" sz="26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l" eaLnBrk="1" hangingPunct="1">
              <a:defRPr/>
            </a:pPr>
            <a:r>
              <a:rPr lang="en-US" dirty="0" smtClean="0"/>
              <a:t>Administrative Details</a:t>
            </a:r>
          </a:p>
        </p:txBody>
      </p:sp>
      <p:sp>
        <p:nvSpPr>
          <p:cNvPr id="7172" name="Rectangle 3"/>
          <p:cNvSpPr>
            <a:spLocks noGrp="1" noChangeArrowheads="1"/>
          </p:cNvSpPr>
          <p:nvPr>
            <p:ph idx="1"/>
          </p:nvPr>
        </p:nvSpPr>
        <p:spPr>
          <a:xfrm>
            <a:off x="612648" y="1901952"/>
            <a:ext cx="8229600" cy="4389120"/>
          </a:xfrm>
        </p:spPr>
        <p:txBody>
          <a:bodyPr/>
          <a:lstStyle/>
          <a:p>
            <a:pPr eaLnBrk="1" hangingPunct="1"/>
            <a:r>
              <a:rPr lang="en-US" dirty="0" smtClean="0"/>
              <a:t>Location of emergency exits</a:t>
            </a:r>
          </a:p>
          <a:p>
            <a:pPr eaLnBrk="1" hangingPunct="1"/>
            <a:r>
              <a:rPr lang="en-US" dirty="0" smtClean="0"/>
              <a:t>Location of restrooms</a:t>
            </a:r>
          </a:p>
          <a:p>
            <a:pPr eaLnBrk="1" hangingPunct="1"/>
            <a:r>
              <a:rPr lang="en-US" dirty="0" smtClean="0"/>
              <a:t>Cell phone and pager management</a:t>
            </a:r>
          </a:p>
          <a:p>
            <a:pPr eaLnBrk="1" hangingPunct="1"/>
            <a:r>
              <a:rPr lang="en-US" dirty="0" smtClean="0"/>
              <a:t>Logging your time to fulfill training requirements</a:t>
            </a:r>
          </a:p>
          <a:p>
            <a:pPr eaLnBrk="1" hangingPunct="1"/>
            <a:r>
              <a:rPr lang="en-US" dirty="0" smtClean="0"/>
              <a:t>Sign-in sheet and participant evaluation form</a:t>
            </a:r>
          </a:p>
          <a:p>
            <a:pPr eaLnBrk="1" hangingPunct="1"/>
            <a:endParaRPr lang="en-US" dirty="0" smtClean="0"/>
          </a:p>
        </p:txBody>
      </p:sp>
      <p:sp>
        <p:nvSpPr>
          <p:cNvPr id="7170" name="Rectangle 6"/>
          <p:cNvSpPr>
            <a:spLocks noGrp="1" noChangeArrowheads="1"/>
          </p:cNvSpPr>
          <p:nvPr>
            <p:ph type="sldNum" sz="quarter" idx="12"/>
          </p:nvPr>
        </p:nvSpPr>
        <p:spPr>
          <a:noFill/>
        </p:spPr>
        <p:txBody>
          <a:bodyPr/>
          <a:lstStyle/>
          <a:p>
            <a:fld id="{74DC98E9-3D5E-434E-9143-208F4FC79E4D}"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Benefits:</a:t>
            </a:r>
          </a:p>
        </p:txBody>
      </p:sp>
      <p:sp>
        <p:nvSpPr>
          <p:cNvPr id="8196" name="Rectangle 3"/>
          <p:cNvSpPr>
            <a:spLocks noGrp="1" noChangeArrowheads="1"/>
          </p:cNvSpPr>
          <p:nvPr>
            <p:ph idx="1"/>
          </p:nvPr>
        </p:nvSpPr>
        <p:spPr>
          <a:xfrm>
            <a:off x="612648" y="1901952"/>
            <a:ext cx="7239000" cy="5029200"/>
          </a:xfrm>
        </p:spPr>
        <p:txBody>
          <a:bodyPr/>
          <a:lstStyle/>
          <a:p>
            <a:pPr eaLnBrk="1" hangingPunct="1">
              <a:lnSpc>
                <a:spcPct val="90000"/>
              </a:lnSpc>
            </a:pPr>
            <a:r>
              <a:rPr lang="en-US" dirty="0" smtClean="0"/>
              <a:t>Increase readiness in the event of an actual emergency</a:t>
            </a:r>
          </a:p>
          <a:p>
            <a:pPr eaLnBrk="1" hangingPunct="1">
              <a:lnSpc>
                <a:spcPct val="90000"/>
              </a:lnSpc>
            </a:pPr>
            <a:r>
              <a:rPr lang="en-US" dirty="0" smtClean="0"/>
              <a:t>Provide a means to assess effectiveness of response plans and response capabilities</a:t>
            </a:r>
          </a:p>
          <a:p>
            <a:pPr eaLnBrk="1" hangingPunct="1">
              <a:lnSpc>
                <a:spcPct val="90000"/>
              </a:lnSpc>
            </a:pPr>
            <a:r>
              <a:rPr lang="en-US" dirty="0" smtClean="0"/>
              <a:t>Serve as a training tool for response personnel and their involvement with other response agencies </a:t>
            </a:r>
          </a:p>
          <a:p>
            <a:pPr eaLnBrk="1" hangingPunct="1">
              <a:lnSpc>
                <a:spcPct val="90000"/>
              </a:lnSpc>
            </a:pPr>
            <a:r>
              <a:rPr lang="en-US" dirty="0" smtClean="0"/>
              <a:t>Provide an opportunity to practice skills and improve individual performance in a non-threatening environment</a:t>
            </a:r>
          </a:p>
        </p:txBody>
      </p:sp>
      <p:sp>
        <p:nvSpPr>
          <p:cNvPr id="8194" name="Rectangle 6"/>
          <p:cNvSpPr>
            <a:spLocks noGrp="1" noChangeArrowheads="1"/>
          </p:cNvSpPr>
          <p:nvPr>
            <p:ph type="sldNum" sz="quarter" idx="12"/>
          </p:nvPr>
        </p:nvSpPr>
        <p:spPr>
          <a:noFill/>
        </p:spPr>
        <p:txBody>
          <a:bodyPr/>
          <a:lstStyle/>
          <a:p>
            <a:fld id="{097C6147-F848-4EF9-9909-2157CECB5118}"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704088"/>
            <a:ext cx="8229600" cy="1143000"/>
          </a:xfrm>
        </p:spPr>
        <p:txBody>
          <a:bodyPr/>
          <a:lstStyle/>
          <a:p>
            <a:pPr algn="l" eaLnBrk="1" hangingPunct="1">
              <a:defRPr/>
            </a:pPr>
            <a:r>
              <a:rPr lang="en-US" dirty="0" smtClean="0"/>
              <a:t>Exercise Benefits: (cont.)</a:t>
            </a:r>
          </a:p>
        </p:txBody>
      </p:sp>
      <p:sp>
        <p:nvSpPr>
          <p:cNvPr id="9220" name="Rectangle 3"/>
          <p:cNvSpPr>
            <a:spLocks noGrp="1" noChangeArrowheads="1"/>
          </p:cNvSpPr>
          <p:nvPr>
            <p:ph idx="1"/>
          </p:nvPr>
        </p:nvSpPr>
        <p:spPr>
          <a:xfrm>
            <a:off x="612648" y="1905000"/>
            <a:ext cx="7239000" cy="5029200"/>
          </a:xfrm>
        </p:spPr>
        <p:txBody>
          <a:bodyPr/>
          <a:lstStyle/>
          <a:p>
            <a:pPr eaLnBrk="1" hangingPunct="1"/>
            <a:r>
              <a:rPr lang="en-US" dirty="0" smtClean="0"/>
              <a:t>Require participants to network with each other and pre-plan decisions on resources</a:t>
            </a:r>
          </a:p>
          <a:p>
            <a:pPr eaLnBrk="1" hangingPunct="1"/>
            <a:r>
              <a:rPr lang="en-US" dirty="0" smtClean="0"/>
              <a:t>Identify planning conflicts or gaps</a:t>
            </a:r>
          </a:p>
          <a:p>
            <a:pPr eaLnBrk="1" hangingPunct="1"/>
            <a:r>
              <a:rPr lang="en-US" dirty="0" smtClean="0"/>
              <a:t>Identify resource needs and opportunities for sharing of resources</a:t>
            </a:r>
          </a:p>
          <a:p>
            <a:pPr eaLnBrk="1" hangingPunct="1"/>
            <a:r>
              <a:rPr lang="en-US" dirty="0" smtClean="0"/>
              <a:t>Clarify internal and external roles and responsibilities</a:t>
            </a:r>
          </a:p>
        </p:txBody>
      </p:sp>
      <p:sp>
        <p:nvSpPr>
          <p:cNvPr id="9218" name="Rectangle 6"/>
          <p:cNvSpPr>
            <a:spLocks noGrp="1" noChangeArrowheads="1"/>
          </p:cNvSpPr>
          <p:nvPr>
            <p:ph type="sldNum" sz="quarter" idx="12"/>
          </p:nvPr>
        </p:nvSpPr>
        <p:spPr>
          <a:noFill/>
        </p:spPr>
        <p:txBody>
          <a:bodyPr/>
          <a:lstStyle/>
          <a:p>
            <a:fld id="{B1CA0C85-1B61-4E3A-9B47-BE9E6BBE53BB}" type="slidenum">
              <a:rPr lang="en-US" smtClean="0"/>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fld id="{FF1E9905-2AFF-4973-94DC-ABD663A03944}" type="slidenum">
              <a:rPr lang="en-US" smtClean="0"/>
              <a:pPr/>
              <a:t>8</a:t>
            </a:fld>
            <a:endParaRPr lang="en-US" smtClean="0"/>
          </a:p>
        </p:txBody>
      </p:sp>
      <p:sp>
        <p:nvSpPr>
          <p:cNvPr id="48130"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smtClean="0"/>
              <a:t>Exercise Objectives:</a:t>
            </a:r>
          </a:p>
        </p:txBody>
      </p:sp>
      <p:sp>
        <p:nvSpPr>
          <p:cNvPr id="10244" name="Rectangle 3"/>
          <p:cNvSpPr>
            <a:spLocks noChangeArrowheads="1"/>
          </p:cNvSpPr>
          <p:nvPr/>
        </p:nvSpPr>
        <p:spPr bwMode="auto">
          <a:xfrm>
            <a:off x="612648" y="1901952"/>
            <a:ext cx="7772400" cy="5638800"/>
          </a:xfrm>
          <a:prstGeom prst="rect">
            <a:avLst/>
          </a:prstGeom>
          <a:noFill/>
          <a:ln w="9525">
            <a:noFill/>
            <a:miter lim="800000"/>
            <a:headEnd/>
            <a:tailEnd/>
          </a:ln>
        </p:spPr>
        <p:txBody>
          <a:bodyPr/>
          <a:lstStyle/>
          <a:p>
            <a:pPr eaLnBrk="0" hangingPunct="0">
              <a:lnSpc>
                <a:spcPct val="90000"/>
              </a:lnSpc>
              <a:spcBef>
                <a:spcPct val="20000"/>
              </a:spcBef>
              <a:buFont typeface="Wingdings" pitchFamily="2" charset="2"/>
              <a:buNone/>
            </a:pPr>
            <a:r>
              <a:rPr lang="en-US" sz="2600" dirty="0">
                <a:latin typeface="+mn-lt"/>
              </a:rPr>
              <a:t>At the conclusion of this exercise, participants should be able to do the following:</a:t>
            </a:r>
          </a:p>
          <a:p>
            <a:pPr marL="342900" indent="-342900" eaLnBrk="0" hangingPunct="0">
              <a:lnSpc>
                <a:spcPct val="90000"/>
              </a:lnSpc>
              <a:spcBef>
                <a:spcPct val="20000"/>
              </a:spcBef>
            </a:pPr>
            <a:endParaRPr lang="en-US" sz="2400" u="sng" dirty="0"/>
          </a:p>
          <a:p>
            <a:pPr marL="274320" indent="-274320">
              <a:lnSpc>
                <a:spcPct val="90000"/>
              </a:lnSpc>
              <a:spcBef>
                <a:spcPct val="20000"/>
              </a:spcBef>
              <a:buClr>
                <a:schemeClr val="accent3"/>
              </a:buClr>
              <a:buSzPct val="95000"/>
              <a:buFont typeface="Wingdings 2"/>
              <a:buChar char=""/>
            </a:pPr>
            <a:r>
              <a:rPr lang="en-US" sz="2600" dirty="0">
                <a:latin typeface="+mn-lt"/>
              </a:rPr>
              <a:t>Define or refine participants’ roles and </a:t>
            </a:r>
            <a:r>
              <a:rPr lang="en-US" sz="2600" dirty="0" smtClean="0">
                <a:latin typeface="+mn-lt"/>
              </a:rPr>
              <a:t>responsibilities for managing the consequences of a tornado </a:t>
            </a:r>
            <a:r>
              <a:rPr lang="en-US" sz="2600" dirty="0">
                <a:latin typeface="+mn-lt"/>
              </a:rPr>
              <a:t>incident, which should be reflected in their plans, </a:t>
            </a:r>
            <a:r>
              <a:rPr lang="en-US" sz="2600" dirty="0" smtClean="0">
                <a:latin typeface="+mn-lt"/>
              </a:rPr>
              <a:t>policies and </a:t>
            </a:r>
            <a:r>
              <a:rPr lang="en-US" sz="2600" dirty="0">
                <a:latin typeface="+mn-lt"/>
              </a:rPr>
              <a:t>procedures and other preparedness elements currently in place or under </a:t>
            </a:r>
            <a:r>
              <a:rPr lang="en-US" sz="2600" dirty="0" smtClean="0">
                <a:latin typeface="+mn-lt"/>
              </a:rPr>
              <a:t>development</a:t>
            </a:r>
            <a:endParaRPr lang="en-US" sz="2600" dirty="0">
              <a:latin typeface="+mn-lt"/>
            </a:endParaRPr>
          </a:p>
          <a:p>
            <a:pPr marL="274320" indent="-274320">
              <a:lnSpc>
                <a:spcPct val="90000"/>
              </a:lnSpc>
              <a:spcBef>
                <a:spcPct val="20000"/>
              </a:spcBef>
              <a:buClr>
                <a:schemeClr val="accent3"/>
              </a:buClr>
              <a:buSzPct val="95000"/>
              <a:buFont typeface="Wingdings 2"/>
              <a:buChar char=""/>
            </a:pPr>
            <a:r>
              <a:rPr lang="en-US" sz="2600" dirty="0">
                <a:latin typeface="+mn-lt"/>
              </a:rPr>
              <a:t>Build relationships between utilities and </a:t>
            </a:r>
            <a:r>
              <a:rPr lang="en-US" sz="2600" dirty="0" smtClean="0">
                <a:latin typeface="+mn-lt"/>
              </a:rPr>
              <a:t>stakeholders</a:t>
            </a:r>
            <a:endParaRPr lang="en-US" sz="26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p:spPr>
        <p:txBody>
          <a:bodyPr/>
          <a:lstStyle/>
          <a:p>
            <a:fld id="{080F26CC-2800-415A-91A2-CED7A5197EB3}" type="slidenum">
              <a:rPr lang="en-US" smtClean="0"/>
              <a:pPr/>
              <a:t>9</a:t>
            </a:fld>
            <a:endParaRPr lang="en-US" smtClean="0"/>
          </a:p>
        </p:txBody>
      </p:sp>
      <p:sp>
        <p:nvSpPr>
          <p:cNvPr id="123906" name="Rectangle 2"/>
          <p:cNvSpPr>
            <a:spLocks noGrp="1" noChangeArrowheads="1"/>
          </p:cNvSpPr>
          <p:nvPr>
            <p:ph type="title" idx="4294967295"/>
          </p:nvPr>
        </p:nvSpPr>
        <p:spPr>
          <a:xfrm>
            <a:off x="457200" y="704088"/>
            <a:ext cx="8229600" cy="1143000"/>
          </a:xfrm>
        </p:spPr>
        <p:txBody>
          <a:bodyPr/>
          <a:lstStyle/>
          <a:p>
            <a:pPr algn="l" eaLnBrk="1" hangingPunct="1">
              <a:defRPr/>
            </a:pPr>
            <a:r>
              <a:rPr lang="en-US" dirty="0" smtClean="0"/>
              <a:t>Exercise Objectives: (cont.)</a:t>
            </a:r>
          </a:p>
        </p:txBody>
      </p:sp>
      <p:sp>
        <p:nvSpPr>
          <p:cNvPr id="11268" name="Rectangle 3"/>
          <p:cNvSpPr>
            <a:spLocks noGrp="1" noChangeArrowheads="1"/>
          </p:cNvSpPr>
          <p:nvPr>
            <p:ph type="body" idx="4294967295"/>
          </p:nvPr>
        </p:nvSpPr>
        <p:spPr>
          <a:xfrm>
            <a:off x="612648" y="1901952"/>
            <a:ext cx="8001000" cy="3886200"/>
          </a:xfrm>
        </p:spPr>
        <p:txBody>
          <a:bodyPr/>
          <a:lstStyle/>
          <a:p>
            <a:pPr>
              <a:lnSpc>
                <a:spcPct val="90000"/>
              </a:lnSpc>
            </a:pPr>
            <a:r>
              <a:rPr lang="en-US" dirty="0" smtClean="0"/>
              <a:t>Determine neighboring utility water infrastructure capabilities and needs</a:t>
            </a:r>
          </a:p>
          <a:p>
            <a:pPr>
              <a:lnSpc>
                <a:spcPct val="90000"/>
              </a:lnSpc>
            </a:pPr>
            <a:r>
              <a:rPr lang="en-US" dirty="0" smtClean="0"/>
              <a:t>Identify other needed enhancements related to training and exercises and other preparedness elements currently in place or under development</a:t>
            </a:r>
          </a:p>
          <a:p>
            <a:pPr>
              <a:lnSpc>
                <a:spcPct val="90000"/>
              </a:lnSpc>
            </a:pPr>
            <a:endParaRPr lang="en-US" dirty="0" smtClean="0"/>
          </a:p>
          <a:p>
            <a:pPr marL="0" indent="0">
              <a:lnSpc>
                <a:spcPct val="90000"/>
              </a:lnSpc>
              <a:buFont typeface="Wingdings" pitchFamily="2" charset="2"/>
              <a:buNone/>
            </a:pPr>
            <a:r>
              <a:rPr lang="en-US" b="1" u="sng" dirty="0" smtClean="0"/>
              <a:t>This session will not be a success unless you as a participant go back to your office and follow through</a:t>
            </a:r>
            <a:r>
              <a:rPr lang="en-US" dirty="0"/>
              <a:t> </a:t>
            </a:r>
            <a:endParaRPr lang="en-US" dirty="0" smtClean="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Bt Blue no Logo">
  <a:themeElements>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t Blue no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t Blue no Log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t Blue no Log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t Blue no Log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t Blue no Log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t Blue no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t Blue no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t Blue no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FE2C8E9-C4E9-49F6-A273-9DEE402BC50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25</TotalTime>
  <Words>2241</Words>
  <Application>Microsoft Office PowerPoint</Application>
  <PresentationFormat>On-screen Show (4:3)</PresentationFormat>
  <Paragraphs>217</Paragraphs>
  <Slides>30</Slides>
  <Notes>29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30</vt:i4>
      </vt:variant>
    </vt:vector>
  </HeadingPairs>
  <TitlesOfParts>
    <vt:vector size="43" baseType="lpstr">
      <vt:lpstr>Arial</vt:lpstr>
      <vt:lpstr>Calibri</vt:lpstr>
      <vt:lpstr>Constantia</vt:lpstr>
      <vt:lpstr>Symbol</vt:lpstr>
      <vt:lpstr>Wingdings</vt:lpstr>
      <vt:lpstr>Wingdings 2</vt:lpstr>
      <vt:lpstr>Bt Blue no Logo</vt:lpstr>
      <vt:lpstr>Flow</vt:lpstr>
      <vt:lpstr>1_Flow</vt:lpstr>
      <vt:lpstr>2_Flow</vt:lpstr>
      <vt:lpstr>3_Flow</vt:lpstr>
      <vt:lpstr>4_Flow</vt:lpstr>
      <vt:lpstr>5_Flow</vt:lpstr>
      <vt:lpstr>Tornado scenario</vt:lpstr>
      <vt:lpstr>Tabletop Exercise</vt:lpstr>
      <vt:lpstr>Welcome and Introductions</vt:lpstr>
      <vt:lpstr>Agenda</vt:lpstr>
      <vt:lpstr>Administrative Details</vt:lpstr>
      <vt:lpstr>Exercise Benefits:</vt:lpstr>
      <vt:lpstr>Exercise Benefits: (cont.)</vt:lpstr>
      <vt:lpstr>Exercise Objectives:</vt:lpstr>
      <vt:lpstr>Exercise Objectives: (cont.)</vt:lpstr>
      <vt:lpstr>Roles and Responsibilities:</vt:lpstr>
      <vt:lpstr>Exercise Rules:</vt:lpstr>
      <vt:lpstr>Exercise Rules: (cont.)</vt:lpstr>
      <vt:lpstr>Action planning session</vt:lpstr>
      <vt:lpstr>Cybersecurity scenario</vt:lpstr>
      <vt:lpstr>Background</vt:lpstr>
      <vt:lpstr>Module 1 – May 5 The Tornado Strikes</vt:lpstr>
      <vt:lpstr>Module 1 – May 5, 1500 hrs</vt:lpstr>
      <vt:lpstr>Key Issues – Module 1</vt:lpstr>
      <vt:lpstr>Module 2 – May 5 Aftermath of the Tornado</vt:lpstr>
      <vt:lpstr>Module 2 – May 5, 1615 hrs </vt:lpstr>
      <vt:lpstr>Key Issues – Module 2</vt:lpstr>
      <vt:lpstr>Key Issues – Module 2 (cont.)</vt:lpstr>
      <vt:lpstr>Key Issues – Module 2 (cont.)</vt:lpstr>
      <vt:lpstr>Key issues module 2 </vt:lpstr>
      <vt:lpstr>Key issues module 2</vt:lpstr>
      <vt:lpstr>Key issues – module 2</vt:lpstr>
      <vt:lpstr>Action planning session post exercise </vt:lpstr>
      <vt:lpstr>Review of exercise objectives</vt:lpstr>
      <vt:lpstr>conclusion</vt:lpstr>
      <vt:lpstr>Closing remarks thank you for participating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Exercise Presentation</dc:title>
  <dc:subject>Presentation to facilitate exercise</dc:subject>
  <dc:creator>U.S. EPA Office of Water</dc:creator>
  <cp:keywords>tornado, presentation, tabletop exercise</cp:keywords>
  <dc:description>Modify this document to fit your needs.</dc:description>
  <cp:lastModifiedBy>Tricia Rood</cp:lastModifiedBy>
  <cp:revision>33</cp:revision>
  <dcterms:created xsi:type="dcterms:W3CDTF">1901-01-01T04:00:00Z</dcterms:created>
  <dcterms:modified xsi:type="dcterms:W3CDTF">2018-05-18T15:32:25Z</dcterms:modified>
</cp:coreProperties>
</file>