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 id="2147483817" r:id="rId3"/>
  </p:sldMasterIdLst>
  <p:notesMasterIdLst>
    <p:notesMasterId r:id="rId35"/>
  </p:notesMasterIdLst>
  <p:handoutMasterIdLst>
    <p:handoutMasterId r:id="rId36"/>
  </p:handoutMasterIdLst>
  <p:sldIdLst>
    <p:sldId id="350" r:id="rId4"/>
    <p:sldId id="296" r:id="rId5"/>
    <p:sldId id="315" r:id="rId6"/>
    <p:sldId id="338" r:id="rId7"/>
    <p:sldId id="317" r:id="rId8"/>
    <p:sldId id="336" r:id="rId9"/>
    <p:sldId id="337" r:id="rId10"/>
    <p:sldId id="340" r:id="rId11"/>
    <p:sldId id="341" r:id="rId12"/>
    <p:sldId id="339" r:id="rId13"/>
    <p:sldId id="334" r:id="rId14"/>
    <p:sldId id="335" r:id="rId15"/>
    <p:sldId id="293" r:id="rId16"/>
    <p:sldId id="377" r:id="rId17"/>
    <p:sldId id="308" r:id="rId18"/>
    <p:sldId id="366" r:id="rId19"/>
    <p:sldId id="371" r:id="rId20"/>
    <p:sldId id="372" r:id="rId21"/>
    <p:sldId id="375" r:id="rId22"/>
    <p:sldId id="376" r:id="rId23"/>
    <p:sldId id="367" r:id="rId24"/>
    <p:sldId id="361" r:id="rId25"/>
    <p:sldId id="374" r:id="rId26"/>
    <p:sldId id="362" r:id="rId27"/>
    <p:sldId id="368" r:id="rId28"/>
    <p:sldId id="369" r:id="rId29"/>
    <p:sldId id="363" r:id="rId30"/>
    <p:sldId id="378" r:id="rId31"/>
    <p:sldId id="379" r:id="rId32"/>
    <p:sldId id="380" r:id="rId33"/>
    <p:sldId id="381" r:id="rId34"/>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5" autoAdjust="0"/>
    <p:restoredTop sz="63886" autoAdjust="0"/>
  </p:normalViewPr>
  <p:slideViewPr>
    <p:cSldViewPr>
      <p:cViewPr varScale="1">
        <p:scale>
          <a:sx n="70" d="100"/>
          <a:sy n="70"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smtClean="0"/>
              <a:t>The </a:t>
            </a:r>
            <a:r>
              <a:rPr lang="en-US" b="1" dirty="0" smtClean="0"/>
              <a:t>Scenario Presentation </a:t>
            </a:r>
            <a:r>
              <a:rPr lang="en-US" dirty="0" smtClean="0"/>
              <a:t>is a multimedia presentation used by the facilitator during the tabletop exercise to present the material in the Situation Manual (</a:t>
            </a:r>
            <a:r>
              <a:rPr lang="en-US" dirty="0" err="1" smtClean="0"/>
              <a:t>SitMan</a:t>
            </a:r>
            <a:r>
              <a:rPr lang="en-US" dirty="0" smtClean="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smtClean="0"/>
          </a:p>
          <a:p>
            <a:pPr eaLnBrk="1" hangingPunct="1">
              <a:lnSpc>
                <a:spcPct val="90000"/>
              </a:lnSpc>
              <a:buFontTx/>
              <a:buNone/>
            </a:pPr>
            <a:r>
              <a:rPr lang="en-US" dirty="0" smtClean="0"/>
              <a:t>All of the slides presented here may be modified as needed.  For example, an Exercise</a:t>
            </a:r>
            <a:r>
              <a:rPr lang="en-US" baseline="0" dirty="0" smtClean="0"/>
              <a:t> Development Team (EDT)</a:t>
            </a:r>
            <a:r>
              <a:rPr lang="en-US" dirty="0" smtClean="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smtClean="0"/>
          </a:p>
          <a:p>
            <a:pPr eaLnBrk="1" hangingPunct="1">
              <a:lnSpc>
                <a:spcPct val="90000"/>
              </a:lnSpc>
              <a:buFontTx/>
              <a:buNone/>
            </a:pPr>
            <a:r>
              <a:rPr lang="en-US" dirty="0" smtClean="0"/>
              <a:t>Facilitators are encouraged to use this “notes” section on each slide to incorporate additional material, such as follow-up questions or comments.</a:t>
            </a:r>
          </a:p>
          <a:p>
            <a:pPr eaLnBrk="1" hangingPunct="1">
              <a:lnSpc>
                <a:spcPct val="90000"/>
              </a:lnSpc>
            </a:pPr>
            <a:endParaRPr lang="en-US" dirty="0" smtClean="0"/>
          </a:p>
          <a:p>
            <a:pPr eaLnBrk="1" hangingPunct="1">
              <a:lnSpc>
                <a:spcPct val="90000"/>
              </a:lnSpc>
            </a:pPr>
            <a:r>
              <a:rPr lang="en-US" dirty="0" smtClean="0"/>
              <a:t> </a:t>
            </a:r>
          </a:p>
          <a:p>
            <a:pPr>
              <a:lnSpc>
                <a:spcPct val="90000"/>
              </a:lnSpc>
            </a:pPr>
            <a:endParaRPr lang="en-US" dirty="0" smtClean="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5099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47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18</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8847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solidFill>
                  <a:srgbClr val="000000"/>
                </a:solidFill>
              </a:rPr>
              <a:pPr algn="r"/>
              <a:t>19</a:t>
            </a:fld>
            <a:endParaRPr lang="en-US" sz="120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857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solidFill>
                  <a:srgbClr val="000000"/>
                </a:solidFill>
              </a:rPr>
              <a:pPr algn="r"/>
              <a:t>20</a:t>
            </a:fld>
            <a:endParaRPr lang="en-US" sz="120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16658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791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2. Identify any critical issues, decisions, requirements or questions that should be addressed at this time.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[How and from whom will your utility continue to receive updated information as the situation evolves?]</a:t>
            </a:r>
          </a:p>
          <a:p>
            <a:pPr lvl="0"/>
            <a:r>
              <a:rPr lang="en-US" sz="1200" kern="1200" dirty="0" smtClean="0">
                <a:solidFill>
                  <a:schemeClr val="tx1"/>
                </a:solidFill>
                <a:latin typeface="Arial" charset="0"/>
                <a:ea typeface="+mn-ea"/>
                <a:cs typeface="+mn-cs"/>
              </a:rPr>
              <a:t>[What protective actions can be implemented at your utility to prevent contamination, especially since the intake is still active?]</a:t>
            </a:r>
          </a:p>
          <a:p>
            <a:pPr lvl="0"/>
            <a:r>
              <a:rPr lang="en-US" sz="1200" kern="1200" dirty="0" smtClean="0">
                <a:solidFill>
                  <a:schemeClr val="tx1"/>
                </a:solidFill>
                <a:latin typeface="Arial" charset="0"/>
                <a:ea typeface="+mn-ea"/>
                <a:cs typeface="+mn-cs"/>
              </a:rPr>
              <a:t>[What response partner agencies will be involved in these protective actions? How will communication between response partners be carried out and coordinated?]</a:t>
            </a:r>
          </a:p>
          <a:p>
            <a:pPr lvl="0"/>
            <a:r>
              <a:rPr lang="en-US" sz="1200" kern="1200" dirty="0" smtClean="0">
                <a:solidFill>
                  <a:schemeClr val="tx1"/>
                </a:solidFill>
                <a:latin typeface="Arial" charset="0"/>
                <a:ea typeface="+mn-ea"/>
                <a:cs typeface="+mn-cs"/>
              </a:rPr>
              <a:t>[What sampling and analysis procedures does your utility have in place to address the incident?  What laboratory capabilities will be required in response to this incident? How will the laboratories you work with be impacted by the increased demand for testing resulting from this incident?]</a:t>
            </a:r>
          </a:p>
          <a:p>
            <a:pPr lvl="0"/>
            <a:r>
              <a:rPr lang="en-US" sz="1200" kern="1200" dirty="0" smtClean="0">
                <a:solidFill>
                  <a:schemeClr val="tx1"/>
                </a:solidFill>
                <a:latin typeface="Arial" charset="0"/>
                <a:ea typeface="+mn-ea"/>
                <a:cs typeface="+mn-cs"/>
              </a:rPr>
              <a:t>[What would your water quality message be to the public, as some may be concerned that the river (and therefore their drinking water) has been polluted? What strategies do you employ for encouraging short term water conservation?]</a:t>
            </a:r>
          </a:p>
          <a:p>
            <a:pPr lvl="0"/>
            <a:r>
              <a:rPr lang="en-US" sz="1200" kern="1200" dirty="0" smtClean="0">
                <a:solidFill>
                  <a:schemeClr val="tx1"/>
                </a:solidFill>
                <a:latin typeface="Arial" charset="0"/>
                <a:ea typeface="+mn-ea"/>
                <a:cs typeface="+mn-cs"/>
              </a:rPr>
              <a:t>[What communication mechanisms are available to utilities to disseminate information to the public?]</a:t>
            </a:r>
          </a:p>
          <a:p>
            <a:pPr lvl="0"/>
            <a:r>
              <a:rPr lang="en-US" sz="1200" kern="1200" dirty="0" smtClean="0">
                <a:solidFill>
                  <a:schemeClr val="tx1"/>
                </a:solidFill>
                <a:latin typeface="Arial" charset="0"/>
                <a:ea typeface="+mn-ea"/>
                <a:cs typeface="+mn-cs"/>
              </a:rPr>
              <a:t>[Who at your utility would keep any upstream and downstream utilities informed of the evolving situation?]</a:t>
            </a:r>
          </a:p>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5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3.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[How would your utility be represented in the Emergency Operations Center for this incident?]</a:t>
            </a:r>
          </a:p>
          <a:p>
            <a:r>
              <a:rPr lang="en-US" sz="1200" kern="1200" dirty="0" smtClean="0">
                <a:solidFill>
                  <a:schemeClr val="tx1"/>
                </a:solidFill>
                <a:latin typeface="Arial" charset="0"/>
                <a:ea typeface="+mn-ea"/>
                <a:cs typeface="+mn-cs"/>
              </a:rPr>
              <a:t>[What precautions would your utility take so that contaminated water does not enter the distribution system?  Does your utility have plans in place in the event that contaminated water does enter the distribution system?]</a:t>
            </a:r>
          </a:p>
          <a:p>
            <a:r>
              <a:rPr lang="en-US" sz="1200" kern="1200" dirty="0" smtClean="0">
                <a:solidFill>
                  <a:schemeClr val="tx1"/>
                </a:solidFill>
                <a:latin typeface="Arial" charset="0"/>
                <a:ea typeface="+mn-ea"/>
                <a:cs typeface="+mn-cs"/>
              </a:rPr>
              <a:t>[How long could your utility maintain adequate pressure in the system using only water in the pipes and storage facilities?  What water conservation procedures can your utility implement with customers to help ensure that storage is maximized for emergencies such as fires?]</a:t>
            </a:r>
          </a:p>
          <a:p>
            <a:r>
              <a:rPr lang="en-US" sz="1200" kern="1200" dirty="0" smtClean="0">
                <a:solidFill>
                  <a:schemeClr val="tx1"/>
                </a:solidFill>
                <a:latin typeface="Arial" charset="0"/>
                <a:ea typeface="+mn-ea"/>
                <a:cs typeface="+mn-cs"/>
              </a:rPr>
              <a:t>[Does your utility have an alternate drinking water supply plan? If not, who in the jurisdiction is planning on providing and distributing alternate drinking water?]</a:t>
            </a:r>
          </a:p>
          <a:p>
            <a:r>
              <a:rPr lang="en-US" sz="1200" kern="1200" dirty="0" smtClean="0">
                <a:solidFill>
                  <a:schemeClr val="tx1"/>
                </a:solidFill>
                <a:latin typeface="Arial" charset="0"/>
                <a:ea typeface="+mn-ea"/>
                <a:cs typeface="+mn-cs"/>
              </a:rPr>
              <a:t>[Does your utility have remediation and recovery plans in place? What decontamination resources are available for the intake and the water treatment plant? If your utility has no plans, where would the technical expertise come from to develop a remediation and recovery plan?]</a:t>
            </a:r>
          </a:p>
          <a:p>
            <a:endParaRPr lang="en-US" sz="1200" kern="1200" dirty="0" smtClean="0">
              <a:solidFill>
                <a:schemeClr val="tx1"/>
              </a:solidFill>
              <a:latin typeface="Arial" charset="0"/>
              <a:ea typeface="+mn-ea"/>
              <a:cs typeface="+mn-cs"/>
            </a:endParaRPr>
          </a:p>
          <a:p>
            <a:pPr eaLnBrk="1" hangingPunct="1"/>
            <a:endParaRPr lang="en-US" dirty="0" smtClean="0"/>
          </a:p>
        </p:txBody>
      </p:sp>
    </p:spTree>
    <p:extLst>
      <p:ext uri="{BB962C8B-B14F-4D97-AF65-F5344CB8AC3E}">
        <p14:creationId xmlns:p14="http://schemas.microsoft.com/office/powerpoint/2010/main" val="279360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28</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9202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0905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8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6330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5/18/2018</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5/18/2018</a:t>
            </a:fld>
            <a:endParaRPr lang="en-US"/>
          </a:p>
        </p:txBody>
      </p:sp>
      <p:sp>
        <p:nvSpPr>
          <p:cNvPr id="19" name="Footer Placeholder 18"/>
          <p:cNvSpPr>
            <a:spLocks noGrp="1"/>
          </p:cNvSpPr>
          <p:nvPr>
            <p:ph type="ftr" sz="quarter" idx="11"/>
          </p:nvPr>
        </p:nvSpPr>
        <p:spPr/>
        <p:txBody>
          <a:bodyPr/>
          <a:lstStyle/>
          <a:p>
            <a:pPr>
              <a:defRPr/>
            </a:pPr>
            <a:r>
              <a:rPr lang="en-US" smtClean="0"/>
              <a:t>Flood Scenario</a:t>
            </a:r>
            <a:endParaRPr lang="en-US"/>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5/18/2018</a:t>
            </a:fld>
            <a:endParaRPr lang="en-US"/>
          </a:p>
        </p:txBody>
      </p:sp>
      <p:sp>
        <p:nvSpPr>
          <p:cNvPr id="8" name="Footer Placeholder 7"/>
          <p:cNvSpPr>
            <a:spLocks noGrp="1"/>
          </p:cNvSpPr>
          <p:nvPr>
            <p:ph type="ftr" sz="quarter" idx="11"/>
          </p:nvPr>
        </p:nvSpPr>
        <p:spPr/>
        <p:txBody>
          <a:bodyPr/>
          <a:lstStyle/>
          <a:p>
            <a:pPr>
              <a:defRPr/>
            </a:pPr>
            <a:r>
              <a:rPr lang="en-US" smtClean="0"/>
              <a:t>Flood Scenario</a:t>
            </a:r>
            <a:endParaRPr lang="en-US"/>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5/18/2018</a:t>
            </a:fld>
            <a:endParaRPr lang="en-US"/>
          </a:p>
        </p:txBody>
      </p:sp>
      <p:sp>
        <p:nvSpPr>
          <p:cNvPr id="4" name="Footer Placeholder 3"/>
          <p:cNvSpPr>
            <a:spLocks noGrp="1"/>
          </p:cNvSpPr>
          <p:nvPr>
            <p:ph type="ftr" sz="quarter" idx="11"/>
          </p:nvPr>
        </p:nvSpPr>
        <p:spPr/>
        <p:txBody>
          <a:bodyPr/>
          <a:lstStyle/>
          <a:p>
            <a:pPr>
              <a:defRPr/>
            </a:pPr>
            <a:r>
              <a:rPr lang="en-US" smtClean="0"/>
              <a:t>Flood Scenario</a:t>
            </a:r>
            <a:endParaRPr lang="en-US"/>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5/18/2018</a:t>
            </a:fld>
            <a:endParaRPr lang="en-US"/>
          </a:p>
        </p:txBody>
      </p:sp>
      <p:sp>
        <p:nvSpPr>
          <p:cNvPr id="3" name="Footer Placeholder 2"/>
          <p:cNvSpPr>
            <a:spLocks noGrp="1"/>
          </p:cNvSpPr>
          <p:nvPr>
            <p:ph type="ftr" sz="quarter" idx="11"/>
          </p:nvPr>
        </p:nvSpPr>
        <p:spPr/>
        <p:txBody>
          <a:bodyPr/>
          <a:lstStyle/>
          <a:p>
            <a:pPr>
              <a:defRPr/>
            </a:pPr>
            <a:r>
              <a:rPr lang="en-US" smtClean="0"/>
              <a:t>Flood Scenario</a:t>
            </a:r>
            <a:endParaRPr lang="en-US"/>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5/18/2018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5/18/2018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5/18/2018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5/18/2018</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Flood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Flood Scenario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smtClean="0"/>
              <a:t>Source water contamination scenario</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smtClean="0"/>
          </a:p>
        </p:txBody>
      </p:sp>
      <p:sp>
        <p:nvSpPr>
          <p:cNvPr id="3076" name="Rectangle 8"/>
          <p:cNvSpPr>
            <a:spLocks noChangeArrowheads="1"/>
          </p:cNvSpPr>
          <p:nvPr/>
        </p:nvSpPr>
        <p:spPr bwMode="auto">
          <a:xfrm>
            <a:off x="685800" y="1120775"/>
            <a:ext cx="7772400" cy="327025"/>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Source Water Contamination Scenario</a:t>
            </a:r>
            <a:endParaRPr lang="en-US" sz="4000" b="1" dirty="0">
              <a:solidFill>
                <a:schemeClr val="tx2"/>
              </a:solidFill>
            </a:endParaRP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58370" name="Picture 2" descr="Image result for oil sheen"/>
          <p:cNvPicPr>
            <a:picLocks noChangeAspect="1" noChangeArrowheads="1"/>
          </p:cNvPicPr>
          <p:nvPr/>
        </p:nvPicPr>
        <p:blipFill>
          <a:blip r:embed="rId3" cstate="print"/>
          <a:srcRect/>
          <a:stretch>
            <a:fillRect/>
          </a:stretch>
        </p:blipFill>
        <p:spPr bwMode="auto">
          <a:xfrm>
            <a:off x="2209800" y="1905000"/>
            <a:ext cx="4775199" cy="3581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smtClean="0"/>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plans and </a:t>
            </a:r>
            <a:r>
              <a:rPr lang="en-US" sz="2600" dirty="0" smtClean="0">
                <a:latin typeface="+mn-lt"/>
              </a:rPr>
              <a:t>procedures and </a:t>
            </a:r>
            <a:r>
              <a:rPr lang="en-US" sz="2600" dirty="0">
                <a:latin typeface="+mn-lt"/>
              </a:rPr>
              <a:t>insights derived from training and </a:t>
            </a:r>
            <a:r>
              <a:rPr lang="en-US" sz="2600" dirty="0" smtClean="0">
                <a:latin typeface="+mn-lt"/>
              </a:rPr>
              <a:t>experience</a:t>
            </a:r>
            <a:endParaRPr lang="en-US" sz="2600" dirty="0">
              <a:latin typeface="+mn-lt"/>
            </a:endParaRPr>
          </a:p>
          <a:p>
            <a:pPr marL="274320" lvl="0" indent="-274320">
              <a:lnSpc>
                <a:spcPct val="90000"/>
              </a:lnSpc>
              <a:spcBef>
                <a:spcPct val="20000"/>
              </a:spcBef>
              <a:buClr>
                <a:srgbClr val="0BD0D9"/>
              </a:buClr>
              <a:buSzPct val="95000"/>
              <a:buFont typeface="Wingdings 2"/>
              <a:buChar char=""/>
            </a:pPr>
            <a:r>
              <a:rPr lang="en-US" sz="2600" dirty="0" smtClean="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smtClean="0">
                <a:latin typeface="+mn-lt"/>
              </a:rPr>
              <a:t>Facilitators </a:t>
            </a:r>
            <a:r>
              <a:rPr lang="en-US" sz="2600" dirty="0">
                <a:latin typeface="+mn-lt"/>
              </a:rPr>
              <a:t>lead the exercise by presenting the scenario narrative and facilitating the discussion period and “hot wash” (</a:t>
            </a:r>
            <a:r>
              <a:rPr lang="en-US" sz="2600" dirty="0" smtClean="0">
                <a:latin typeface="+mn-lt"/>
              </a:rPr>
              <a:t>Action planning </a:t>
            </a:r>
            <a:r>
              <a:rPr lang="en-US" sz="2600" dirty="0">
                <a:latin typeface="+mn-lt"/>
              </a:rPr>
              <a:t>s</a:t>
            </a:r>
            <a:r>
              <a:rPr lang="en-US" sz="2600" dirty="0" smtClean="0">
                <a:latin typeface="+mn-lt"/>
              </a:rPr>
              <a:t>ession </a:t>
            </a:r>
            <a:r>
              <a:rPr lang="en-US" sz="2600" dirty="0">
                <a:latin typeface="+mn-lt"/>
              </a:rPr>
              <a:t>or review session</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a:t>
            </a:r>
            <a:r>
              <a:rPr lang="en-US" sz="2600" dirty="0" smtClean="0">
                <a:latin typeface="+mn-lt"/>
              </a:rPr>
              <a:t>questions</a:t>
            </a:r>
            <a:endParaRPr lang="en-US"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smtClean="0"/>
              <a:t>This exercise will be held in an open, low-stress no-fault environment </a:t>
            </a:r>
            <a:r>
              <a:rPr lang="en-US" dirty="0" smtClean="0">
                <a:sym typeface="Symbol"/>
              </a:rPr>
              <a:t> v</a:t>
            </a:r>
            <a:r>
              <a:rPr lang="en-US" dirty="0" smtClean="0"/>
              <a:t>arying viewpoints, even disagreements, are expected</a:t>
            </a:r>
          </a:p>
          <a:p>
            <a:pPr>
              <a:lnSpc>
                <a:spcPct val="90000"/>
              </a:lnSpc>
            </a:pPr>
            <a:r>
              <a:rPr lang="en-US" dirty="0" smtClean="0"/>
              <a:t>Respond to the scenario using your knowledge of current plans and capabilities (i.e., you may use only existing assets) and insights derived from your training</a:t>
            </a:r>
          </a:p>
          <a:p>
            <a:pPr>
              <a:lnSpc>
                <a:spcPct val="90000"/>
              </a:lnSpc>
            </a:pPr>
            <a:r>
              <a:rPr lang="en-US" dirty="0" smtClean="0"/>
              <a:t>Decisions are not precedent setting and may not reflect your organization’s final position on a given issue </a:t>
            </a:r>
            <a:r>
              <a:rPr lang="en-US" dirty="0" smtClean="0">
                <a:sym typeface="Symbol"/>
              </a:rPr>
              <a:t> t</a:t>
            </a:r>
            <a:r>
              <a:rPr lang="en-US" dirty="0" smtClean="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smtClean="0"/>
              <a:t>Issue identification is not as valuable as suggestions and recommended actions that could improve [</a:t>
            </a:r>
            <a:r>
              <a:rPr lang="en-US" dirty="0" smtClean="0">
                <a:solidFill>
                  <a:srgbClr val="FF0000"/>
                </a:solidFill>
              </a:rPr>
              <a:t>prevention, protection, mitigation, response or recovery</a:t>
            </a:r>
            <a:r>
              <a:rPr lang="en-US" dirty="0" smtClean="0"/>
              <a:t>] efforts </a:t>
            </a:r>
            <a:r>
              <a:rPr lang="en-US" dirty="0" smtClean="0">
                <a:sym typeface="Symbol"/>
              </a:rPr>
              <a:t></a:t>
            </a:r>
            <a:r>
              <a:rPr lang="en-US" dirty="0" smtClean="0"/>
              <a:t> problem-solving efforts should be </a:t>
            </a:r>
            <a:r>
              <a:rPr lang="en-US" smtClean="0"/>
              <a:t>the focus</a:t>
            </a:r>
            <a:endParaRPr lang="en-US" dirty="0" smtClean="0"/>
          </a:p>
          <a:p>
            <a:r>
              <a:rPr lang="en-US" dirty="0" smtClean="0"/>
              <a:t>Assume there will be cooperation and support from other responders and agencies</a:t>
            </a:r>
          </a:p>
          <a:p>
            <a:r>
              <a:rPr lang="en-US" dirty="0" smtClean="0"/>
              <a:t>The basis for discussion consists of the scenario narrative and modules, your experience, your understanding of your Emergency Response Plan (ERP), your intuition and other utility resources included as part of this material or that you brought with you</a:t>
            </a:r>
          </a:p>
          <a:p>
            <a:r>
              <a:rPr lang="en-US" dirty="0" smtClean="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Action planning session</a:t>
            </a:r>
            <a:endParaRPr lang="en-US" dirty="0"/>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smtClean="0"/>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smtClean="0">
                <a:solidFill>
                  <a:schemeClr val="tx2"/>
                </a:solidFill>
                <a:latin typeface="+mj-lt"/>
              </a:rPr>
              <a:t>Action Planning </a:t>
            </a:r>
            <a:r>
              <a:rPr lang="en-US" sz="5000" dirty="0">
                <a:solidFill>
                  <a:schemeClr val="tx2"/>
                </a:solidFill>
                <a:latin typeface="+mj-lt"/>
              </a:rPr>
              <a:t>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t>
            </a:r>
            <a:r>
              <a:rPr lang="en-US" sz="2600" dirty="0" smtClean="0">
                <a:latin typeface="+mn-lt"/>
              </a:rPr>
              <a:t>Action Planning </a:t>
            </a:r>
            <a:r>
              <a:rPr lang="en-US" sz="2600" dirty="0">
                <a:latin typeface="+mn-lt"/>
              </a:rPr>
              <a:t>Session, also known as a “hot wash</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and </a:t>
            </a:r>
            <a:r>
              <a:rPr lang="en-US" sz="2600" dirty="0">
                <a:latin typeface="+mn-lt"/>
              </a:rPr>
              <a:t>prioritize next steps, actions, </a:t>
            </a:r>
            <a:r>
              <a:rPr lang="en-US" sz="2600" dirty="0" smtClean="0">
                <a:latin typeface="+mn-lt"/>
              </a:rPr>
              <a:t>tasks </a:t>
            </a:r>
            <a:r>
              <a:rPr lang="en-US" sz="2600" dirty="0">
                <a:latin typeface="+mn-lt"/>
              </a:rPr>
              <a:t>and other follow-up </a:t>
            </a:r>
            <a:r>
              <a:rPr lang="en-US" sz="2600" dirty="0" smtClean="0">
                <a:latin typeface="+mn-lt"/>
              </a:rPr>
              <a:t>activities</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a:t>
            </a:r>
            <a:r>
              <a:rPr lang="en-US" sz="2600" dirty="0" smtClean="0">
                <a:latin typeface="+mn-lt"/>
              </a:rPr>
              <a:t>needed</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smtClean="0">
                <a:solidFill>
                  <a:srgbClr val="04617B"/>
                </a:solidFill>
                <a:latin typeface="Calibri"/>
              </a:rPr>
              <a:t>Source Water Contamination Scenario</a:t>
            </a:r>
            <a:endParaRPr lang="en-US" sz="5000" b="1" dirty="0">
              <a:solidFill>
                <a:srgbClr val="04617B"/>
              </a:solidFill>
              <a:latin typeface="Calibri"/>
            </a:endParaRPr>
          </a:p>
        </p:txBody>
      </p:sp>
      <p:sp>
        <p:nvSpPr>
          <p:cNvPr id="7" name="Title 6" hidden="1"/>
          <p:cNvSpPr>
            <a:spLocks noGrp="1"/>
          </p:cNvSpPr>
          <p:nvPr>
            <p:ph type="title"/>
          </p:nvPr>
        </p:nvSpPr>
        <p:spPr/>
        <p:txBody>
          <a:bodyPr/>
          <a:lstStyle/>
          <a:p>
            <a:r>
              <a:rPr lang="en-US" dirty="0" smtClean="0"/>
              <a:t>Cybersecurity scenario</a:t>
            </a:r>
            <a:endParaRPr lang="en-US" dirty="0"/>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236751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Background</a:t>
            </a:r>
          </a:p>
        </p:txBody>
      </p:sp>
      <p:sp>
        <p:nvSpPr>
          <p:cNvPr id="17412" name="Rectangle 3"/>
          <p:cNvSpPr>
            <a:spLocks noGrp="1" noChangeArrowheads="1"/>
          </p:cNvSpPr>
          <p:nvPr>
            <p:ph idx="1"/>
          </p:nvPr>
        </p:nvSpPr>
        <p:spPr>
          <a:xfrm>
            <a:off x="612648" y="1901952"/>
            <a:ext cx="7315200" cy="5181600"/>
          </a:xfrm>
        </p:spPr>
        <p:txBody>
          <a:bodyPr>
            <a:noAutofit/>
          </a:bodyPr>
          <a:lstStyle/>
          <a:p>
            <a:r>
              <a:rPr lang="en-US" dirty="0" smtClean="0"/>
              <a:t>It is late summer, and the region is experiencing moderate drought conditions</a:t>
            </a:r>
          </a:p>
          <a:p>
            <a:r>
              <a:rPr lang="en-US" dirty="0" smtClean="0"/>
              <a:t>The drinking water utility relies on the local river as its source water </a:t>
            </a:r>
            <a:r>
              <a:rPr lang="en-US" dirty="0" smtClean="0">
                <a:sym typeface="Symbol"/>
              </a:rPr>
              <a:t> t</a:t>
            </a:r>
            <a:r>
              <a:rPr lang="en-US" dirty="0" smtClean="0"/>
              <a:t>here is a small back up reservoir, but its levels are lower than usual due to drought</a:t>
            </a:r>
          </a:p>
          <a:p>
            <a:r>
              <a:rPr lang="en-US" dirty="0" smtClean="0"/>
              <a:t>The river  is bordered on one side by conservation land and on the other side by a large highway</a:t>
            </a:r>
          </a:p>
          <a:p>
            <a:r>
              <a:rPr lang="en-US" dirty="0" smtClean="0"/>
              <a:t>The highway serves as a major thoroughfare for transportation of oil and other materials</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smtClean="0"/>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smtClean="0"/>
              <a:t>Module 1 – August 24</a:t>
            </a:r>
            <a:br>
              <a:rPr lang="en-US" b="1" dirty="0" smtClean="0"/>
            </a:br>
            <a:r>
              <a:rPr lang="en-US" b="1" dirty="0" smtClean="0"/>
              <a:t>Upstream Contamination Occurs</a:t>
            </a:r>
          </a:p>
        </p:txBody>
      </p:sp>
      <p:pic>
        <p:nvPicPr>
          <p:cNvPr id="27650" name="Picture 2" descr="Image result for truck crash"/>
          <p:cNvPicPr>
            <a:picLocks noChangeAspect="1" noChangeArrowheads="1"/>
          </p:cNvPicPr>
          <p:nvPr/>
        </p:nvPicPr>
        <p:blipFill>
          <a:blip r:embed="rId3" cstate="print"/>
          <a:srcRect/>
          <a:stretch>
            <a:fillRect/>
          </a:stretch>
        </p:blipFill>
        <p:spPr bwMode="auto">
          <a:xfrm>
            <a:off x="1447800" y="2514600"/>
            <a:ext cx="5105400" cy="3829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17</a:t>
            </a:fld>
            <a:endParaRPr lang="en-US" smtClean="0"/>
          </a:p>
        </p:txBody>
      </p:sp>
      <p:sp>
        <p:nvSpPr>
          <p:cNvPr id="64514" name="Rectangle 2"/>
          <p:cNvSpPr>
            <a:spLocks noGrp="1" noChangeArrowheads="1"/>
          </p:cNvSpPr>
          <p:nvPr>
            <p:ph type="title" idx="4294967295"/>
          </p:nvPr>
        </p:nvSpPr>
        <p:spPr>
          <a:xfrm>
            <a:off x="457200" y="704088"/>
            <a:ext cx="8229600" cy="1143000"/>
          </a:xfrm>
        </p:spPr>
        <p:txBody>
          <a:bodyPr>
            <a:normAutofit/>
          </a:bodyPr>
          <a:lstStyle/>
          <a:p>
            <a:pPr>
              <a:defRPr/>
            </a:pPr>
            <a:r>
              <a:rPr lang="en-US" dirty="0" smtClean="0"/>
              <a:t>Module 1 – August 24,</a:t>
            </a:r>
            <a:r>
              <a:rPr lang="en-US" baseline="30000" dirty="0" smtClean="0"/>
              <a:t> </a:t>
            </a:r>
            <a:r>
              <a:rPr lang="en-US" dirty="0" smtClean="0"/>
              <a:t>0300 hrs</a:t>
            </a:r>
          </a:p>
        </p:txBody>
      </p:sp>
      <p:sp>
        <p:nvSpPr>
          <p:cNvPr id="18436" name="Rectangle 3"/>
          <p:cNvSpPr>
            <a:spLocks noGrp="1" noChangeArrowheads="1"/>
          </p:cNvSpPr>
          <p:nvPr>
            <p:ph type="body" idx="4294967295"/>
          </p:nvPr>
        </p:nvSpPr>
        <p:spPr>
          <a:xfrm>
            <a:off x="612648" y="1901952"/>
            <a:ext cx="8302752" cy="4651248"/>
          </a:xfrm>
        </p:spPr>
        <p:txBody>
          <a:bodyPr>
            <a:normAutofit lnSpcReduction="10000"/>
          </a:bodyPr>
          <a:lstStyle/>
          <a:p>
            <a:r>
              <a:rPr lang="en-US" dirty="0" smtClean="0"/>
              <a:t>A tank truck driver falls asleep and crashes his truck, rolling from the road into a ditch</a:t>
            </a:r>
          </a:p>
          <a:p>
            <a:r>
              <a:rPr lang="en-US" dirty="0" smtClean="0"/>
              <a:t>The truck’s tanker continues to roll, and comes to a stop near the river’s shoreline</a:t>
            </a:r>
          </a:p>
          <a:p>
            <a:r>
              <a:rPr lang="en-US" dirty="0" smtClean="0"/>
              <a:t>The driver survives the impact but remains unconscious</a:t>
            </a:r>
          </a:p>
          <a:p>
            <a:r>
              <a:rPr lang="en-US" dirty="0" smtClean="0"/>
              <a:t>There are no witnesses</a:t>
            </a:r>
          </a:p>
          <a:p>
            <a:r>
              <a:rPr lang="en-US" dirty="0" smtClean="0"/>
              <a:t>Forty-five minutes later, a police officer notices the truck cab in the ditch </a:t>
            </a:r>
            <a:r>
              <a:rPr lang="en-US" dirty="0" smtClean="0">
                <a:sym typeface="Symbol"/>
              </a:rPr>
              <a:t> s</a:t>
            </a:r>
            <a:r>
              <a:rPr lang="en-US" dirty="0" smtClean="0"/>
              <a:t>he calls for emergency medical services, but remains with the driver rather than investigating the surroundings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18</a:t>
            </a:fld>
            <a:endParaRPr lang="en-US" smtClean="0"/>
          </a:p>
        </p:txBody>
      </p:sp>
      <p:sp>
        <p:nvSpPr>
          <p:cNvPr id="64514" name="Rectangle 2"/>
          <p:cNvSpPr>
            <a:spLocks noGrp="1" noChangeArrowheads="1"/>
          </p:cNvSpPr>
          <p:nvPr>
            <p:ph type="title" idx="4294967295"/>
          </p:nvPr>
        </p:nvSpPr>
        <p:spPr>
          <a:xfrm>
            <a:off x="457200" y="990600"/>
            <a:ext cx="8229600" cy="1143000"/>
          </a:xfrm>
        </p:spPr>
        <p:txBody>
          <a:bodyPr>
            <a:normAutofit fontScale="90000"/>
          </a:bodyPr>
          <a:lstStyle/>
          <a:p>
            <a:pPr>
              <a:defRPr/>
            </a:pPr>
            <a:r>
              <a:rPr lang="en-US" dirty="0" smtClean="0"/>
              <a:t>Module 1 – August 24,</a:t>
            </a:r>
            <a:r>
              <a:rPr lang="en-US" baseline="30000" dirty="0" smtClean="0"/>
              <a:t> </a:t>
            </a:r>
            <a:r>
              <a:rPr lang="en-US" dirty="0" smtClean="0"/>
              <a:t>0300 hrs</a:t>
            </a:r>
            <a:br>
              <a:rPr lang="en-US" dirty="0" smtClean="0"/>
            </a:br>
            <a:r>
              <a:rPr lang="en-US" dirty="0" smtClean="0"/>
              <a:t>(cont.)</a:t>
            </a:r>
          </a:p>
        </p:txBody>
      </p:sp>
      <p:sp>
        <p:nvSpPr>
          <p:cNvPr id="18436" name="Rectangle 3"/>
          <p:cNvSpPr>
            <a:spLocks noGrp="1" noChangeArrowheads="1"/>
          </p:cNvSpPr>
          <p:nvPr>
            <p:ph type="body" idx="4294967295"/>
          </p:nvPr>
        </p:nvSpPr>
        <p:spPr>
          <a:xfrm>
            <a:off x="612648" y="2362200"/>
            <a:ext cx="8150352" cy="4495800"/>
          </a:xfrm>
        </p:spPr>
        <p:txBody>
          <a:bodyPr>
            <a:normAutofit fontScale="92500" lnSpcReduction="10000"/>
          </a:bodyPr>
          <a:lstStyle/>
          <a:p>
            <a:r>
              <a:rPr lang="en-US" sz="2800" dirty="0" smtClean="0"/>
              <a:t>Medical staff attend to the driver while police and fire personnel assess the scene of the accident </a:t>
            </a:r>
            <a:r>
              <a:rPr lang="en-US" sz="2800" dirty="0" smtClean="0">
                <a:sym typeface="Symbol"/>
              </a:rPr>
              <a:t> t</a:t>
            </a:r>
            <a:r>
              <a:rPr lang="en-US" sz="2800" dirty="0" smtClean="0"/>
              <a:t>he tanker seems to be spilling its contents into the river</a:t>
            </a:r>
          </a:p>
          <a:p>
            <a:r>
              <a:rPr lang="en-US" sz="2800" dirty="0" smtClean="0"/>
              <a:t>Operators for the city’s drinking water plant are waking up and heading to work</a:t>
            </a:r>
          </a:p>
          <a:p>
            <a:r>
              <a:rPr lang="en-US" sz="2800" dirty="0" smtClean="0"/>
              <a:t>The lead operator hears news of the crash and spill on the local AM radio station as he drives to work </a:t>
            </a:r>
          </a:p>
          <a:p>
            <a:r>
              <a:rPr lang="en-US" sz="2800" dirty="0" smtClean="0"/>
              <a:t>When he arrives at the plant, the night shift operator  tells him that the state environmental agency called about a spill of an unknown substance upstream of the plant’s intake</a:t>
            </a:r>
          </a:p>
          <a:p>
            <a:pPr eaLnBrk="1" hangingPunct="1">
              <a:spcBef>
                <a:spcPct val="0"/>
              </a:spcBef>
              <a:buFontTx/>
              <a:buChar cha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solidFill>
                  <a:srgbClr val="04617B">
                    <a:shade val="90000"/>
                  </a:srgbClr>
                </a:solidFill>
              </a:rPr>
              <a:pPr/>
              <a:t>19</a:t>
            </a:fld>
            <a:endParaRPr lang="en-US" smtClean="0">
              <a:solidFill>
                <a:srgbClr val="04617B">
                  <a:shade val="90000"/>
                </a:srgbClr>
              </a:solidFill>
            </a:endParaRPr>
          </a:p>
        </p:txBody>
      </p:sp>
      <p:sp>
        <p:nvSpPr>
          <p:cNvPr id="64514" name="Rectangle 2"/>
          <p:cNvSpPr>
            <a:spLocks noGrp="1" noChangeArrowheads="1"/>
          </p:cNvSpPr>
          <p:nvPr>
            <p:ph type="title" idx="4294967295"/>
          </p:nvPr>
        </p:nvSpPr>
        <p:spPr>
          <a:xfrm>
            <a:off x="457200" y="990600"/>
            <a:ext cx="8229600" cy="1143000"/>
          </a:xfrm>
        </p:spPr>
        <p:txBody>
          <a:bodyPr>
            <a:normAutofit/>
          </a:bodyPr>
          <a:lstStyle/>
          <a:p>
            <a:pPr>
              <a:defRPr/>
            </a:pPr>
            <a:r>
              <a:rPr lang="en-US" sz="4800" dirty="0">
                <a:solidFill>
                  <a:srgbClr val="04617B"/>
                </a:solidFill>
              </a:rPr>
              <a:t>Key Issues – Module 1</a:t>
            </a:r>
            <a:endParaRPr lang="en-US" dirty="0" smtClean="0"/>
          </a:p>
        </p:txBody>
      </p:sp>
      <p:sp>
        <p:nvSpPr>
          <p:cNvPr id="18436" name="Rectangle 3"/>
          <p:cNvSpPr>
            <a:spLocks noGrp="1" noChangeArrowheads="1"/>
          </p:cNvSpPr>
          <p:nvPr>
            <p:ph type="body" idx="4294967295"/>
          </p:nvPr>
        </p:nvSpPr>
        <p:spPr>
          <a:xfrm>
            <a:off x="612648" y="2362200"/>
            <a:ext cx="8150352" cy="4495800"/>
          </a:xfrm>
        </p:spPr>
        <p:txBody>
          <a:bodyPr>
            <a:normAutofit/>
          </a:bodyPr>
          <a:lstStyle/>
          <a:p>
            <a:pPr lvl="0">
              <a:buClr>
                <a:srgbClr val="0BD0D9"/>
              </a:buClr>
            </a:pPr>
            <a:r>
              <a:rPr lang="en-US" dirty="0">
                <a:solidFill>
                  <a:prstClr val="black"/>
                </a:solidFill>
              </a:rPr>
              <a:t>The drinking water utility has one intake</a:t>
            </a:r>
          </a:p>
          <a:p>
            <a:pPr lvl="0">
              <a:buClr>
                <a:srgbClr val="0BD0D9"/>
              </a:buClr>
            </a:pPr>
            <a:r>
              <a:rPr lang="en-US" dirty="0">
                <a:solidFill>
                  <a:prstClr val="black"/>
                </a:solidFill>
              </a:rPr>
              <a:t>Water treatment consists of coagulation, flocculation, sedimentation, filtration and disinfection </a:t>
            </a:r>
            <a:r>
              <a:rPr lang="en-US" sz="2800" dirty="0">
                <a:solidFill>
                  <a:prstClr val="black"/>
                </a:solidFill>
                <a:latin typeface="Arial" charset="0"/>
                <a:sym typeface="Symbol"/>
              </a:rPr>
              <a:t> </a:t>
            </a:r>
            <a:r>
              <a:rPr lang="en-US" dirty="0">
                <a:solidFill>
                  <a:prstClr val="black"/>
                </a:solidFill>
                <a:sym typeface="Symbol"/>
              </a:rPr>
              <a:t>i</a:t>
            </a:r>
            <a:r>
              <a:rPr lang="en-US" dirty="0">
                <a:solidFill>
                  <a:prstClr val="black"/>
                </a:solidFill>
              </a:rPr>
              <a:t>n addition, softening, pH adjustment and fluoridation are also performed</a:t>
            </a:r>
          </a:p>
          <a:p>
            <a:pPr lvl="0">
              <a:buClr>
                <a:srgbClr val="0BD0D9"/>
              </a:buClr>
            </a:pPr>
            <a:r>
              <a:rPr lang="en-US" dirty="0">
                <a:solidFill>
                  <a:prstClr val="black"/>
                </a:solidFill>
              </a:rPr>
              <a:t>A sample of the leaking substance is collected, but it will take some time before decisive analytical results are reported </a:t>
            </a:r>
          </a:p>
          <a:p>
            <a:pPr eaLnBrk="1" hangingPunct="1">
              <a:spcBef>
                <a:spcPct val="0"/>
              </a:spcBef>
              <a:buFontTx/>
              <a:buChar char="•"/>
            </a:pPr>
            <a:endParaRPr lang="en-US" sz="2400" dirty="0" smtClean="0"/>
          </a:p>
        </p:txBody>
      </p:sp>
    </p:spTree>
    <p:extLst>
      <p:ext uri="{BB962C8B-B14F-4D97-AF65-F5344CB8AC3E}">
        <p14:creationId xmlns:p14="http://schemas.microsoft.com/office/powerpoint/2010/main" val="325186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smtClean="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smtClean="0"/>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a:t>
            </a:r>
            <a:r>
              <a:rPr lang="en-US" sz="2600" dirty="0" smtClean="0">
                <a:latin typeface="+mn-lt"/>
              </a:rPr>
              <a:t>introductions</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solidFill>
                  <a:srgbClr val="04617B">
                    <a:shade val="90000"/>
                  </a:srgbClr>
                </a:solidFill>
              </a:rPr>
              <a:pPr/>
              <a:t>20</a:t>
            </a:fld>
            <a:endParaRPr lang="en-US" smtClean="0">
              <a:solidFill>
                <a:srgbClr val="04617B">
                  <a:shade val="90000"/>
                </a:srgbClr>
              </a:solidFill>
            </a:endParaRPr>
          </a:p>
        </p:txBody>
      </p:sp>
      <p:sp>
        <p:nvSpPr>
          <p:cNvPr id="64514" name="Rectangle 2"/>
          <p:cNvSpPr>
            <a:spLocks noGrp="1" noChangeArrowheads="1"/>
          </p:cNvSpPr>
          <p:nvPr>
            <p:ph type="title" idx="4294967295"/>
          </p:nvPr>
        </p:nvSpPr>
        <p:spPr>
          <a:xfrm>
            <a:off x="457200" y="990600"/>
            <a:ext cx="8229600" cy="1143000"/>
          </a:xfrm>
        </p:spPr>
        <p:txBody>
          <a:bodyPr>
            <a:normAutofit/>
          </a:bodyPr>
          <a:lstStyle/>
          <a:p>
            <a:pPr>
              <a:defRPr/>
            </a:pPr>
            <a:r>
              <a:rPr lang="en-US" sz="4800" dirty="0">
                <a:solidFill>
                  <a:srgbClr val="04617B"/>
                </a:solidFill>
              </a:rPr>
              <a:t>Key Issues – Module 1 (cont.)</a:t>
            </a:r>
            <a:endParaRPr lang="en-US" dirty="0" smtClean="0"/>
          </a:p>
        </p:txBody>
      </p:sp>
      <p:sp>
        <p:nvSpPr>
          <p:cNvPr id="18436" name="Rectangle 3"/>
          <p:cNvSpPr>
            <a:spLocks noGrp="1" noChangeArrowheads="1"/>
          </p:cNvSpPr>
          <p:nvPr>
            <p:ph type="body" idx="4294967295"/>
          </p:nvPr>
        </p:nvSpPr>
        <p:spPr>
          <a:xfrm>
            <a:off x="612648" y="2362200"/>
            <a:ext cx="8150352" cy="4495800"/>
          </a:xfrm>
        </p:spPr>
        <p:txBody>
          <a:bodyPr>
            <a:normAutofit/>
          </a:bodyPr>
          <a:lstStyle/>
          <a:p>
            <a:pPr lvl="0">
              <a:buClr>
                <a:srgbClr val="0BD0D9"/>
              </a:buClr>
            </a:pPr>
            <a:r>
              <a:rPr lang="en-US" dirty="0">
                <a:solidFill>
                  <a:prstClr val="black"/>
                </a:solidFill>
              </a:rPr>
              <a:t>The truck’s manifest has not been located</a:t>
            </a:r>
          </a:p>
          <a:p>
            <a:pPr lvl="0">
              <a:buClr>
                <a:srgbClr val="0BD0D9"/>
              </a:buClr>
            </a:pPr>
            <a:r>
              <a:rPr lang="en-US" dirty="0">
                <a:solidFill>
                  <a:prstClr val="black"/>
                </a:solidFill>
              </a:rPr>
              <a:t>First responders noted that the spilled liquid smelled like gasoline or another petroleum product, and initial screening testing performed by fire hazmat personnel indicate petroleum as well</a:t>
            </a:r>
          </a:p>
          <a:p>
            <a:pPr eaLnBrk="1" hangingPunct="1">
              <a:spcBef>
                <a:spcPct val="0"/>
              </a:spcBef>
              <a:buFontTx/>
              <a:buChar char="•"/>
            </a:pPr>
            <a:endParaRPr lang="en-US" sz="2400" dirty="0" smtClean="0"/>
          </a:p>
        </p:txBody>
      </p:sp>
    </p:spTree>
    <p:extLst>
      <p:ext uri="{BB962C8B-B14F-4D97-AF65-F5344CB8AC3E}">
        <p14:creationId xmlns:p14="http://schemas.microsoft.com/office/powerpoint/2010/main" val="2805997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21</a:t>
            </a:fld>
            <a:endParaRPr lang="en-US" smtClean="0"/>
          </a:p>
        </p:txBody>
      </p:sp>
      <p:sp>
        <p:nvSpPr>
          <p:cNvPr id="72706" name="Rectangle 2"/>
          <p:cNvSpPr>
            <a:spLocks noGrp="1" noChangeArrowheads="1"/>
          </p:cNvSpPr>
          <p:nvPr>
            <p:ph type="ctrTitle" idx="4294967295"/>
          </p:nvPr>
        </p:nvSpPr>
        <p:spPr>
          <a:xfrm>
            <a:off x="1371600" y="1676400"/>
            <a:ext cx="7772400" cy="1143000"/>
          </a:xfrm>
        </p:spPr>
        <p:txBody>
          <a:bodyPr>
            <a:normAutofit fontScale="90000"/>
          </a:bodyPr>
          <a:lstStyle/>
          <a:p>
            <a:pPr eaLnBrk="1" hangingPunct="1">
              <a:defRPr/>
            </a:pPr>
            <a:r>
              <a:rPr lang="en-US" b="1" dirty="0" smtClean="0"/>
              <a:t>Module 2 – August 24</a:t>
            </a:r>
            <a:br>
              <a:rPr lang="en-US" b="1" dirty="0" smtClean="0"/>
            </a:br>
            <a:r>
              <a:rPr lang="en-US" b="1" dirty="0" smtClean="0"/>
              <a:t>Contamination Nears Drinking Water Intake</a:t>
            </a:r>
          </a:p>
        </p:txBody>
      </p:sp>
      <p:pic>
        <p:nvPicPr>
          <p:cNvPr id="21506" name="Picture 2" descr="Image result for oil sheen"/>
          <p:cNvPicPr>
            <a:picLocks noChangeAspect="1" noChangeArrowheads="1"/>
          </p:cNvPicPr>
          <p:nvPr/>
        </p:nvPicPr>
        <p:blipFill>
          <a:blip r:embed="rId3" cstate="print"/>
          <a:srcRect/>
          <a:stretch>
            <a:fillRect/>
          </a:stretch>
        </p:blipFill>
        <p:spPr bwMode="auto">
          <a:xfrm>
            <a:off x="1447800" y="2895600"/>
            <a:ext cx="4668390" cy="3733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lgn="l" eaLnBrk="1" hangingPunct="1">
              <a:defRPr/>
            </a:pPr>
            <a:r>
              <a:rPr lang="en-US" dirty="0" smtClean="0"/>
              <a:t>Module 2 – August 24,</a:t>
            </a:r>
            <a:r>
              <a:rPr lang="en-US" baseline="30000" dirty="0" smtClean="0"/>
              <a:t> </a:t>
            </a:r>
            <a:r>
              <a:rPr lang="en-US" dirty="0" smtClean="0"/>
              <a:t>0900 hrs </a:t>
            </a:r>
          </a:p>
        </p:txBody>
      </p:sp>
      <p:sp>
        <p:nvSpPr>
          <p:cNvPr id="17412" name="Rectangle 3"/>
          <p:cNvSpPr>
            <a:spLocks noGrp="1" noChangeArrowheads="1"/>
          </p:cNvSpPr>
          <p:nvPr>
            <p:ph idx="1"/>
          </p:nvPr>
        </p:nvSpPr>
        <p:spPr>
          <a:xfrm>
            <a:off x="612648" y="1901952"/>
            <a:ext cx="7921752" cy="5181600"/>
          </a:xfrm>
        </p:spPr>
        <p:txBody>
          <a:bodyPr>
            <a:normAutofit/>
          </a:bodyPr>
          <a:lstStyle/>
          <a:p>
            <a:r>
              <a:rPr lang="en-US" dirty="0" smtClean="0"/>
              <a:t>A visible, expanding sheen now coats the width of the river directly downstream of the crash site </a:t>
            </a:r>
            <a:r>
              <a:rPr lang="en-US" dirty="0" smtClean="0">
                <a:sym typeface="Symbol"/>
              </a:rPr>
              <a:t> </a:t>
            </a:r>
            <a:r>
              <a:rPr lang="en-US" dirty="0" smtClean="0"/>
              <a:t>EPA and the state environmental agency are assessing the situation</a:t>
            </a:r>
          </a:p>
          <a:p>
            <a:r>
              <a:rPr lang="en-US" dirty="0" smtClean="0"/>
              <a:t>The leak is composed of an unknown quantity of number 2 fuel oil (a distillate home heating oil)</a:t>
            </a:r>
          </a:p>
          <a:p>
            <a:r>
              <a:rPr lang="en-US" dirty="0" smtClean="0"/>
              <a:t>The U.S. Army Corps of Engineers (USACE) conducts surveillance by helicopter to assess the full extent of the sheen and the speed at which it is moving down the river</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August 24,</a:t>
            </a:r>
            <a:r>
              <a:rPr lang="en-US" baseline="30000" dirty="0" smtClean="0"/>
              <a:t> </a:t>
            </a:r>
            <a:r>
              <a:rPr lang="en-US" dirty="0" smtClean="0"/>
              <a:t>0900 hrs (cont.) </a:t>
            </a:r>
          </a:p>
        </p:txBody>
      </p:sp>
      <p:sp>
        <p:nvSpPr>
          <p:cNvPr id="17412" name="Rectangle 3"/>
          <p:cNvSpPr>
            <a:spLocks noGrp="1" noChangeArrowheads="1"/>
          </p:cNvSpPr>
          <p:nvPr>
            <p:ph idx="1"/>
          </p:nvPr>
        </p:nvSpPr>
        <p:spPr>
          <a:xfrm>
            <a:off x="612648" y="2438400"/>
            <a:ext cx="7693152" cy="5181600"/>
          </a:xfrm>
        </p:spPr>
        <p:txBody>
          <a:bodyPr>
            <a:normAutofit/>
          </a:bodyPr>
          <a:lstStyle/>
          <a:p>
            <a:r>
              <a:rPr lang="en-US" dirty="0" smtClean="0"/>
              <a:t>Based on their observations and knowledge of oil spill management, the USACE calculates the sheen will arrive at the city’s intake in approximately 8 hours</a:t>
            </a:r>
          </a:p>
          <a:p>
            <a:r>
              <a:rPr lang="en-US" dirty="0" smtClean="0"/>
              <a:t>The utility decides that protective actions should be taken, but due to low reservoir levels and high summer demands, they will wait to shut the city’s intake until the sheen gets closer</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a:t>
            </a:r>
          </a:p>
        </p:txBody>
      </p:sp>
      <p:sp>
        <p:nvSpPr>
          <p:cNvPr id="20484" name="Rectangle 3"/>
          <p:cNvSpPr>
            <a:spLocks noGrp="1" noChangeArrowheads="1"/>
          </p:cNvSpPr>
          <p:nvPr>
            <p:ph idx="1"/>
          </p:nvPr>
        </p:nvSpPr>
        <p:spPr>
          <a:xfrm>
            <a:off x="612648" y="1901952"/>
            <a:ext cx="7848600" cy="4495800"/>
          </a:xfrm>
        </p:spPr>
        <p:txBody>
          <a:bodyPr>
            <a:normAutofit/>
          </a:bodyPr>
          <a:lstStyle/>
          <a:p>
            <a:r>
              <a:rPr lang="en-US" dirty="0" smtClean="0"/>
              <a:t>The utility owns several inflatable booms that can protect intake pipes from contaminants that are less dense than water</a:t>
            </a:r>
          </a:p>
          <a:p>
            <a:r>
              <a:rPr lang="en-US" dirty="0" smtClean="0"/>
              <a:t>Based on a river time of travel model maintained by local emergency management, the contaminant is expected to arrive at the city’s intake at 1700 hours</a:t>
            </a:r>
          </a:p>
          <a:p>
            <a:r>
              <a:rPr lang="en-US" dirty="0" smtClean="0"/>
              <a:t>Predictions of contaminant arrival time are inexact and may change depending on weather conditions</a:t>
            </a: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25</a:t>
            </a:fld>
            <a:endParaRPr lang="en-US" smtClean="0"/>
          </a:p>
        </p:txBody>
      </p:sp>
      <p:sp>
        <p:nvSpPr>
          <p:cNvPr id="72706" name="Rectangle 2"/>
          <p:cNvSpPr>
            <a:spLocks noGrp="1" noChangeArrowheads="1"/>
          </p:cNvSpPr>
          <p:nvPr>
            <p:ph type="ctrTitle" idx="4294967295"/>
          </p:nvPr>
        </p:nvSpPr>
        <p:spPr>
          <a:xfrm>
            <a:off x="1219200" y="1676400"/>
            <a:ext cx="7772400" cy="1143000"/>
          </a:xfrm>
        </p:spPr>
        <p:txBody>
          <a:bodyPr>
            <a:normAutofit fontScale="90000"/>
          </a:bodyPr>
          <a:lstStyle/>
          <a:p>
            <a:pPr eaLnBrk="1" hangingPunct="1">
              <a:defRPr/>
            </a:pPr>
            <a:r>
              <a:rPr lang="en-US" b="1" dirty="0" smtClean="0"/>
              <a:t>Module 3 – August 24</a:t>
            </a:r>
            <a:br>
              <a:rPr lang="en-US" b="1" dirty="0" smtClean="0"/>
            </a:br>
            <a:r>
              <a:rPr lang="en-US" b="1" dirty="0" smtClean="0"/>
              <a:t>Contamination Reaches Drinking Water Intake</a:t>
            </a:r>
          </a:p>
        </p:txBody>
      </p:sp>
      <p:pic>
        <p:nvPicPr>
          <p:cNvPr id="15362" name="Picture 2" descr="Image result for oil spill booms"/>
          <p:cNvPicPr>
            <a:picLocks noChangeAspect="1" noChangeArrowheads="1"/>
          </p:cNvPicPr>
          <p:nvPr/>
        </p:nvPicPr>
        <p:blipFill>
          <a:blip r:embed="rId3" cstate="print"/>
          <a:srcRect/>
          <a:stretch>
            <a:fillRect/>
          </a:stretch>
        </p:blipFill>
        <p:spPr bwMode="auto">
          <a:xfrm>
            <a:off x="1295400" y="2895600"/>
            <a:ext cx="5824199" cy="3657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lgn="l" eaLnBrk="1" hangingPunct="1">
              <a:defRPr/>
            </a:pPr>
            <a:r>
              <a:rPr lang="en-US" dirty="0" smtClean="0"/>
              <a:t>Module 3 – August 24,</a:t>
            </a:r>
            <a:r>
              <a:rPr lang="en-US" baseline="30000" dirty="0" smtClean="0"/>
              <a:t> </a:t>
            </a:r>
            <a:r>
              <a:rPr lang="en-US" dirty="0" smtClean="0"/>
              <a:t>1400 hrs </a:t>
            </a:r>
          </a:p>
        </p:txBody>
      </p:sp>
      <p:sp>
        <p:nvSpPr>
          <p:cNvPr id="17412" name="Rectangle 3"/>
          <p:cNvSpPr>
            <a:spLocks noGrp="1" noChangeArrowheads="1"/>
          </p:cNvSpPr>
          <p:nvPr>
            <p:ph idx="1"/>
          </p:nvPr>
        </p:nvSpPr>
        <p:spPr>
          <a:xfrm>
            <a:off x="612648" y="1901952"/>
            <a:ext cx="7693152" cy="5181600"/>
          </a:xfrm>
        </p:spPr>
        <p:txBody>
          <a:bodyPr>
            <a:normAutofit/>
          </a:bodyPr>
          <a:lstStyle/>
          <a:p>
            <a:r>
              <a:rPr lang="en-US" dirty="0" smtClean="0"/>
              <a:t>The wind’s direction shifts and its strength increases</a:t>
            </a:r>
          </a:p>
          <a:p>
            <a:r>
              <a:rPr lang="en-US" dirty="0" smtClean="0"/>
              <a:t>The higher wind speed causes the sheen to move more </a:t>
            </a:r>
            <a:r>
              <a:rPr lang="en-US" smtClean="0"/>
              <a:t>quickly toward </a:t>
            </a:r>
            <a:r>
              <a:rPr lang="en-US" dirty="0" smtClean="0"/>
              <a:t>the intake </a:t>
            </a:r>
          </a:p>
          <a:p>
            <a:r>
              <a:rPr lang="en-US" dirty="0" smtClean="0"/>
              <a:t>The sheen is now predicted to arrive within the hour, not 1700 </a:t>
            </a:r>
          </a:p>
          <a:p>
            <a:r>
              <a:rPr lang="en-US" dirty="0" smtClean="0"/>
              <a:t>Utility and local emergency management agency staff race to boom off the intake</a:t>
            </a:r>
          </a:p>
          <a:p>
            <a:r>
              <a:rPr lang="en-US" dirty="0" smtClean="0"/>
              <a:t>Utility employees rush to turn off the intake’s pump, but communication issues cause a delay in shutdown</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smtClean="0"/>
              <a:t>Key Issues – Module 3</a:t>
            </a:r>
            <a:endParaRPr lang="en-US" dirty="0" smtClean="0"/>
          </a:p>
        </p:txBody>
      </p:sp>
      <p:sp>
        <p:nvSpPr>
          <p:cNvPr id="17412" name="Rectangle 3"/>
          <p:cNvSpPr>
            <a:spLocks noGrp="1" noChangeArrowheads="1"/>
          </p:cNvSpPr>
          <p:nvPr>
            <p:ph idx="1"/>
          </p:nvPr>
        </p:nvSpPr>
        <p:spPr>
          <a:xfrm>
            <a:off x="612648" y="1901952"/>
            <a:ext cx="7921752" cy="5181600"/>
          </a:xfrm>
        </p:spPr>
        <p:txBody>
          <a:bodyPr>
            <a:normAutofit/>
          </a:bodyPr>
          <a:lstStyle/>
          <a:p>
            <a:r>
              <a:rPr lang="en-US" dirty="0" smtClean="0"/>
              <a:t>Utility staff estimates that in the time before pump shut down, about 10,000 gallons of contaminated water entered the intake</a:t>
            </a:r>
          </a:p>
          <a:p>
            <a:r>
              <a:rPr lang="en-US" dirty="0" smtClean="0"/>
              <a:t>The capacity of the existing treatment system to treat petroleum contamination is unknown</a:t>
            </a:r>
          </a:p>
          <a:p>
            <a:r>
              <a:rPr lang="en-US" dirty="0" smtClean="0"/>
              <a:t>The city may now have to rely solely on water in storage until it can be determined how treatable the contaminated water is</a:t>
            </a:r>
          </a:p>
          <a:p>
            <a:r>
              <a:rPr lang="en-US" dirty="0" smtClean="0"/>
              <a:t>Decontamination of parts of the water treatment plant may be necessary</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28</a:t>
            </a:fld>
            <a:endParaRPr lang="en-US">
              <a:solidFill>
                <a:srgbClr val="04617B">
                  <a:shade val="90000"/>
                </a:srgbClr>
              </a:solidFill>
            </a:endParaRPr>
          </a:p>
        </p:txBody>
      </p:sp>
    </p:spTree>
    <p:extLst>
      <p:ext uri="{BB962C8B-B14F-4D97-AF65-F5344CB8AC3E}">
        <p14:creationId xmlns:p14="http://schemas.microsoft.com/office/powerpoint/2010/main" val="304167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29</a:t>
            </a:fld>
            <a:endParaRPr lang="en-US">
              <a:solidFill>
                <a:srgbClr val="04617B">
                  <a:shade val="90000"/>
                </a:srgbClr>
              </a:solidFill>
            </a:endParaRPr>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fontAlgn="auto">
              <a:spcAft>
                <a:spcPts val="0"/>
              </a:spcAft>
              <a:defRPr/>
            </a:pPr>
            <a:r>
              <a:rPr lang="en-US" sz="5000" dirty="0">
                <a:solidFill>
                  <a:srgbClr val="04617B"/>
                </a:solidFill>
                <a:latin typeface="Calibri"/>
              </a:rPr>
              <a:t>Review of Exercise Objectives</a:t>
            </a: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12242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smtClean="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smtClean="0"/>
              <a:t>Name</a:t>
            </a:r>
          </a:p>
          <a:p>
            <a:pPr eaLnBrk="1" hangingPunct="1">
              <a:spcBef>
                <a:spcPts val="1200"/>
              </a:spcBef>
            </a:pPr>
            <a:r>
              <a:rPr lang="en-US" dirty="0" smtClean="0"/>
              <a:t>Organization</a:t>
            </a:r>
          </a:p>
          <a:p>
            <a:pPr eaLnBrk="1" hangingPunct="1">
              <a:spcBef>
                <a:spcPts val="1200"/>
              </a:spcBef>
            </a:pPr>
            <a:r>
              <a:rPr lang="en-US" dirty="0" smtClean="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30</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347669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31</a:t>
            </a:fld>
            <a:endParaRPr lang="en-US">
              <a:solidFill>
                <a:srgbClr val="04617B">
                  <a:shade val="90000"/>
                </a:srgbClr>
              </a:solidFill>
            </a:endParaRPr>
          </a:p>
        </p:txBody>
      </p:sp>
    </p:spTree>
    <p:extLst>
      <p:ext uri="{BB962C8B-B14F-4D97-AF65-F5344CB8AC3E}">
        <p14:creationId xmlns:p14="http://schemas.microsoft.com/office/powerpoint/2010/main" val="158705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smtClean="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smtClean="0"/>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a:t>
            </a:r>
            <a:r>
              <a:rPr lang="en-US" sz="2600" dirty="0" smtClean="0">
                <a:latin typeface="+mn-lt"/>
              </a:rPr>
              <a:t>discussion </a:t>
            </a:r>
            <a:r>
              <a:rPr lang="en-US" sz="2600" dirty="0">
                <a:latin typeface="+mn-lt"/>
              </a:rPr>
              <a:t>p</a:t>
            </a:r>
            <a:r>
              <a:rPr lang="en-US" sz="2600" dirty="0" smtClean="0">
                <a:latin typeface="+mn-lt"/>
              </a:rPr>
              <a:t>eriod</a:t>
            </a:r>
            <a:endParaRPr lang="en-US" sz="2600" dirty="0">
              <a:latin typeface="+mn-lt"/>
            </a:endParaRPr>
          </a:p>
          <a:p>
            <a:pPr marL="274320" indent="-274320">
              <a:spcBef>
                <a:spcPts val="1200"/>
              </a:spcBef>
              <a:buClr>
                <a:schemeClr val="accent3"/>
              </a:buClr>
              <a:buSzPct val="95000"/>
              <a:buFont typeface="Wingdings 2"/>
              <a:buChar char=""/>
            </a:pPr>
            <a:r>
              <a:rPr lang="en-US" sz="2600" smtClean="0">
                <a:latin typeface="+mn-lt"/>
              </a:rPr>
              <a:t>Action planning </a:t>
            </a:r>
            <a:r>
              <a:rPr lang="en-US" sz="2600" dirty="0">
                <a:latin typeface="+mn-lt"/>
              </a:rPr>
              <a:t>s</a:t>
            </a:r>
            <a:r>
              <a:rPr lang="en-US" sz="2600" dirty="0" smtClean="0">
                <a:latin typeface="+mn-lt"/>
              </a:rPr>
              <a:t>ession (“hot </a:t>
            </a:r>
            <a:r>
              <a:rPr lang="en-US" sz="2600" dirty="0">
                <a:latin typeface="+mn-lt"/>
              </a:rPr>
              <a:t>wash”)</a:t>
            </a:r>
          </a:p>
          <a:p>
            <a:pPr marL="274320" indent="-274320">
              <a:spcBef>
                <a:spcPts val="1200"/>
              </a:spcBef>
              <a:buClr>
                <a:schemeClr val="accent3"/>
              </a:buClr>
              <a:buSzPct val="95000"/>
              <a:buFont typeface="Wingdings 2"/>
              <a:buChar char=""/>
            </a:pPr>
            <a:r>
              <a:rPr lang="en-US" sz="2600" dirty="0">
                <a:latin typeface="+mn-lt"/>
              </a:rPr>
              <a:t>Review and </a:t>
            </a:r>
            <a:r>
              <a:rPr lang="en-US" sz="2600" dirty="0" smtClean="0">
                <a:latin typeface="+mn-lt"/>
              </a:rPr>
              <a:t>conclusion</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Closing </a:t>
            </a:r>
            <a:r>
              <a:rPr lang="en-US" sz="2600" dirty="0" smtClean="0">
                <a:latin typeface="+mn-lt"/>
              </a:rPr>
              <a:t>comments</a:t>
            </a:r>
            <a:endParaRPr lang="en-US" sz="2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smtClean="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smtClean="0"/>
              <a:t>Location of emergency exits</a:t>
            </a:r>
          </a:p>
          <a:p>
            <a:pPr eaLnBrk="1" hangingPunct="1"/>
            <a:r>
              <a:rPr lang="en-US" dirty="0" smtClean="0"/>
              <a:t>Location of restrooms</a:t>
            </a:r>
          </a:p>
          <a:p>
            <a:pPr eaLnBrk="1" hangingPunct="1"/>
            <a:r>
              <a:rPr lang="en-US" dirty="0" smtClean="0"/>
              <a:t>Cell phone and pager management</a:t>
            </a:r>
          </a:p>
          <a:p>
            <a:pPr eaLnBrk="1" hangingPunct="1"/>
            <a:r>
              <a:rPr lang="en-US" dirty="0" smtClean="0"/>
              <a:t>Logging your time to fulfill training requirements</a:t>
            </a:r>
          </a:p>
          <a:p>
            <a:pPr eaLnBrk="1" hangingPunct="1"/>
            <a:r>
              <a:rPr lang="en-US" dirty="0" smtClean="0"/>
              <a:t>Sign-in sheet and participant evaluation form</a:t>
            </a:r>
          </a:p>
          <a:p>
            <a:pPr eaLnBrk="1" hangingPunct="1"/>
            <a:endParaRPr lang="en-US" dirty="0" smtClean="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smtClean="0"/>
              <a:t>Increase readiness in the event of an actual emergency</a:t>
            </a:r>
          </a:p>
          <a:p>
            <a:pPr eaLnBrk="1" hangingPunct="1">
              <a:lnSpc>
                <a:spcPct val="90000"/>
              </a:lnSpc>
            </a:pPr>
            <a:r>
              <a:rPr lang="en-US" dirty="0" smtClean="0"/>
              <a:t>Provide a means to assess effectiveness of response plans and response capabilities</a:t>
            </a:r>
          </a:p>
          <a:p>
            <a:pPr eaLnBrk="1" hangingPunct="1">
              <a:lnSpc>
                <a:spcPct val="90000"/>
              </a:lnSpc>
            </a:pPr>
            <a:r>
              <a:rPr lang="en-US" dirty="0" smtClean="0"/>
              <a:t>Serve as a training tool for response personnel and their involvement with other response agencies </a:t>
            </a:r>
          </a:p>
          <a:p>
            <a:pPr eaLnBrk="1" hangingPunct="1">
              <a:lnSpc>
                <a:spcPct val="90000"/>
              </a:lnSpc>
            </a:pPr>
            <a:r>
              <a:rPr lang="en-US" dirty="0" smtClean="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smtClean="0"/>
              <a:t>Require participants to network with each other and pre-plan decisions on resources</a:t>
            </a:r>
          </a:p>
          <a:p>
            <a:pPr eaLnBrk="1" hangingPunct="1"/>
            <a:r>
              <a:rPr lang="en-US" dirty="0" smtClean="0"/>
              <a:t>Identify planning conflicts or gaps</a:t>
            </a:r>
          </a:p>
          <a:p>
            <a:pPr eaLnBrk="1" hangingPunct="1"/>
            <a:r>
              <a:rPr lang="en-US" dirty="0" smtClean="0"/>
              <a:t>Identify resource needs and opportunities for sharing of resources</a:t>
            </a:r>
          </a:p>
          <a:p>
            <a:pPr eaLnBrk="1" hangingPunct="1"/>
            <a:r>
              <a:rPr lang="en-US" dirty="0" smtClean="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smtClean="0"/>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a:t>
            </a:r>
            <a:r>
              <a:rPr lang="en-US" sz="2600" dirty="0" smtClean="0">
                <a:latin typeface="+mn-lt"/>
              </a:rPr>
              <a:t>responsibilities for managing the consequences of a source water contamination incident</a:t>
            </a:r>
            <a:r>
              <a:rPr lang="en-US" sz="2600" dirty="0">
                <a:latin typeface="+mn-lt"/>
              </a:rPr>
              <a:t>, which should be reflected in their plans, policies, </a:t>
            </a:r>
            <a:r>
              <a:rPr lang="en-US" sz="2600" dirty="0" smtClean="0">
                <a:latin typeface="+mn-lt"/>
              </a:rPr>
              <a:t>procedures </a:t>
            </a:r>
            <a:r>
              <a:rPr lang="en-US" sz="2600" dirty="0">
                <a:latin typeface="+mn-lt"/>
              </a:rPr>
              <a:t>and other preparedness elements currently in place or under </a:t>
            </a:r>
            <a:r>
              <a:rPr lang="en-US" sz="2600" dirty="0" smtClean="0">
                <a:latin typeface="+mn-lt"/>
              </a:rPr>
              <a:t>development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a:t>
            </a:r>
            <a:r>
              <a:rPr lang="en-US" sz="2600" dirty="0" smtClean="0">
                <a:latin typeface="+mn-lt"/>
              </a:rPr>
              <a:t>stakeholders</a:t>
            </a:r>
            <a:endParaRPr lang="en-US" sz="2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smtClean="0"/>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lstStyle/>
          <a:p>
            <a:pPr>
              <a:lnSpc>
                <a:spcPct val="90000"/>
              </a:lnSpc>
            </a:pPr>
            <a:r>
              <a:rPr lang="en-US" dirty="0" smtClean="0"/>
              <a:t>Determine neighboring utility water infrastructure capabilities and needs</a:t>
            </a:r>
          </a:p>
          <a:p>
            <a:pPr>
              <a:lnSpc>
                <a:spcPct val="90000"/>
              </a:lnSpc>
            </a:pPr>
            <a:r>
              <a:rPr lang="en-US" dirty="0" smtClean="0"/>
              <a:t>Identify other needed enhancements related to training and exercises and other preparedness elements currently in place or under development</a:t>
            </a:r>
          </a:p>
          <a:p>
            <a:pPr>
              <a:lnSpc>
                <a:spcPct val="90000"/>
              </a:lnSpc>
            </a:pPr>
            <a:endParaRPr lang="en-US" dirty="0" smtClean="0"/>
          </a:p>
          <a:p>
            <a:pPr marL="0" indent="0">
              <a:lnSpc>
                <a:spcPct val="90000"/>
              </a:lnSpc>
              <a:buFont typeface="Wingdings" pitchFamily="2" charset="2"/>
              <a:buNone/>
            </a:pPr>
            <a:r>
              <a:rPr lang="en-US" b="1" u="sng" dirty="0" smtClean="0"/>
              <a:t>This session will not be a success unless you as a participant go back to your office and follow through</a:t>
            </a:r>
            <a:r>
              <a:rPr lang="en-US" dirty="0"/>
              <a:t> </a:t>
            </a:r>
            <a:endParaRPr lang="en-US"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E2C8E9-C4E9-49F6-A273-9DEE402BC50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61</TotalTime>
  <Words>2280</Words>
  <Application>Microsoft Office PowerPoint</Application>
  <PresentationFormat>On-screen Show (4:3)</PresentationFormat>
  <Paragraphs>221</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Constantia</vt:lpstr>
      <vt:lpstr>Symbol</vt:lpstr>
      <vt:lpstr>Wingdings</vt:lpstr>
      <vt:lpstr>Wingdings 2</vt:lpstr>
      <vt:lpstr>Bt Blue no Logo</vt:lpstr>
      <vt:lpstr>Flow</vt:lpstr>
      <vt:lpstr>Source water contamination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Background</vt:lpstr>
      <vt:lpstr>Module 1 – August 24 Upstream Contamination Occurs</vt:lpstr>
      <vt:lpstr>Module 1 – August 24, 0300 hrs</vt:lpstr>
      <vt:lpstr>Module 1 – August 24, 0300 hrs (cont.)</vt:lpstr>
      <vt:lpstr>Key Issues – Module 1</vt:lpstr>
      <vt:lpstr>Key Issues – Module 1 (cont.)</vt:lpstr>
      <vt:lpstr>Module 2 – August 24 Contamination Nears Drinking Water Intake</vt:lpstr>
      <vt:lpstr>Module 2 – August 24, 0900 hrs </vt:lpstr>
      <vt:lpstr>Module 2 – August 24, 0900 hrs (cont.) </vt:lpstr>
      <vt:lpstr>Key Issues – Module 2</vt:lpstr>
      <vt:lpstr>Module 3 – August 24 Contamination Reaches Drinking Water Intake</vt:lpstr>
      <vt:lpstr>Module 3 – August 24, 1400 hrs </vt:lpstr>
      <vt:lpstr>Key Issues – Module 3</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source water contamination, presentation, tabletop exercise</cp:keywords>
  <dc:description>Modify this document to fit your needs.</dc:description>
  <cp:lastModifiedBy>Tricia Rood</cp:lastModifiedBy>
  <cp:revision>38</cp:revision>
  <dcterms:created xsi:type="dcterms:W3CDTF">1901-01-01T04:00:00Z</dcterms:created>
  <dcterms:modified xsi:type="dcterms:W3CDTF">2018-05-18T15:19:39Z</dcterms:modified>
</cp:coreProperties>
</file>