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2"/>
    <p:sldMasterId id="2147483817" r:id="rId3"/>
    <p:sldMasterId id="2147483829" r:id="rId4"/>
    <p:sldMasterId id="2147483841" r:id="rId5"/>
    <p:sldMasterId id="2147483853" r:id="rId6"/>
    <p:sldMasterId id="2147483865" r:id="rId7"/>
    <p:sldMasterId id="2147483877" r:id="rId8"/>
  </p:sldMasterIdLst>
  <p:notesMasterIdLst>
    <p:notesMasterId r:id="rId41"/>
  </p:notesMasterIdLst>
  <p:handoutMasterIdLst>
    <p:handoutMasterId r:id="rId42"/>
  </p:handoutMasterIdLst>
  <p:sldIdLst>
    <p:sldId id="350" r:id="rId9"/>
    <p:sldId id="296" r:id="rId10"/>
    <p:sldId id="315" r:id="rId11"/>
    <p:sldId id="338" r:id="rId12"/>
    <p:sldId id="317" r:id="rId13"/>
    <p:sldId id="336" r:id="rId14"/>
    <p:sldId id="337" r:id="rId15"/>
    <p:sldId id="340" r:id="rId16"/>
    <p:sldId id="341" r:id="rId17"/>
    <p:sldId id="339" r:id="rId18"/>
    <p:sldId id="334" r:id="rId19"/>
    <p:sldId id="335" r:id="rId20"/>
    <p:sldId id="293" r:id="rId21"/>
    <p:sldId id="379" r:id="rId22"/>
    <p:sldId id="366" r:id="rId23"/>
    <p:sldId id="348" r:id="rId24"/>
    <p:sldId id="372" r:id="rId25"/>
    <p:sldId id="367" r:id="rId26"/>
    <p:sldId id="361" r:id="rId27"/>
    <p:sldId id="362" r:id="rId28"/>
    <p:sldId id="368" r:id="rId29"/>
    <p:sldId id="369" r:id="rId30"/>
    <p:sldId id="373" r:id="rId31"/>
    <p:sldId id="374" r:id="rId32"/>
    <p:sldId id="377" r:id="rId33"/>
    <p:sldId id="375" r:id="rId34"/>
    <p:sldId id="376" r:id="rId35"/>
    <p:sldId id="378" r:id="rId36"/>
    <p:sldId id="380" r:id="rId37"/>
    <p:sldId id="381" r:id="rId38"/>
    <p:sldId id="382" r:id="rId39"/>
    <p:sldId id="383" r:id="rId40"/>
  </p:sldIdLst>
  <p:sldSz cx="9144000" cy="6858000" type="screen4x3"/>
  <p:notesSz cx="7027863" cy="9313863"/>
  <p:defaultTex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3">
          <p15:clr>
            <a:srgbClr val="A4A3A4"/>
          </p15:clr>
        </p15:guide>
        <p15:guide id="2" pos="221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617B"/>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63886" autoAdjust="0"/>
  </p:normalViewPr>
  <p:slideViewPr>
    <p:cSldViewPr>
      <p:cViewPr varScale="1">
        <p:scale>
          <a:sx n="70" d="100"/>
          <a:sy n="70" d="100"/>
        </p:scale>
        <p:origin x="70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1800" y="-96"/>
      </p:cViewPr>
      <p:guideLst>
        <p:guide orient="horz" pos="2933"/>
        <p:guide pos="221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7.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3" Type="http://schemas.openxmlformats.org/officeDocument/2006/relationships/slideMaster" Target="slideMasters/slideMaster2.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handoutMaster" Target="handoutMasters/handoutMaster1.xml"/><Relationship Id="rId7" Type="http://schemas.openxmlformats.org/officeDocument/2006/relationships/slideMaster" Target="slideMasters/slideMaster6.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5.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theme" Target="theme/theme1.xml"/><Relationship Id="rId5" Type="http://schemas.openxmlformats.org/officeDocument/2006/relationships/slideMaster" Target="slideMasters/slideMaster4.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openxmlformats.org/officeDocument/2006/relationships/viewProps" Target="viewProps.xml"/><Relationship Id="rId4" Type="http://schemas.openxmlformats.org/officeDocument/2006/relationships/slideMaster" Target="slideMasters/slideMaster3.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44825" cy="465138"/>
          </a:xfrm>
          <a:prstGeom prst="rect">
            <a:avLst/>
          </a:prstGeom>
          <a:noFill/>
          <a:ln w="9525">
            <a:noFill/>
            <a:miter lim="800000"/>
            <a:headEnd/>
            <a:tailEnd/>
          </a:ln>
          <a:effectLst/>
        </p:spPr>
        <p:txBody>
          <a:bodyPr vert="horz" wrap="square" lIns="93379" tIns="46689" rIns="93379" bIns="46689" numCol="1" anchor="t" anchorCtr="0" compatLnSpc="1">
            <a:prstTxWarp prst="textNoShape">
              <a:avLst/>
            </a:prstTxWarp>
          </a:bodyPr>
          <a:lstStyle>
            <a:lvl1pPr defTabSz="933450">
              <a:defRPr sz="1200"/>
            </a:lvl1pPr>
          </a:lstStyle>
          <a:p>
            <a:pPr>
              <a:defRPr/>
            </a:pPr>
            <a:endParaRPr lang="en-US"/>
          </a:p>
        </p:txBody>
      </p:sp>
      <p:sp>
        <p:nvSpPr>
          <p:cNvPr id="26627" name="Rectangle 3"/>
          <p:cNvSpPr>
            <a:spLocks noGrp="1" noChangeArrowheads="1"/>
          </p:cNvSpPr>
          <p:nvPr>
            <p:ph type="dt" sz="quarter" idx="1"/>
          </p:nvPr>
        </p:nvSpPr>
        <p:spPr bwMode="auto">
          <a:xfrm>
            <a:off x="3983038" y="0"/>
            <a:ext cx="3044825" cy="465138"/>
          </a:xfrm>
          <a:prstGeom prst="rect">
            <a:avLst/>
          </a:prstGeom>
          <a:noFill/>
          <a:ln w="9525">
            <a:noFill/>
            <a:miter lim="800000"/>
            <a:headEnd/>
            <a:tailEnd/>
          </a:ln>
          <a:effectLst/>
        </p:spPr>
        <p:txBody>
          <a:bodyPr vert="horz" wrap="square" lIns="93379" tIns="46689" rIns="93379" bIns="46689" numCol="1" anchor="t" anchorCtr="0" compatLnSpc="1">
            <a:prstTxWarp prst="textNoShape">
              <a:avLst/>
            </a:prstTxWarp>
          </a:bodyPr>
          <a:lstStyle>
            <a:lvl1pPr algn="r" defTabSz="933450">
              <a:defRPr sz="1200"/>
            </a:lvl1pPr>
          </a:lstStyle>
          <a:p>
            <a:pPr>
              <a:defRPr/>
            </a:pPr>
            <a:endParaRPr lang="en-US"/>
          </a:p>
        </p:txBody>
      </p:sp>
      <p:sp>
        <p:nvSpPr>
          <p:cNvPr id="26628" name="Rectangle 4"/>
          <p:cNvSpPr>
            <a:spLocks noGrp="1" noChangeArrowheads="1"/>
          </p:cNvSpPr>
          <p:nvPr>
            <p:ph type="ftr" sz="quarter" idx="2"/>
          </p:nvPr>
        </p:nvSpPr>
        <p:spPr bwMode="auto">
          <a:xfrm>
            <a:off x="0" y="8848725"/>
            <a:ext cx="3044825" cy="465138"/>
          </a:xfrm>
          <a:prstGeom prst="rect">
            <a:avLst/>
          </a:prstGeom>
          <a:noFill/>
          <a:ln w="9525">
            <a:noFill/>
            <a:miter lim="800000"/>
            <a:headEnd/>
            <a:tailEnd/>
          </a:ln>
          <a:effectLst/>
        </p:spPr>
        <p:txBody>
          <a:bodyPr vert="horz" wrap="square" lIns="93379" tIns="46689" rIns="93379" bIns="46689" numCol="1" anchor="b" anchorCtr="0" compatLnSpc="1">
            <a:prstTxWarp prst="textNoShape">
              <a:avLst/>
            </a:prstTxWarp>
          </a:bodyPr>
          <a:lstStyle>
            <a:lvl1pPr defTabSz="933450">
              <a:defRPr sz="1200"/>
            </a:lvl1pPr>
          </a:lstStyle>
          <a:p>
            <a:pPr>
              <a:defRPr/>
            </a:pPr>
            <a:endParaRPr lang="en-US"/>
          </a:p>
        </p:txBody>
      </p:sp>
      <p:sp>
        <p:nvSpPr>
          <p:cNvPr id="26629" name="Rectangle 5"/>
          <p:cNvSpPr>
            <a:spLocks noGrp="1" noChangeArrowheads="1"/>
          </p:cNvSpPr>
          <p:nvPr>
            <p:ph type="sldNum" sz="quarter" idx="3"/>
          </p:nvPr>
        </p:nvSpPr>
        <p:spPr bwMode="auto">
          <a:xfrm>
            <a:off x="3983038" y="8848725"/>
            <a:ext cx="3044825" cy="465138"/>
          </a:xfrm>
          <a:prstGeom prst="rect">
            <a:avLst/>
          </a:prstGeom>
          <a:noFill/>
          <a:ln w="9525">
            <a:noFill/>
            <a:miter lim="800000"/>
            <a:headEnd/>
            <a:tailEnd/>
          </a:ln>
          <a:effectLst/>
        </p:spPr>
        <p:txBody>
          <a:bodyPr vert="horz" wrap="square" lIns="93379" tIns="46689" rIns="93379" bIns="46689" numCol="1" anchor="b" anchorCtr="0" compatLnSpc="1">
            <a:prstTxWarp prst="textNoShape">
              <a:avLst/>
            </a:prstTxWarp>
          </a:bodyPr>
          <a:lstStyle>
            <a:lvl1pPr algn="r" defTabSz="933450">
              <a:defRPr sz="1200"/>
            </a:lvl1pPr>
          </a:lstStyle>
          <a:p>
            <a:pPr>
              <a:defRPr/>
            </a:pPr>
            <a:fld id="{DA2719BC-A422-4FF5-A953-13A190676E55}" type="slidenum">
              <a:rPr lang="en-US"/>
              <a:pPr>
                <a:defRPr/>
              </a:pPr>
              <a:t>‹#›</a:t>
            </a:fld>
            <a:endParaRPr lang="en-US"/>
          </a:p>
        </p:txBody>
      </p:sp>
    </p:spTree>
    <p:extLst>
      <p:ext uri="{BB962C8B-B14F-4D97-AF65-F5344CB8AC3E}">
        <p14:creationId xmlns:p14="http://schemas.microsoft.com/office/powerpoint/2010/main" val="6388997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304482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7347" name="Rectangle 3"/>
          <p:cNvSpPr>
            <a:spLocks noGrp="1" noChangeArrowheads="1"/>
          </p:cNvSpPr>
          <p:nvPr>
            <p:ph type="dt" idx="1"/>
          </p:nvPr>
        </p:nvSpPr>
        <p:spPr bwMode="auto">
          <a:xfrm>
            <a:off x="3981450" y="0"/>
            <a:ext cx="304482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0964" name="Rectangle 4"/>
          <p:cNvSpPr>
            <a:spLocks noGrp="1" noRot="1" noChangeAspect="1" noChangeArrowheads="1" noTextEdit="1"/>
          </p:cNvSpPr>
          <p:nvPr>
            <p:ph type="sldImg" idx="2"/>
          </p:nvPr>
        </p:nvSpPr>
        <p:spPr bwMode="auto">
          <a:xfrm>
            <a:off x="1185863" y="698500"/>
            <a:ext cx="4656137" cy="3492500"/>
          </a:xfrm>
          <a:prstGeom prst="rect">
            <a:avLst/>
          </a:prstGeom>
          <a:noFill/>
          <a:ln w="9525">
            <a:solidFill>
              <a:srgbClr val="000000"/>
            </a:solidFill>
            <a:miter lim="800000"/>
            <a:headEnd/>
            <a:tailEnd/>
          </a:ln>
        </p:spPr>
      </p:sp>
      <p:sp>
        <p:nvSpPr>
          <p:cNvPr id="57349" name="Rectangle 5"/>
          <p:cNvSpPr>
            <a:spLocks noGrp="1" noChangeArrowheads="1"/>
          </p:cNvSpPr>
          <p:nvPr>
            <p:ph type="body" sz="quarter" idx="3"/>
          </p:nvPr>
        </p:nvSpPr>
        <p:spPr bwMode="auto">
          <a:xfrm>
            <a:off x="703263" y="4424363"/>
            <a:ext cx="5621337"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7350" name="Rectangle 6"/>
          <p:cNvSpPr>
            <a:spLocks noGrp="1" noChangeArrowheads="1"/>
          </p:cNvSpPr>
          <p:nvPr>
            <p:ph type="ftr" sz="quarter" idx="4"/>
          </p:nvPr>
        </p:nvSpPr>
        <p:spPr bwMode="auto">
          <a:xfrm>
            <a:off x="0" y="8847138"/>
            <a:ext cx="3044825"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7351" name="Rectangle 7"/>
          <p:cNvSpPr>
            <a:spLocks noGrp="1" noChangeArrowheads="1"/>
          </p:cNvSpPr>
          <p:nvPr>
            <p:ph type="sldNum" sz="quarter" idx="5"/>
          </p:nvPr>
        </p:nvSpPr>
        <p:spPr bwMode="auto">
          <a:xfrm>
            <a:off x="3981450" y="8847138"/>
            <a:ext cx="3044825"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D737123-71CC-4DE2-888E-0519B95E9A1C}" type="slidenum">
              <a:rPr lang="en-US"/>
              <a:pPr>
                <a:defRPr/>
              </a:pPr>
              <a:t>‹#›</a:t>
            </a:fld>
            <a:endParaRPr lang="en-US"/>
          </a:p>
        </p:txBody>
      </p:sp>
    </p:spTree>
    <p:extLst>
      <p:ext uri="{BB962C8B-B14F-4D97-AF65-F5344CB8AC3E}">
        <p14:creationId xmlns:p14="http://schemas.microsoft.com/office/powerpoint/2010/main" val="374262811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pPr eaLnBrk="1" hangingPunct="1">
              <a:lnSpc>
                <a:spcPct val="90000"/>
              </a:lnSpc>
            </a:pPr>
            <a:r>
              <a:rPr lang="en-US" dirty="0" smtClean="0"/>
              <a:t>The </a:t>
            </a:r>
            <a:r>
              <a:rPr lang="en-US" b="1" dirty="0" smtClean="0"/>
              <a:t>Scenario Presentation </a:t>
            </a:r>
            <a:r>
              <a:rPr lang="en-US" dirty="0" smtClean="0"/>
              <a:t>is a multimedia presentation used by the facilitator during the tabletop exercise to present the material in the Situation Manual (</a:t>
            </a:r>
            <a:r>
              <a:rPr lang="en-US" dirty="0" err="1" smtClean="0"/>
              <a:t>SitMan</a:t>
            </a:r>
            <a:r>
              <a:rPr lang="en-US" dirty="0" smtClean="0"/>
              <a:t>).  The Scenario Presentation is put together from and follows the same order as the SitMan. Most users will find it easier to develop the Scenario Presentation after they have finalized the SitMan.  </a:t>
            </a:r>
          </a:p>
          <a:p>
            <a:pPr eaLnBrk="1" hangingPunct="1">
              <a:lnSpc>
                <a:spcPct val="90000"/>
              </a:lnSpc>
            </a:pPr>
            <a:endParaRPr lang="en-US" dirty="0" smtClean="0"/>
          </a:p>
          <a:p>
            <a:pPr eaLnBrk="1" hangingPunct="1">
              <a:lnSpc>
                <a:spcPct val="90000"/>
              </a:lnSpc>
              <a:buFontTx/>
              <a:buNone/>
            </a:pPr>
            <a:r>
              <a:rPr lang="en-US" dirty="0" smtClean="0"/>
              <a:t>All of the slides presented here may be modified as needed.  For example, an Exercise</a:t>
            </a:r>
            <a:r>
              <a:rPr lang="en-US" baseline="0" dirty="0" smtClean="0"/>
              <a:t> Development Team (EDT)</a:t>
            </a:r>
            <a:r>
              <a:rPr lang="en-US" dirty="0" smtClean="0"/>
              <a:t> may decide not to include all or part of the slides presented here since the same information is already available to participants through their SitMan. </a:t>
            </a:r>
          </a:p>
          <a:p>
            <a:pPr eaLnBrk="1" hangingPunct="1">
              <a:lnSpc>
                <a:spcPct val="90000"/>
              </a:lnSpc>
              <a:buFontTx/>
              <a:buChar char="•"/>
            </a:pPr>
            <a:endParaRPr lang="en-US" dirty="0" smtClean="0"/>
          </a:p>
          <a:p>
            <a:pPr eaLnBrk="1" hangingPunct="1">
              <a:lnSpc>
                <a:spcPct val="90000"/>
              </a:lnSpc>
              <a:buFontTx/>
              <a:buNone/>
            </a:pPr>
            <a:r>
              <a:rPr lang="en-US" dirty="0" smtClean="0"/>
              <a:t>Facilitators are encouraged to use this “notes” section on each slide to incorporate additional material, such as follow-up questions or comments.</a:t>
            </a:r>
          </a:p>
          <a:p>
            <a:pPr eaLnBrk="1" hangingPunct="1">
              <a:lnSpc>
                <a:spcPct val="90000"/>
              </a:lnSpc>
            </a:pPr>
            <a:endParaRPr lang="en-US" dirty="0" smtClean="0"/>
          </a:p>
          <a:p>
            <a:pPr eaLnBrk="1" hangingPunct="1">
              <a:lnSpc>
                <a:spcPct val="90000"/>
              </a:lnSpc>
            </a:pPr>
            <a:r>
              <a:rPr lang="en-US" dirty="0" smtClean="0"/>
              <a:t> </a:t>
            </a:r>
          </a:p>
          <a:p>
            <a:pPr>
              <a:lnSpc>
                <a:spcPct val="90000"/>
              </a:lnSpc>
            </a:pPr>
            <a:endParaRPr lang="en-US" dirty="0" smtClean="0"/>
          </a:p>
        </p:txBody>
      </p:sp>
    </p:spTree>
    <p:extLst>
      <p:ext uri="{BB962C8B-B14F-4D97-AF65-F5344CB8AC3E}">
        <p14:creationId xmlns:p14="http://schemas.microsoft.com/office/powerpoint/2010/main" val="18099541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9E0E96AB-DE78-4030-8474-7E7393E3D339}" type="slidenum">
              <a:rPr lang="en-US" smtClean="0"/>
              <a:pPr/>
              <a:t>10</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8861903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713C92AA-09CD-429A-A0B6-363DABF7235B}" type="slidenum">
              <a:rPr lang="en-US" smtClean="0"/>
              <a:pPr/>
              <a:t>11</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3216273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0AA7F994-A46C-4B95-A0B6-C59059DEA86D}" type="slidenum">
              <a:rPr lang="en-US" smtClean="0"/>
              <a:pPr/>
              <a:t>12</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876282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F4505841-FC44-45CC-93A2-66AE0C31341A}" type="slidenum">
              <a:rPr lang="en-US" smtClean="0"/>
              <a:pPr/>
              <a:t>13</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17812679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007AF0EA-EDA1-4B4F-8525-C7EED8DB25A1}" type="slidenum">
              <a:rPr lang="en-US" smtClean="0">
                <a:solidFill>
                  <a:srgbClr val="000000"/>
                </a:solidFill>
              </a:rPr>
              <a:pPr/>
              <a:t>14</a:t>
            </a:fld>
            <a:endParaRPr lang="en-US">
              <a:solidFill>
                <a:srgbClr val="000000"/>
              </a:solidFill>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081840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7CD6AA22-962A-4F28-A355-76022D850EBD}" type="slidenum">
              <a:rPr lang="en-US" smtClean="0"/>
              <a:pPr/>
              <a:t>15</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2253675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txBox="1">
            <a:spLocks noGrp="1" noChangeArrowheads="1"/>
          </p:cNvSpPr>
          <p:nvPr/>
        </p:nvSpPr>
        <p:spPr bwMode="auto">
          <a:xfrm>
            <a:off x="3981450" y="8847138"/>
            <a:ext cx="3044825" cy="465137"/>
          </a:xfrm>
          <a:prstGeom prst="rect">
            <a:avLst/>
          </a:prstGeom>
          <a:noFill/>
          <a:ln w="9525">
            <a:noFill/>
            <a:miter lim="800000"/>
            <a:headEnd/>
            <a:tailEnd/>
          </a:ln>
        </p:spPr>
        <p:txBody>
          <a:bodyPr anchor="b"/>
          <a:lstStyle/>
          <a:p>
            <a:pPr algn="r"/>
            <a:fld id="{36E454A9-0841-48C8-A5E2-19960A2A3C50}" type="slidenum">
              <a:rPr lang="en-US" sz="1200"/>
              <a:pPr algn="r"/>
              <a:t>16</a:t>
            </a:fld>
            <a:endParaRPr lang="en-US" sz="120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2884740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B6788035-B1B0-43F4-BE26-D1E1DEDF0A83}" type="slidenum">
              <a:rPr lang="en-US" smtClean="0"/>
              <a:pPr/>
              <a:t>17</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r>
              <a:rPr lang="en-US" sz="1200" kern="1200" dirty="0" smtClean="0">
                <a:solidFill>
                  <a:schemeClr val="tx1"/>
                </a:solidFill>
                <a:latin typeface="Arial" charset="0"/>
                <a:ea typeface="+mn-ea"/>
                <a:cs typeface="+mn-cs"/>
              </a:rPr>
              <a:t>Based on the information provided, encourage players to participate in a discussion concerning the issues raised in Module 1. Identify any critical issues, decisions, requirements or questions that should be addressed at this time.</a:t>
            </a:r>
          </a:p>
          <a:p>
            <a:endParaRPr lang="en-US" sz="1200" kern="1200" dirty="0" smtClean="0">
              <a:solidFill>
                <a:schemeClr val="tx1"/>
              </a:solidFill>
              <a:latin typeface="Arial" charset="0"/>
              <a:ea typeface="+mn-ea"/>
              <a:cs typeface="+mn-cs"/>
            </a:endParaRPr>
          </a:p>
          <a:p>
            <a:r>
              <a:rPr lang="en-US" sz="1200" kern="1200" dirty="0" smtClean="0">
                <a:solidFill>
                  <a:schemeClr val="tx1"/>
                </a:solidFill>
                <a:latin typeface="Arial" charset="0"/>
                <a:ea typeface="+mn-ea"/>
                <a:cs typeface="+mn-cs"/>
              </a:rPr>
              <a:t>The following questions are provided as suggested subjects that you may wish to address as the discussion progresses. These questions are not meant to constitute a definitive list of concerns to be addressed, nor is there a requirement to address every question.</a:t>
            </a:r>
          </a:p>
          <a:p>
            <a:endParaRPr lang="en-US" sz="1200" kern="1200" dirty="0" smtClean="0">
              <a:solidFill>
                <a:schemeClr val="tx1"/>
              </a:solidFill>
              <a:latin typeface="Arial" charset="0"/>
              <a:ea typeface="+mn-ea"/>
              <a:cs typeface="+mn-cs"/>
            </a:endParaRPr>
          </a:p>
          <a:p>
            <a:pPr lvl="0"/>
            <a:r>
              <a:rPr lang="en-US" sz="1200" kern="1200" dirty="0" smtClean="0">
                <a:solidFill>
                  <a:schemeClr val="tx1"/>
                </a:solidFill>
                <a:latin typeface="Arial" charset="0"/>
                <a:ea typeface="+mn-ea"/>
                <a:cs typeface="+mn-cs"/>
              </a:rPr>
              <a:t>[What procedures does your utility have in place to monitor security threats and maintain situational awareness?]</a:t>
            </a:r>
          </a:p>
          <a:p>
            <a:pPr lvl="0"/>
            <a:r>
              <a:rPr lang="en-US" sz="1200" kern="1200" dirty="0" smtClean="0">
                <a:solidFill>
                  <a:schemeClr val="tx1"/>
                </a:solidFill>
                <a:latin typeface="Arial" charset="0"/>
                <a:ea typeface="+mn-ea"/>
                <a:cs typeface="+mn-cs"/>
              </a:rPr>
              <a:t>[Would you take any preventive action after the suspicious vehicle is sighted near your facility?]</a:t>
            </a:r>
          </a:p>
          <a:p>
            <a:pPr lvl="0"/>
            <a:r>
              <a:rPr lang="en-US" sz="1200" kern="1200" dirty="0" smtClean="0">
                <a:solidFill>
                  <a:schemeClr val="tx1"/>
                </a:solidFill>
                <a:latin typeface="Arial" charset="0"/>
                <a:ea typeface="+mn-ea"/>
                <a:cs typeface="+mn-cs"/>
              </a:rPr>
              <a:t>[What is your message for your utility’s employees?]</a:t>
            </a:r>
          </a:p>
          <a:p>
            <a:pPr eaLnBrk="1" hangingPunct="1"/>
            <a:endParaRPr lang="en-US" dirty="0" smtClean="0"/>
          </a:p>
        </p:txBody>
      </p:sp>
    </p:spTree>
    <p:extLst>
      <p:ext uri="{BB962C8B-B14F-4D97-AF65-F5344CB8AC3E}">
        <p14:creationId xmlns:p14="http://schemas.microsoft.com/office/powerpoint/2010/main" val="26375579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7CD6AA22-962A-4F28-A355-76022D850EBD}" type="slidenum">
              <a:rPr lang="en-US" smtClean="0"/>
              <a:pPr/>
              <a:t>18</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5579109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093E8FB3-C184-46FB-A309-129D421F79E4}" type="slidenum">
              <a:rPr lang="en-US" smtClean="0"/>
              <a:pPr/>
              <a:t>19</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1642612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3A9D1A93-5E33-4E0C-A498-6396C318651C}" type="slidenum">
              <a:rPr lang="en-US" smtClean="0"/>
              <a:pPr/>
              <a:t>2</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5182187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B6788035-B1B0-43F4-BE26-D1E1DEDF0A83}" type="slidenum">
              <a:rPr lang="en-US" smtClean="0"/>
              <a:pPr/>
              <a:t>20</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r>
              <a:rPr lang="en-US" sz="1200" kern="1200" dirty="0" smtClean="0">
                <a:solidFill>
                  <a:schemeClr val="tx1"/>
                </a:solidFill>
                <a:latin typeface="Arial" charset="0"/>
                <a:ea typeface="+mn-ea"/>
                <a:cs typeface="+mn-cs"/>
              </a:rPr>
              <a:t>Based on the information provided, encourage players to participate in a discussion concerning the issues raised in Module 2. Identify any critical issues, decisions, requirements or questions that should be addressed at this time.</a:t>
            </a:r>
          </a:p>
          <a:p>
            <a:endParaRPr lang="en-US" sz="1200" kern="1200" dirty="0" smtClean="0">
              <a:solidFill>
                <a:schemeClr val="tx1"/>
              </a:solidFill>
              <a:latin typeface="Arial" charset="0"/>
              <a:ea typeface="+mn-ea"/>
              <a:cs typeface="+mn-cs"/>
            </a:endParaRPr>
          </a:p>
          <a:p>
            <a:r>
              <a:rPr lang="en-US" sz="1200" kern="1200" dirty="0" smtClean="0">
                <a:solidFill>
                  <a:schemeClr val="tx1"/>
                </a:solidFill>
                <a:latin typeface="Arial" charset="0"/>
                <a:ea typeface="+mn-ea"/>
                <a:cs typeface="+mn-cs"/>
              </a:rPr>
              <a:t>The following questions are provided as suggested subjects that you may wish to address as the discussion progresses. These questions are not meant to constitute a definitive list of concerns to be addressed, nor is there a requirement to address every question.</a:t>
            </a:r>
          </a:p>
          <a:p>
            <a:endParaRPr lang="en-US" sz="1200" kern="1200" dirty="0" smtClean="0">
              <a:solidFill>
                <a:schemeClr val="tx1"/>
              </a:solidFill>
              <a:latin typeface="Arial" charset="0"/>
              <a:ea typeface="+mn-ea"/>
              <a:cs typeface="+mn-cs"/>
            </a:endParaRPr>
          </a:p>
          <a:p>
            <a:pPr lvl="0"/>
            <a:r>
              <a:rPr lang="en-US" sz="1200" kern="1200" dirty="0" smtClean="0">
                <a:solidFill>
                  <a:schemeClr val="tx1"/>
                </a:solidFill>
                <a:latin typeface="Arial" charset="0"/>
                <a:ea typeface="+mn-ea"/>
                <a:cs typeface="+mn-cs"/>
              </a:rPr>
              <a:t>[What initial actions would you take?] </a:t>
            </a:r>
          </a:p>
          <a:p>
            <a:pPr lvl="0"/>
            <a:r>
              <a:rPr lang="en-US" sz="1200" kern="1200" dirty="0" smtClean="0">
                <a:solidFill>
                  <a:schemeClr val="tx1"/>
                </a:solidFill>
                <a:latin typeface="Arial" charset="0"/>
                <a:ea typeface="+mn-ea"/>
                <a:cs typeface="+mn-cs"/>
              </a:rPr>
              <a:t>[What procedures have been developed to assess the incident and take initial action to support the response?] </a:t>
            </a:r>
          </a:p>
          <a:p>
            <a:pPr lvl="0"/>
            <a:r>
              <a:rPr lang="en-US" sz="1200" kern="1200" dirty="0" smtClean="0">
                <a:solidFill>
                  <a:schemeClr val="tx1"/>
                </a:solidFill>
                <a:latin typeface="Arial" charset="0"/>
                <a:ea typeface="+mn-ea"/>
                <a:cs typeface="+mn-cs"/>
              </a:rPr>
              <a:t>[Whom would you contact (e.g., local, state agencies) as a result of what you heard, felt and observed?]</a:t>
            </a:r>
          </a:p>
          <a:p>
            <a:pPr lvl="0"/>
            <a:r>
              <a:rPr lang="en-US" sz="1200" kern="1200" dirty="0" smtClean="0">
                <a:solidFill>
                  <a:schemeClr val="tx1"/>
                </a:solidFill>
                <a:latin typeface="Arial" charset="0"/>
                <a:ea typeface="+mn-ea"/>
                <a:cs typeface="+mn-cs"/>
              </a:rPr>
              <a:t>[What procedures have been developed to ensure employee safety during potentially violent incidents?]</a:t>
            </a:r>
          </a:p>
          <a:p>
            <a:pPr eaLnBrk="1" hangingPunct="1"/>
            <a:endParaRPr lang="en-US" dirty="0" smtClean="0"/>
          </a:p>
        </p:txBody>
      </p:sp>
    </p:spTree>
    <p:extLst>
      <p:ext uri="{BB962C8B-B14F-4D97-AF65-F5344CB8AC3E}">
        <p14:creationId xmlns:p14="http://schemas.microsoft.com/office/powerpoint/2010/main" val="26375579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7CD6AA22-962A-4F28-A355-76022D850EBD}" type="slidenum">
              <a:rPr lang="en-US" smtClean="0"/>
              <a:pPr/>
              <a:t>21</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41060215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093E8FB3-C184-46FB-A309-129D421F79E4}" type="slidenum">
              <a:rPr lang="en-US" smtClean="0"/>
              <a:pPr/>
              <a:t>22</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8855914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093E8FB3-C184-46FB-A309-129D421F79E4}" type="slidenum">
              <a:rPr lang="en-US" smtClean="0"/>
              <a:pPr/>
              <a:t>23</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18855914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093E8FB3-C184-46FB-A309-129D421F79E4}" type="slidenum">
              <a:rPr lang="en-US" smtClean="0"/>
              <a:pPr/>
              <a:t>24</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7936007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093E8FB3-C184-46FB-A309-129D421F79E4}" type="slidenum">
              <a:rPr lang="en-US" smtClean="0"/>
              <a:pPr/>
              <a:t>25</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7936007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093E8FB3-C184-46FB-A309-129D421F79E4}" type="slidenum">
              <a:rPr lang="en-US" smtClean="0"/>
              <a:pPr/>
              <a:t>26</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7936007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093E8FB3-C184-46FB-A309-129D421F79E4}" type="slidenum">
              <a:rPr lang="en-US" smtClean="0"/>
              <a:pPr/>
              <a:t>27</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7936007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093E8FB3-C184-46FB-A309-129D421F79E4}" type="slidenum">
              <a:rPr lang="en-US" smtClean="0"/>
              <a:pPr/>
              <a:t>28</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r>
              <a:rPr lang="en-US" sz="1200" kern="1200" dirty="0" smtClean="0">
                <a:solidFill>
                  <a:schemeClr val="tx1"/>
                </a:solidFill>
                <a:latin typeface="Arial" charset="0"/>
                <a:ea typeface="+mn-ea"/>
                <a:cs typeface="+mn-cs"/>
              </a:rPr>
              <a:t>Based on the information provided, encourage players to participate in a discussion concerning the issues raised in Module 3. Identify any critical issues, decisions, requirements or questions that should be addressed at this time. </a:t>
            </a:r>
          </a:p>
          <a:p>
            <a:endParaRPr lang="en-US" sz="1200" kern="1200" dirty="0" smtClean="0">
              <a:solidFill>
                <a:schemeClr val="tx1"/>
              </a:solidFill>
              <a:latin typeface="Arial" charset="0"/>
              <a:ea typeface="+mn-ea"/>
              <a:cs typeface="+mn-cs"/>
            </a:endParaRPr>
          </a:p>
          <a:p>
            <a:r>
              <a:rPr lang="en-US" sz="1200" kern="1200" dirty="0" smtClean="0">
                <a:solidFill>
                  <a:schemeClr val="tx1"/>
                </a:solidFill>
                <a:latin typeface="Arial" charset="0"/>
                <a:ea typeface="+mn-ea"/>
                <a:cs typeface="+mn-cs"/>
              </a:rPr>
              <a:t>The following questions are provided as suggested subjects that you may wish to address as the discussion progresses. These questions are not meant to constitute a definitive list of concerns to be addressed, nor is there a requirement to address every question.</a:t>
            </a:r>
          </a:p>
          <a:p>
            <a:endParaRPr lang="en-US" sz="1200" kern="1200" dirty="0" smtClean="0">
              <a:solidFill>
                <a:schemeClr val="tx1"/>
              </a:solidFill>
              <a:latin typeface="Arial" charset="0"/>
              <a:ea typeface="+mn-ea"/>
              <a:cs typeface="+mn-cs"/>
            </a:endParaRPr>
          </a:p>
          <a:p>
            <a:pPr lvl="0"/>
            <a:r>
              <a:rPr lang="en-US" sz="1200" kern="1200" dirty="0" smtClean="0">
                <a:solidFill>
                  <a:schemeClr val="tx1"/>
                </a:solidFill>
                <a:latin typeface="Arial" charset="0"/>
                <a:ea typeface="+mn-ea"/>
                <a:cs typeface="+mn-cs"/>
              </a:rPr>
              <a:t>[With whom do you coordinate your response and remediation actions? How are response plans altered by incoming state, and potentially federal, responders?]</a:t>
            </a:r>
          </a:p>
          <a:p>
            <a:pPr lvl="0"/>
            <a:r>
              <a:rPr lang="en-US" sz="1200" kern="1200" dirty="0" smtClean="0">
                <a:solidFill>
                  <a:schemeClr val="tx1"/>
                </a:solidFill>
                <a:latin typeface="Arial" charset="0"/>
                <a:ea typeface="+mn-ea"/>
                <a:cs typeface="+mn-cs"/>
              </a:rPr>
              <a:t>[Who is responsible for internal and external (i.e., public) communication activities during this incident?]</a:t>
            </a:r>
          </a:p>
          <a:p>
            <a:pPr lvl="0"/>
            <a:r>
              <a:rPr lang="en-US" sz="1200" kern="1200" dirty="0" smtClean="0">
                <a:solidFill>
                  <a:schemeClr val="tx1"/>
                </a:solidFill>
                <a:latin typeface="Arial" charset="0"/>
                <a:ea typeface="+mn-ea"/>
                <a:cs typeface="+mn-cs"/>
              </a:rPr>
              <a:t>[Would you and your employees shelter in place or evacuate?]</a:t>
            </a:r>
          </a:p>
          <a:p>
            <a:pPr lvl="0"/>
            <a:r>
              <a:rPr lang="en-US" sz="1200" kern="1200" dirty="0" smtClean="0">
                <a:solidFill>
                  <a:schemeClr val="tx1"/>
                </a:solidFill>
                <a:latin typeface="Arial" charset="0"/>
                <a:ea typeface="+mn-ea"/>
                <a:cs typeface="+mn-cs"/>
              </a:rPr>
              <a:t>[What procedures have been developed for conducting sampling and analysis to confirm contamination?] </a:t>
            </a:r>
          </a:p>
          <a:p>
            <a:pPr lvl="0"/>
            <a:r>
              <a:rPr lang="en-US" sz="1200" kern="1200" dirty="0" smtClean="0">
                <a:solidFill>
                  <a:schemeClr val="tx1"/>
                </a:solidFill>
                <a:latin typeface="Arial" charset="0"/>
                <a:ea typeface="+mn-ea"/>
                <a:cs typeface="+mn-cs"/>
              </a:rPr>
              <a:t>[What resources are available to perform the field sampling, laboratory testing and system analysis?  How would employees be protected from potential exposure to radiation?]</a:t>
            </a:r>
          </a:p>
          <a:p>
            <a:pPr lvl="0"/>
            <a:r>
              <a:rPr lang="en-US" sz="1200" kern="1200" dirty="0" smtClean="0">
                <a:solidFill>
                  <a:schemeClr val="tx1"/>
                </a:solidFill>
                <a:latin typeface="Arial" charset="0"/>
                <a:ea typeface="+mn-ea"/>
                <a:cs typeface="+mn-cs"/>
              </a:rPr>
              <a:t>[What laboratory capabilities will be required in response to this incident? How will the laboratories you work with be impacted by the increased demand for testing resulting from this incident?]</a:t>
            </a:r>
          </a:p>
          <a:p>
            <a:pPr eaLnBrk="1" hangingPunct="1"/>
            <a:endParaRPr lang="en-US" dirty="0" smtClean="0"/>
          </a:p>
        </p:txBody>
      </p:sp>
    </p:spTree>
    <p:extLst>
      <p:ext uri="{BB962C8B-B14F-4D97-AF65-F5344CB8AC3E}">
        <p14:creationId xmlns:p14="http://schemas.microsoft.com/office/powerpoint/2010/main" val="279360072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007AF0EA-EDA1-4B4F-8525-C7EED8DB25A1}" type="slidenum">
              <a:rPr lang="en-US" smtClean="0">
                <a:solidFill>
                  <a:srgbClr val="000000"/>
                </a:solidFill>
              </a:rPr>
              <a:pPr/>
              <a:t>29</a:t>
            </a:fld>
            <a:endParaRPr lang="en-US">
              <a:solidFill>
                <a:srgbClr val="000000"/>
              </a:solidFill>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290316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C43C4982-FFDD-412B-B673-E968DFD1F2CE}" type="slidenum">
              <a:rPr lang="en-US" smtClean="0"/>
              <a:pPr/>
              <a:t>3</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14989053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a:solidFill>
                  <a:srgbClr val="3366FF"/>
                </a:solidFill>
                <a:latin typeface="Arial" charset="0"/>
                <a:ea typeface="+mn-ea"/>
                <a:cs typeface="+mn-cs"/>
              </a:rPr>
              <a:t>Discuss </a:t>
            </a:r>
            <a:r>
              <a:rPr lang="en-US" sz="1200" kern="1200" dirty="0">
                <a:solidFill>
                  <a:srgbClr val="3366FF"/>
                </a:solidFill>
                <a:latin typeface="Arial" charset="0"/>
                <a:ea typeface="+mn-ea"/>
                <a:cs typeface="+mn-cs"/>
              </a:rPr>
              <a:t>each objective and </a:t>
            </a:r>
            <a:r>
              <a:rPr lang="en-US" sz="1200" kern="1200">
                <a:solidFill>
                  <a:srgbClr val="3366FF"/>
                </a:solidFill>
                <a:latin typeface="Arial" charset="0"/>
                <a:ea typeface="+mn-ea"/>
                <a:cs typeface="+mn-cs"/>
              </a:rPr>
              <a:t>corresponding outcome.</a:t>
            </a:r>
            <a:endParaRPr lang="en-US" sz="1200" kern="1200" dirty="0">
              <a:solidFill>
                <a:srgbClr val="3366FF"/>
              </a:solidFill>
              <a:latin typeface="Arial"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FD737123-71CC-4DE2-888E-0519B95E9A1C}" type="slidenum">
              <a:rPr lang="en-US" smtClean="0">
                <a:solidFill>
                  <a:srgbClr val="000000"/>
                </a:solidFill>
              </a:rPr>
              <a:pPr>
                <a:defRPr/>
              </a:pPr>
              <a:t>30</a:t>
            </a:fld>
            <a:endParaRPr lang="en-US">
              <a:solidFill>
                <a:srgbClr val="000000"/>
              </a:solidFill>
            </a:endParaRPr>
          </a:p>
        </p:txBody>
      </p:sp>
    </p:spTree>
    <p:extLst>
      <p:ext uri="{BB962C8B-B14F-4D97-AF65-F5344CB8AC3E}">
        <p14:creationId xmlns:p14="http://schemas.microsoft.com/office/powerpoint/2010/main" val="334151071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D737123-71CC-4DE2-888E-0519B95E9A1C}" type="slidenum">
              <a:rPr lang="en-US" smtClean="0">
                <a:solidFill>
                  <a:srgbClr val="000000"/>
                </a:solidFill>
              </a:rPr>
              <a:pPr>
                <a:defRPr/>
              </a:pPr>
              <a:t>32</a:t>
            </a:fld>
            <a:endParaRPr lang="en-US">
              <a:solidFill>
                <a:srgbClr val="000000"/>
              </a:solidFill>
            </a:endParaRPr>
          </a:p>
        </p:txBody>
      </p:sp>
    </p:spTree>
    <p:extLst>
      <p:ext uri="{BB962C8B-B14F-4D97-AF65-F5344CB8AC3E}">
        <p14:creationId xmlns:p14="http://schemas.microsoft.com/office/powerpoint/2010/main" val="6778129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AEFF6C26-9ACD-4ACC-9CE5-294314D94B2B}" type="slidenum">
              <a:rPr lang="en-US" smtClean="0"/>
              <a:pPr/>
              <a:t>4</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8049621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D73E9368-8725-4A6D-AFBC-F9C83D745A6D}" type="slidenum">
              <a:rPr lang="en-US" smtClean="0"/>
              <a:pPr/>
              <a:t>5</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179589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2765BC0A-F0FB-4A43-8013-B59A1AECDE5C}" type="slidenum">
              <a:rPr lang="en-US" smtClean="0"/>
              <a:pPr/>
              <a:t>6</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1065220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03B0273D-2A19-48AD-8616-20DAA3F8ADBD}" type="slidenum">
              <a:rPr lang="en-US" smtClean="0"/>
              <a:pPr/>
              <a:t>7</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926939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981450" y="8847138"/>
            <a:ext cx="3044825" cy="465137"/>
          </a:xfrm>
          <a:prstGeom prst="rect">
            <a:avLst/>
          </a:prstGeom>
          <a:noFill/>
          <a:ln w="9525">
            <a:noFill/>
            <a:miter lim="800000"/>
            <a:headEnd/>
            <a:tailEnd/>
          </a:ln>
        </p:spPr>
        <p:txBody>
          <a:bodyPr anchor="b"/>
          <a:lstStyle/>
          <a:p>
            <a:pPr algn="r"/>
            <a:fld id="{95EEA3D1-D9EC-4324-9AAE-2F5175804CC9}" type="slidenum">
              <a:rPr lang="en-US" sz="1200"/>
              <a:pPr algn="r"/>
              <a:t>8</a:t>
            </a:fld>
            <a:endParaRPr lang="en-US" sz="120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2351228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txBox="1">
            <a:spLocks noGrp="1" noChangeArrowheads="1"/>
          </p:cNvSpPr>
          <p:nvPr/>
        </p:nvSpPr>
        <p:spPr bwMode="auto">
          <a:xfrm>
            <a:off x="3981450" y="8847138"/>
            <a:ext cx="3044825" cy="465137"/>
          </a:xfrm>
          <a:prstGeom prst="rect">
            <a:avLst/>
          </a:prstGeom>
          <a:noFill/>
          <a:ln w="9525">
            <a:noFill/>
            <a:miter lim="800000"/>
            <a:headEnd/>
            <a:tailEnd/>
          </a:ln>
        </p:spPr>
        <p:txBody>
          <a:bodyPr anchor="b"/>
          <a:lstStyle/>
          <a:p>
            <a:pPr algn="r"/>
            <a:fld id="{186FB74D-DF99-43B9-8B44-0220AA2BBF02}" type="slidenum">
              <a:rPr lang="en-US" sz="1200"/>
              <a:pPr algn="r"/>
              <a:t>9</a:t>
            </a:fld>
            <a:endParaRPr lang="en-US" sz="120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6402780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1219200" y="2133600"/>
            <a:ext cx="7772400" cy="1143000"/>
          </a:xfrm>
        </p:spPr>
        <p:txBody>
          <a:bodyPr/>
          <a:lstStyle>
            <a:lvl1pPr>
              <a:defRPr u="none">
                <a:solidFill>
                  <a:schemeClr val="tx1"/>
                </a:solidFill>
              </a:defRPr>
            </a:lvl1pPr>
          </a:lstStyle>
          <a:p>
            <a:r>
              <a:rPr lang="en-US"/>
              <a:t>Click to edit Master title style</a:t>
            </a:r>
          </a:p>
        </p:txBody>
      </p:sp>
      <p:sp>
        <p:nvSpPr>
          <p:cNvPr id="13315" name="Rectangle 3"/>
          <p:cNvSpPr>
            <a:spLocks noGrp="1" noChangeArrowheads="1"/>
          </p:cNvSpPr>
          <p:nvPr>
            <p:ph type="subTitle" idx="1"/>
          </p:nvPr>
        </p:nvSpPr>
        <p:spPr>
          <a:xfrm>
            <a:off x="1981200" y="3505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xfrm>
            <a:off x="1295400" y="6172200"/>
            <a:ext cx="1905000" cy="457200"/>
          </a:xfrm>
        </p:spPr>
        <p:txBody>
          <a:bodyPr/>
          <a:lstStyle>
            <a:lvl1pPr>
              <a:defRPr/>
            </a:lvl1pPr>
          </a:lstStyle>
          <a:p>
            <a:pPr>
              <a:defRPr/>
            </a:pPr>
            <a:fld id="{3AABD23B-CBDF-4676-9B1F-C7FD4A231CDE}" type="datetime1">
              <a:rPr lang="en-US"/>
              <a:pPr>
                <a:defRPr/>
              </a:pPr>
              <a:t>5/18/2018</a:t>
            </a:fld>
            <a:endParaRPr lang="en-US"/>
          </a:p>
        </p:txBody>
      </p:sp>
      <p:sp>
        <p:nvSpPr>
          <p:cNvPr id="5" name="Rectangle 5"/>
          <p:cNvSpPr>
            <a:spLocks noGrp="1" noChangeArrowheads="1"/>
          </p:cNvSpPr>
          <p:nvPr>
            <p:ph type="ftr" sz="quarter" idx="11"/>
          </p:nvPr>
        </p:nvSpPr>
        <p:spPr>
          <a:xfrm>
            <a:off x="3733800" y="6172200"/>
            <a:ext cx="2895600" cy="457200"/>
          </a:xfrm>
        </p:spPr>
        <p:txBody>
          <a:bodyPr/>
          <a:lstStyle>
            <a:lvl1pPr>
              <a:defRPr/>
            </a:lvl1pPr>
          </a:lstStyle>
          <a:p>
            <a:pPr>
              <a:defRPr/>
            </a:pPr>
            <a:r>
              <a:rPr lang="en-US" dirty="0" smtClean="0"/>
              <a:t>Radiological Dispersion Device </a:t>
            </a:r>
            <a:r>
              <a:rPr lang="en-US" dirty="0"/>
              <a:t>Scenario</a:t>
            </a:r>
          </a:p>
        </p:txBody>
      </p:sp>
      <p:sp>
        <p:nvSpPr>
          <p:cNvPr id="6" name="Rectangle 6"/>
          <p:cNvSpPr>
            <a:spLocks noGrp="1" noChangeArrowheads="1"/>
          </p:cNvSpPr>
          <p:nvPr>
            <p:ph type="sldNum" sz="quarter" idx="12"/>
          </p:nvPr>
        </p:nvSpPr>
        <p:spPr>
          <a:xfrm>
            <a:off x="7162800" y="6172200"/>
            <a:ext cx="1905000" cy="457200"/>
          </a:xfrm>
        </p:spPr>
        <p:txBody>
          <a:bodyPr/>
          <a:lstStyle>
            <a:lvl1pPr>
              <a:defRPr/>
            </a:lvl1pPr>
          </a:lstStyle>
          <a:p>
            <a:pPr>
              <a:defRPr/>
            </a:pPr>
            <a:fld id="{BA3E6026-020B-48A7-BD41-CC17A2278FC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9FD27CC1-F1F0-497C-B35B-AC5206D644FE}" type="datetime1">
              <a:rPr lang="en-US"/>
              <a:pPr>
                <a:defRPr/>
              </a:pPr>
              <a:t>5/18/2018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Radiological Dispersion Device </a:t>
            </a:r>
            <a:r>
              <a:rPr lang="en-US" dirty="0"/>
              <a:t>Scenario</a:t>
            </a:r>
          </a:p>
        </p:txBody>
      </p:sp>
      <p:sp>
        <p:nvSpPr>
          <p:cNvPr id="6" name="Rectangle 6"/>
          <p:cNvSpPr>
            <a:spLocks noGrp="1" noChangeArrowheads="1"/>
          </p:cNvSpPr>
          <p:nvPr>
            <p:ph type="sldNum" sz="quarter" idx="12"/>
          </p:nvPr>
        </p:nvSpPr>
        <p:spPr>
          <a:ln/>
        </p:spPr>
        <p:txBody>
          <a:bodyPr/>
          <a:lstStyle>
            <a:lvl1pPr>
              <a:defRPr/>
            </a:lvl1pPr>
          </a:lstStyle>
          <a:p>
            <a:pPr>
              <a:defRPr/>
            </a:pPr>
            <a:fld id="{E2098C5F-DD00-4366-BB2E-6FA5BB35185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838200"/>
            <a:ext cx="1809750" cy="5181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52600" y="838200"/>
            <a:ext cx="5276850" cy="5181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D8171A17-C365-439B-B29E-B2FFE13F100B}" type="datetime1">
              <a:rPr lang="en-US"/>
              <a:pPr>
                <a:defRPr/>
              </a:pPr>
              <a:t>5/18/2018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Radiological Dispersion Device </a:t>
            </a:r>
            <a:r>
              <a:rPr lang="en-US" dirty="0"/>
              <a:t>Scenario</a:t>
            </a:r>
          </a:p>
        </p:txBody>
      </p:sp>
      <p:sp>
        <p:nvSpPr>
          <p:cNvPr id="6" name="Rectangle 6"/>
          <p:cNvSpPr>
            <a:spLocks noGrp="1" noChangeArrowheads="1"/>
          </p:cNvSpPr>
          <p:nvPr>
            <p:ph type="sldNum" sz="quarter" idx="12"/>
          </p:nvPr>
        </p:nvSpPr>
        <p:spPr>
          <a:ln/>
        </p:spPr>
        <p:txBody>
          <a:bodyPr/>
          <a:lstStyle>
            <a:lvl1pPr>
              <a:defRPr/>
            </a:lvl1pPr>
          </a:lstStyle>
          <a:p>
            <a:pPr>
              <a:defRPr/>
            </a:pPr>
            <a:fld id="{8BE464B3-9520-41F7-B8A0-820F2E1919B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fld id="{3AABD23B-CBDF-4676-9B1F-C7FD4A231CDE}" type="datetime1">
              <a:rPr lang="en-US" smtClean="0"/>
              <a:pPr>
                <a:defRPr/>
              </a:pPr>
              <a:t>5/18/2018</a:t>
            </a:fld>
            <a:endParaRPr lang="en-US"/>
          </a:p>
        </p:txBody>
      </p:sp>
      <p:sp>
        <p:nvSpPr>
          <p:cNvPr id="19" name="Footer Placeholder 18"/>
          <p:cNvSpPr>
            <a:spLocks noGrp="1"/>
          </p:cNvSpPr>
          <p:nvPr>
            <p:ph type="ftr" sz="quarter" idx="11"/>
          </p:nvPr>
        </p:nvSpPr>
        <p:spPr/>
        <p:txBody>
          <a:bodyPr/>
          <a:lstStyle/>
          <a:p>
            <a:pPr>
              <a:defRPr/>
            </a:pPr>
            <a:r>
              <a:rPr lang="en-US" dirty="0" smtClean="0"/>
              <a:t>Radiological Dispersion Device Scenario</a:t>
            </a:r>
            <a:endParaRPr lang="en-US" dirty="0"/>
          </a:p>
        </p:txBody>
      </p:sp>
      <p:sp>
        <p:nvSpPr>
          <p:cNvPr id="27" name="Slide Number Placeholder 26"/>
          <p:cNvSpPr>
            <a:spLocks noGrp="1"/>
          </p:cNvSpPr>
          <p:nvPr>
            <p:ph type="sldNum" sz="quarter" idx="12"/>
          </p:nvPr>
        </p:nvSpPr>
        <p:spPr/>
        <p:txBody>
          <a:bodyPr/>
          <a:lstStyle/>
          <a:p>
            <a:pPr>
              <a:defRPr/>
            </a:pPr>
            <a:fld id="{BA3E6026-020B-48A7-BD41-CC17A2278FC8}"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59661FBA-B87F-41EA-B01D-A9934D892926}" type="datetime1">
              <a:rPr lang="en-US" smtClean="0"/>
              <a:pPr>
                <a:defRPr/>
              </a:pPr>
              <a:t>5/18/2018</a:t>
            </a:fld>
            <a:endParaRPr lang="en-US"/>
          </a:p>
        </p:txBody>
      </p:sp>
      <p:sp>
        <p:nvSpPr>
          <p:cNvPr id="5" name="Footer Placeholder 4"/>
          <p:cNvSpPr>
            <a:spLocks noGrp="1"/>
          </p:cNvSpPr>
          <p:nvPr>
            <p:ph type="ftr" sz="quarter" idx="11"/>
          </p:nvPr>
        </p:nvSpPr>
        <p:spPr/>
        <p:txBody>
          <a:bodyPr/>
          <a:lstStyle/>
          <a:p>
            <a:pPr>
              <a:defRPr/>
            </a:pPr>
            <a:r>
              <a:rPr lang="en-US" dirty="0" smtClean="0"/>
              <a:t>Radiological Dispersion Device Scenario</a:t>
            </a:r>
            <a:endParaRPr lang="en-US" dirty="0"/>
          </a:p>
        </p:txBody>
      </p:sp>
      <p:sp>
        <p:nvSpPr>
          <p:cNvPr id="6" name="Slide Number Placeholder 5"/>
          <p:cNvSpPr>
            <a:spLocks noGrp="1"/>
          </p:cNvSpPr>
          <p:nvPr>
            <p:ph type="sldNum" sz="quarter" idx="12"/>
          </p:nvPr>
        </p:nvSpPr>
        <p:spPr/>
        <p:txBody>
          <a:bodyPr/>
          <a:lstStyle/>
          <a:p>
            <a:pPr>
              <a:defRPr/>
            </a:pPr>
            <a:fld id="{D0A73337-DE87-42BF-A928-ADA1810B6706}" type="slidenum">
              <a:rPr lang="en-US" smtClean="0"/>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1078C61E-DE33-4263-83ED-6BDCD4D452AA}" type="datetime1">
              <a:rPr lang="en-US" smtClean="0"/>
              <a:pPr>
                <a:defRPr/>
              </a:pPr>
              <a:t>5/18/2018</a:t>
            </a:fld>
            <a:endParaRPr lang="en-US"/>
          </a:p>
        </p:txBody>
      </p:sp>
      <p:sp>
        <p:nvSpPr>
          <p:cNvPr id="5" name="Footer Placeholder 4"/>
          <p:cNvSpPr>
            <a:spLocks noGrp="1"/>
          </p:cNvSpPr>
          <p:nvPr>
            <p:ph type="ftr" sz="quarter" idx="11"/>
          </p:nvPr>
        </p:nvSpPr>
        <p:spPr/>
        <p:txBody>
          <a:bodyPr/>
          <a:lstStyle/>
          <a:p>
            <a:pPr>
              <a:defRPr/>
            </a:pPr>
            <a:r>
              <a:rPr lang="en-US" dirty="0" smtClean="0"/>
              <a:t>Radiological Dispersion Device Scenario</a:t>
            </a:r>
            <a:endParaRPr lang="en-US" dirty="0"/>
          </a:p>
        </p:txBody>
      </p:sp>
      <p:sp>
        <p:nvSpPr>
          <p:cNvPr id="6" name="Slide Number Placeholder 5"/>
          <p:cNvSpPr>
            <a:spLocks noGrp="1"/>
          </p:cNvSpPr>
          <p:nvPr>
            <p:ph type="sldNum" sz="quarter" idx="12"/>
          </p:nvPr>
        </p:nvSpPr>
        <p:spPr/>
        <p:txBody>
          <a:bodyPr/>
          <a:lstStyle/>
          <a:p>
            <a:pPr>
              <a:defRPr/>
            </a:pPr>
            <a:fld id="{AC4E8102-E1CC-4079-A16E-79F0388D3879}"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F046E03C-BDFD-4816-B91C-5EC466476ABA}" type="datetime1">
              <a:rPr lang="en-US" smtClean="0"/>
              <a:pPr>
                <a:defRPr/>
              </a:pPr>
              <a:t>5/18/2018</a:t>
            </a:fld>
            <a:endParaRPr lang="en-US"/>
          </a:p>
        </p:txBody>
      </p:sp>
      <p:sp>
        <p:nvSpPr>
          <p:cNvPr id="6" name="Footer Placeholder 5"/>
          <p:cNvSpPr>
            <a:spLocks noGrp="1"/>
          </p:cNvSpPr>
          <p:nvPr>
            <p:ph type="ftr" sz="quarter" idx="11"/>
          </p:nvPr>
        </p:nvSpPr>
        <p:spPr/>
        <p:txBody>
          <a:bodyPr/>
          <a:lstStyle/>
          <a:p>
            <a:pPr>
              <a:defRPr/>
            </a:pPr>
            <a:r>
              <a:rPr lang="en-US" dirty="0" smtClean="0"/>
              <a:t>Radiological Dispersion Device Scenario</a:t>
            </a:r>
            <a:endParaRPr lang="en-US" dirty="0"/>
          </a:p>
        </p:txBody>
      </p:sp>
      <p:sp>
        <p:nvSpPr>
          <p:cNvPr id="7" name="Slide Number Placeholder 6"/>
          <p:cNvSpPr>
            <a:spLocks noGrp="1"/>
          </p:cNvSpPr>
          <p:nvPr>
            <p:ph type="sldNum" sz="quarter" idx="12"/>
          </p:nvPr>
        </p:nvSpPr>
        <p:spPr/>
        <p:txBody>
          <a:bodyPr/>
          <a:lstStyle/>
          <a:p>
            <a:pPr>
              <a:defRPr/>
            </a:pPr>
            <a:fld id="{B4002F2F-A1CB-4511-BA98-E55F67D9509E}" type="slidenum">
              <a:rPr lang="en-US" smtClean="0"/>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8C0D7657-7397-4155-B66D-5E447DA085EB}" type="datetime1">
              <a:rPr lang="en-US" smtClean="0"/>
              <a:pPr>
                <a:defRPr/>
              </a:pPr>
              <a:t>5/18/2018</a:t>
            </a:fld>
            <a:endParaRPr lang="en-US"/>
          </a:p>
        </p:txBody>
      </p:sp>
      <p:sp>
        <p:nvSpPr>
          <p:cNvPr id="8" name="Footer Placeholder 7"/>
          <p:cNvSpPr>
            <a:spLocks noGrp="1"/>
          </p:cNvSpPr>
          <p:nvPr>
            <p:ph type="ftr" sz="quarter" idx="11"/>
          </p:nvPr>
        </p:nvSpPr>
        <p:spPr/>
        <p:txBody>
          <a:bodyPr/>
          <a:lstStyle/>
          <a:p>
            <a:pPr>
              <a:defRPr/>
            </a:pPr>
            <a:r>
              <a:rPr lang="en-US" dirty="0" smtClean="0"/>
              <a:t>Radiological Dispersion Device Scenario</a:t>
            </a:r>
            <a:endParaRPr lang="en-US" dirty="0"/>
          </a:p>
        </p:txBody>
      </p:sp>
      <p:sp>
        <p:nvSpPr>
          <p:cNvPr id="9" name="Slide Number Placeholder 8"/>
          <p:cNvSpPr>
            <a:spLocks noGrp="1"/>
          </p:cNvSpPr>
          <p:nvPr>
            <p:ph type="sldNum" sz="quarter" idx="12"/>
          </p:nvPr>
        </p:nvSpPr>
        <p:spPr/>
        <p:txBody>
          <a:bodyPr/>
          <a:lstStyle/>
          <a:p>
            <a:pPr>
              <a:defRPr/>
            </a:pPr>
            <a:fld id="{41346FC8-D98E-429C-AFC4-139851425C7E}" type="slidenum">
              <a:rPr lang="en-US" smtClean="0"/>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AFC4A4B8-41E1-46F3-B5C4-E14B565A2031}" type="datetime1">
              <a:rPr lang="en-US" smtClean="0"/>
              <a:pPr>
                <a:defRPr/>
              </a:pPr>
              <a:t>5/18/2018</a:t>
            </a:fld>
            <a:endParaRPr lang="en-US"/>
          </a:p>
        </p:txBody>
      </p:sp>
      <p:sp>
        <p:nvSpPr>
          <p:cNvPr id="4" name="Footer Placeholder 3"/>
          <p:cNvSpPr>
            <a:spLocks noGrp="1"/>
          </p:cNvSpPr>
          <p:nvPr>
            <p:ph type="ftr" sz="quarter" idx="11"/>
          </p:nvPr>
        </p:nvSpPr>
        <p:spPr/>
        <p:txBody>
          <a:bodyPr/>
          <a:lstStyle/>
          <a:p>
            <a:pPr>
              <a:defRPr/>
            </a:pPr>
            <a:r>
              <a:rPr lang="en-US" dirty="0" smtClean="0"/>
              <a:t>Radiological Dispersion Device Scenario</a:t>
            </a:r>
            <a:endParaRPr lang="en-US" dirty="0"/>
          </a:p>
        </p:txBody>
      </p:sp>
      <p:sp>
        <p:nvSpPr>
          <p:cNvPr id="5" name="Slide Number Placeholder 4"/>
          <p:cNvSpPr>
            <a:spLocks noGrp="1"/>
          </p:cNvSpPr>
          <p:nvPr>
            <p:ph type="sldNum" sz="quarter" idx="12"/>
          </p:nvPr>
        </p:nvSpPr>
        <p:spPr/>
        <p:txBody>
          <a:bodyPr/>
          <a:lstStyle/>
          <a:p>
            <a:pPr>
              <a:defRPr/>
            </a:pPr>
            <a:fld id="{AE4B19F9-0D33-40A2-BB14-DF360865017F}" type="slidenum">
              <a:rPr lang="en-US" smtClean="0"/>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5FFF2D4-EFE1-4CE4-9185-12C4021AF8F1}" type="datetime1">
              <a:rPr lang="en-US" smtClean="0"/>
              <a:pPr>
                <a:defRPr/>
              </a:pPr>
              <a:t>5/18/2018</a:t>
            </a:fld>
            <a:endParaRPr lang="en-US"/>
          </a:p>
        </p:txBody>
      </p:sp>
      <p:sp>
        <p:nvSpPr>
          <p:cNvPr id="3" name="Footer Placeholder 2"/>
          <p:cNvSpPr>
            <a:spLocks noGrp="1"/>
          </p:cNvSpPr>
          <p:nvPr>
            <p:ph type="ftr" sz="quarter" idx="11"/>
          </p:nvPr>
        </p:nvSpPr>
        <p:spPr/>
        <p:txBody>
          <a:bodyPr/>
          <a:lstStyle/>
          <a:p>
            <a:pPr>
              <a:defRPr/>
            </a:pPr>
            <a:r>
              <a:rPr lang="en-US" dirty="0" smtClean="0"/>
              <a:t>Radiological Dispersion Device Scenario</a:t>
            </a:r>
            <a:endParaRPr lang="en-US" dirty="0"/>
          </a:p>
        </p:txBody>
      </p:sp>
      <p:sp>
        <p:nvSpPr>
          <p:cNvPr id="4" name="Slide Number Placeholder 3"/>
          <p:cNvSpPr>
            <a:spLocks noGrp="1"/>
          </p:cNvSpPr>
          <p:nvPr>
            <p:ph type="sldNum" sz="quarter" idx="12"/>
          </p:nvPr>
        </p:nvSpPr>
        <p:spPr/>
        <p:txBody>
          <a:bodyPr/>
          <a:lstStyle/>
          <a:p>
            <a:pPr>
              <a:defRPr/>
            </a:pPr>
            <a:fld id="{7FA4F20D-44AF-49C6-9EB5-28AB66E6C8D9}" type="slidenum">
              <a:rPr lang="en-US" smtClean="0"/>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E1CB3636-E4DE-4A1C-B49E-C9FC7D226EC9}" type="datetime1">
              <a:rPr lang="en-US" smtClean="0"/>
              <a:pPr>
                <a:defRPr/>
              </a:pPr>
              <a:t>5/18/2018</a:t>
            </a:fld>
            <a:endParaRPr lang="en-US"/>
          </a:p>
        </p:txBody>
      </p:sp>
      <p:sp>
        <p:nvSpPr>
          <p:cNvPr id="6" name="Footer Placeholder 5"/>
          <p:cNvSpPr>
            <a:spLocks noGrp="1"/>
          </p:cNvSpPr>
          <p:nvPr>
            <p:ph type="ftr" sz="quarter" idx="11"/>
          </p:nvPr>
        </p:nvSpPr>
        <p:spPr/>
        <p:txBody>
          <a:bodyPr/>
          <a:lstStyle/>
          <a:p>
            <a:pPr>
              <a:defRPr/>
            </a:pPr>
            <a:r>
              <a:rPr lang="en-US" dirty="0" smtClean="0"/>
              <a:t>Radiological Dispersion Device Scenario</a:t>
            </a:r>
            <a:endParaRPr lang="en-US" dirty="0"/>
          </a:p>
        </p:txBody>
      </p:sp>
      <p:sp>
        <p:nvSpPr>
          <p:cNvPr id="7" name="Slide Number Placeholder 6"/>
          <p:cNvSpPr>
            <a:spLocks noGrp="1"/>
          </p:cNvSpPr>
          <p:nvPr>
            <p:ph type="sldNum" sz="quarter" idx="12"/>
          </p:nvPr>
        </p:nvSpPr>
        <p:spPr/>
        <p:txBody>
          <a:bodyPr/>
          <a:lstStyle/>
          <a:p>
            <a:pPr>
              <a:defRPr/>
            </a:pPr>
            <a:fld id="{1EBCE388-D2E2-466F-B82B-AD2AFC9C9A6C}"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59661FBA-B87F-41EA-B01D-A9934D892926}" type="datetime1">
              <a:rPr lang="en-US"/>
              <a:pPr>
                <a:defRPr/>
              </a:pPr>
              <a:t>5/18/2018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Radiological Dispersion Device </a:t>
            </a:r>
            <a:r>
              <a:rPr lang="en-US" dirty="0"/>
              <a:t>Scenario</a:t>
            </a:r>
          </a:p>
        </p:txBody>
      </p:sp>
      <p:sp>
        <p:nvSpPr>
          <p:cNvPr id="6" name="Rectangle 6"/>
          <p:cNvSpPr>
            <a:spLocks noGrp="1" noChangeArrowheads="1"/>
          </p:cNvSpPr>
          <p:nvPr>
            <p:ph type="sldNum" sz="quarter" idx="12"/>
          </p:nvPr>
        </p:nvSpPr>
        <p:spPr>
          <a:ln/>
        </p:spPr>
        <p:txBody>
          <a:bodyPr/>
          <a:lstStyle>
            <a:lvl1pPr>
              <a:defRPr/>
            </a:lvl1pPr>
          </a:lstStyle>
          <a:p>
            <a:pPr>
              <a:defRPr/>
            </a:pPr>
            <a:fld id="{D0A73337-DE87-42BF-A928-ADA1810B6706}"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C227B13F-8073-461A-9C03-145918A4D4F5}" type="datetime1">
              <a:rPr lang="en-US" smtClean="0"/>
              <a:pPr>
                <a:defRPr/>
              </a:pPr>
              <a:t>5/18/2018</a:t>
            </a:fld>
            <a:endParaRPr lang="en-US"/>
          </a:p>
        </p:txBody>
      </p:sp>
      <p:sp>
        <p:nvSpPr>
          <p:cNvPr id="6" name="Footer Placeholder 5"/>
          <p:cNvSpPr>
            <a:spLocks noGrp="1"/>
          </p:cNvSpPr>
          <p:nvPr>
            <p:ph type="ftr" sz="quarter" idx="11"/>
          </p:nvPr>
        </p:nvSpPr>
        <p:spPr/>
        <p:txBody>
          <a:bodyPr/>
          <a:lstStyle/>
          <a:p>
            <a:pPr>
              <a:defRPr/>
            </a:pPr>
            <a:r>
              <a:rPr lang="en-US" dirty="0" smtClean="0"/>
              <a:t>Radiological Dispersion Device Scenario</a:t>
            </a:r>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pPr>
              <a:defRPr/>
            </a:pPr>
            <a:fld id="{E2D3653E-4594-4F57-81E1-BF5654EC2D21}" type="slidenum">
              <a:rPr lang="en-US"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9FD27CC1-F1F0-497C-B35B-AC5206D644FE}" type="datetime1">
              <a:rPr lang="en-US" smtClean="0"/>
              <a:pPr>
                <a:defRPr/>
              </a:pPr>
              <a:t>5/18/2018</a:t>
            </a:fld>
            <a:endParaRPr lang="en-US"/>
          </a:p>
        </p:txBody>
      </p:sp>
      <p:sp>
        <p:nvSpPr>
          <p:cNvPr id="5" name="Footer Placeholder 4"/>
          <p:cNvSpPr>
            <a:spLocks noGrp="1"/>
          </p:cNvSpPr>
          <p:nvPr>
            <p:ph type="ftr" sz="quarter" idx="11"/>
          </p:nvPr>
        </p:nvSpPr>
        <p:spPr/>
        <p:txBody>
          <a:bodyPr/>
          <a:lstStyle/>
          <a:p>
            <a:pPr>
              <a:defRPr/>
            </a:pPr>
            <a:r>
              <a:rPr lang="en-US" dirty="0" smtClean="0"/>
              <a:t>Radiological Dispersion Device Scenario</a:t>
            </a:r>
            <a:endParaRPr lang="en-US" dirty="0"/>
          </a:p>
        </p:txBody>
      </p:sp>
      <p:sp>
        <p:nvSpPr>
          <p:cNvPr id="6" name="Slide Number Placeholder 5"/>
          <p:cNvSpPr>
            <a:spLocks noGrp="1"/>
          </p:cNvSpPr>
          <p:nvPr>
            <p:ph type="sldNum" sz="quarter" idx="12"/>
          </p:nvPr>
        </p:nvSpPr>
        <p:spPr/>
        <p:txBody>
          <a:bodyPr/>
          <a:lstStyle/>
          <a:p>
            <a:pPr>
              <a:defRPr/>
            </a:pPr>
            <a:fld id="{E2098C5F-DD00-4366-BB2E-6FA5BB351859}" type="slidenum">
              <a:rPr lang="en-US" smtClean="0"/>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D8171A17-C365-439B-B29E-B2FFE13F100B}" type="datetime1">
              <a:rPr lang="en-US" smtClean="0"/>
              <a:pPr>
                <a:defRPr/>
              </a:pPr>
              <a:t>5/18/2018</a:t>
            </a:fld>
            <a:endParaRPr lang="en-US"/>
          </a:p>
        </p:txBody>
      </p:sp>
      <p:sp>
        <p:nvSpPr>
          <p:cNvPr id="5" name="Footer Placeholder 4"/>
          <p:cNvSpPr>
            <a:spLocks noGrp="1"/>
          </p:cNvSpPr>
          <p:nvPr>
            <p:ph type="ftr" sz="quarter" idx="11"/>
          </p:nvPr>
        </p:nvSpPr>
        <p:spPr/>
        <p:txBody>
          <a:bodyPr/>
          <a:lstStyle/>
          <a:p>
            <a:pPr>
              <a:defRPr/>
            </a:pPr>
            <a:r>
              <a:rPr lang="en-US" dirty="0" smtClean="0"/>
              <a:t>Radiological Dispersion Device Scenario</a:t>
            </a:r>
            <a:endParaRPr lang="en-US" dirty="0"/>
          </a:p>
        </p:txBody>
      </p:sp>
      <p:sp>
        <p:nvSpPr>
          <p:cNvPr id="6" name="Slide Number Placeholder 5"/>
          <p:cNvSpPr>
            <a:spLocks noGrp="1"/>
          </p:cNvSpPr>
          <p:nvPr>
            <p:ph type="sldNum" sz="quarter" idx="12"/>
          </p:nvPr>
        </p:nvSpPr>
        <p:spPr/>
        <p:txBody>
          <a:bodyPr/>
          <a:lstStyle/>
          <a:p>
            <a:pPr>
              <a:defRPr/>
            </a:pPr>
            <a:fld id="{8BE464B3-9520-41F7-B8A0-820F2E1919BF}" type="slidenum">
              <a:rPr lang="en-US" smtClean="0"/>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fld id="{3AABD23B-CBDF-4676-9B1F-C7FD4A231CDE}" type="datetime1">
              <a:rPr lang="en-US" smtClean="0">
                <a:solidFill>
                  <a:srgbClr val="DBF5F9">
                    <a:shade val="90000"/>
                  </a:srgbClr>
                </a:solidFill>
              </a:rPr>
              <a:pPr>
                <a:defRPr/>
              </a:pPr>
              <a:t>5/18/2018</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pPr>
              <a:defRPr/>
            </a:pPr>
            <a:r>
              <a:rPr lang="en-US" smtClean="0">
                <a:solidFill>
                  <a:srgbClr val="DBF5F9">
                    <a:shade val="90000"/>
                  </a:srgbClr>
                </a:solidFill>
              </a:rPr>
              <a:t>Flood Scenario</a:t>
            </a:r>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pPr>
              <a:defRPr/>
            </a:pPr>
            <a:fld id="{BA3E6026-020B-48A7-BD41-CC17A2278FC8}" type="slidenum">
              <a:rPr lang="en-US" smtClean="0">
                <a:solidFill>
                  <a:srgbClr val="DBF5F9">
                    <a:shade val="90000"/>
                  </a:srgbClr>
                </a:solidFill>
              </a:rPr>
              <a:pPr>
                <a:defRPr/>
              </a:pPr>
              <a:t>‹#›</a:t>
            </a:fld>
            <a:endParaRPr lang="en-US">
              <a:solidFill>
                <a:srgbClr val="DBF5F9">
                  <a:shade val="90000"/>
                </a:srgbClr>
              </a:solidFill>
            </a:endParaRPr>
          </a:p>
        </p:txBody>
      </p:sp>
    </p:spTree>
    <p:extLst>
      <p:ext uri="{BB962C8B-B14F-4D97-AF65-F5344CB8AC3E}">
        <p14:creationId xmlns:p14="http://schemas.microsoft.com/office/powerpoint/2010/main" val="4228478273"/>
      </p:ext>
    </p:extLst>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59661FBA-B87F-41EA-B01D-A9934D892926}" type="datetime1">
              <a:rPr lang="en-US" smtClean="0">
                <a:solidFill>
                  <a:srgbClr val="04617B">
                    <a:shade val="90000"/>
                  </a:srgbClr>
                </a:solidFill>
              </a:rPr>
              <a:pPr>
                <a:defRPr/>
              </a:pPr>
              <a:t>5/18/2018</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pPr>
              <a:defRPr/>
            </a:pPr>
            <a:r>
              <a:rPr lang="en-US" smtClean="0">
                <a:solidFill>
                  <a:srgbClr val="04617B">
                    <a:shade val="90000"/>
                  </a:srgbClr>
                </a:solidFill>
              </a:rPr>
              <a:t>Flood Scenario</a:t>
            </a:r>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pPr>
              <a:defRPr/>
            </a:pPr>
            <a:fld id="{D0A73337-DE87-42BF-A928-ADA1810B6706}" type="slidenum">
              <a:rPr lang="en-US" smtClean="0">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395203849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1078C61E-DE33-4263-83ED-6BDCD4D452AA}" type="datetime1">
              <a:rPr lang="en-US" smtClean="0">
                <a:solidFill>
                  <a:srgbClr val="DBF5F9">
                    <a:shade val="90000"/>
                  </a:srgbClr>
                </a:solidFill>
              </a:rPr>
              <a:pPr>
                <a:defRPr/>
              </a:pPr>
              <a:t>5/18/2018</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pPr>
              <a:defRPr/>
            </a:pPr>
            <a:r>
              <a:rPr lang="en-US" smtClean="0">
                <a:solidFill>
                  <a:srgbClr val="DBF5F9">
                    <a:shade val="90000"/>
                  </a:srgbClr>
                </a:solidFill>
              </a:rPr>
              <a:t>Flood Scenario</a:t>
            </a:r>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pPr>
              <a:defRPr/>
            </a:pPr>
            <a:fld id="{AC4E8102-E1CC-4079-A16E-79F0388D3879}" type="slidenum">
              <a:rPr lang="en-US" smtClean="0">
                <a:solidFill>
                  <a:srgbClr val="DBF5F9">
                    <a:shade val="90000"/>
                  </a:srgbClr>
                </a:solidFill>
              </a:rPr>
              <a:pPr>
                <a:defRPr/>
              </a:pPr>
              <a:t>‹#›</a:t>
            </a:fld>
            <a:endParaRPr lang="en-US">
              <a:solidFill>
                <a:srgbClr val="DBF5F9">
                  <a:shade val="90000"/>
                </a:srgbClr>
              </a:solidFill>
            </a:endParaRPr>
          </a:p>
        </p:txBody>
      </p:sp>
    </p:spTree>
    <p:extLst>
      <p:ext uri="{BB962C8B-B14F-4D97-AF65-F5344CB8AC3E}">
        <p14:creationId xmlns:p14="http://schemas.microsoft.com/office/powerpoint/2010/main" val="2975996713"/>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F046E03C-BDFD-4816-B91C-5EC466476ABA}" type="datetime1">
              <a:rPr lang="en-US" smtClean="0">
                <a:solidFill>
                  <a:srgbClr val="04617B">
                    <a:shade val="90000"/>
                  </a:srgbClr>
                </a:solidFill>
              </a:rPr>
              <a:pPr>
                <a:defRPr/>
              </a:pPr>
              <a:t>5/18/2018</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pPr>
              <a:defRPr/>
            </a:pPr>
            <a:r>
              <a:rPr lang="en-US" smtClean="0">
                <a:solidFill>
                  <a:srgbClr val="04617B">
                    <a:shade val="90000"/>
                  </a:srgbClr>
                </a:solidFill>
              </a:rPr>
              <a:t>Flood Scenario</a:t>
            </a:r>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pPr>
              <a:defRPr/>
            </a:pPr>
            <a:fld id="{B4002F2F-A1CB-4511-BA98-E55F67D9509E}" type="slidenum">
              <a:rPr lang="en-US" smtClean="0">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24381124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8C0D7657-7397-4155-B66D-5E447DA085EB}" type="datetime1">
              <a:rPr lang="en-US" smtClean="0">
                <a:solidFill>
                  <a:srgbClr val="04617B">
                    <a:shade val="90000"/>
                  </a:srgbClr>
                </a:solidFill>
              </a:rPr>
              <a:pPr>
                <a:defRPr/>
              </a:pPr>
              <a:t>5/18/2018</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pPr>
              <a:defRPr/>
            </a:pPr>
            <a:r>
              <a:rPr lang="en-US" smtClean="0">
                <a:solidFill>
                  <a:srgbClr val="04617B">
                    <a:shade val="90000"/>
                  </a:srgbClr>
                </a:solidFill>
              </a:rPr>
              <a:t>Flood Scenario</a:t>
            </a:r>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pPr>
              <a:defRPr/>
            </a:pPr>
            <a:fld id="{41346FC8-D98E-429C-AFC4-139851425C7E}" type="slidenum">
              <a:rPr lang="en-US" smtClean="0">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5288045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AFC4A4B8-41E1-46F3-B5C4-E14B565A2031}" type="datetime1">
              <a:rPr lang="en-US" smtClean="0">
                <a:solidFill>
                  <a:srgbClr val="04617B">
                    <a:shade val="90000"/>
                  </a:srgbClr>
                </a:solidFill>
              </a:rPr>
              <a:pPr>
                <a:defRPr/>
              </a:pPr>
              <a:t>5/18/2018</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pPr>
              <a:defRPr/>
            </a:pPr>
            <a:r>
              <a:rPr lang="en-US" smtClean="0">
                <a:solidFill>
                  <a:srgbClr val="04617B">
                    <a:shade val="90000"/>
                  </a:srgbClr>
                </a:solidFill>
              </a:rPr>
              <a:t>Flood Scenario</a:t>
            </a:r>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pPr>
              <a:defRPr/>
            </a:pPr>
            <a:fld id="{AE4B19F9-0D33-40A2-BB14-DF360865017F}" type="slidenum">
              <a:rPr lang="en-US" smtClean="0">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87669031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5FFF2D4-EFE1-4CE4-9185-12C4021AF8F1}" type="datetime1">
              <a:rPr lang="en-US" smtClean="0">
                <a:solidFill>
                  <a:srgbClr val="04617B">
                    <a:shade val="90000"/>
                  </a:srgbClr>
                </a:solidFill>
              </a:rPr>
              <a:pPr>
                <a:defRPr/>
              </a:pPr>
              <a:t>5/18/2018</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pPr>
              <a:defRPr/>
            </a:pPr>
            <a:r>
              <a:rPr lang="en-US" smtClean="0">
                <a:solidFill>
                  <a:srgbClr val="04617B">
                    <a:shade val="90000"/>
                  </a:srgbClr>
                </a:solidFill>
              </a:rPr>
              <a:t>Flood Scenario</a:t>
            </a:r>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pPr>
              <a:defRPr/>
            </a:pPr>
            <a:fld id="{7FA4F20D-44AF-49C6-9EB5-28AB66E6C8D9}" type="slidenum">
              <a:rPr lang="en-US" smtClean="0">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3705012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1078C61E-DE33-4263-83ED-6BDCD4D452AA}" type="datetime1">
              <a:rPr lang="en-US"/>
              <a:pPr>
                <a:defRPr/>
              </a:pPr>
              <a:t>5/18/2018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Radiological Dispersion Device </a:t>
            </a:r>
            <a:r>
              <a:rPr lang="en-US" dirty="0"/>
              <a:t>Scenario</a:t>
            </a:r>
          </a:p>
        </p:txBody>
      </p:sp>
      <p:sp>
        <p:nvSpPr>
          <p:cNvPr id="6" name="Rectangle 6"/>
          <p:cNvSpPr>
            <a:spLocks noGrp="1" noChangeArrowheads="1"/>
          </p:cNvSpPr>
          <p:nvPr>
            <p:ph type="sldNum" sz="quarter" idx="12"/>
          </p:nvPr>
        </p:nvSpPr>
        <p:spPr>
          <a:ln/>
        </p:spPr>
        <p:txBody>
          <a:bodyPr/>
          <a:lstStyle>
            <a:lvl1pPr>
              <a:defRPr/>
            </a:lvl1pPr>
          </a:lstStyle>
          <a:p>
            <a:pPr>
              <a:defRPr/>
            </a:pPr>
            <a:fld id="{AC4E8102-E1CC-4079-A16E-79F0388D3879}"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E1CB3636-E4DE-4A1C-B49E-C9FC7D226EC9}" type="datetime1">
              <a:rPr lang="en-US" smtClean="0">
                <a:solidFill>
                  <a:srgbClr val="04617B">
                    <a:shade val="90000"/>
                  </a:srgbClr>
                </a:solidFill>
              </a:rPr>
              <a:pPr>
                <a:defRPr/>
              </a:pPr>
              <a:t>5/18/2018</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pPr>
              <a:defRPr/>
            </a:pPr>
            <a:r>
              <a:rPr lang="en-US" smtClean="0">
                <a:solidFill>
                  <a:srgbClr val="04617B">
                    <a:shade val="90000"/>
                  </a:srgbClr>
                </a:solidFill>
              </a:rPr>
              <a:t>Flood Scenario</a:t>
            </a:r>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pPr>
              <a:defRPr/>
            </a:pPr>
            <a:fld id="{1EBCE388-D2E2-466F-B82B-AD2AFC9C9A6C}" type="slidenum">
              <a:rPr lang="en-US" smtClean="0">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137719704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C227B13F-8073-461A-9C03-145918A4D4F5}" type="datetime1">
              <a:rPr lang="en-US" smtClean="0">
                <a:solidFill>
                  <a:srgbClr val="04617B">
                    <a:shade val="90000"/>
                  </a:srgbClr>
                </a:solidFill>
              </a:rPr>
              <a:pPr>
                <a:defRPr/>
              </a:pPr>
              <a:t>5/18/2018</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pPr>
              <a:defRPr/>
            </a:pPr>
            <a:r>
              <a:rPr lang="en-US" smtClean="0">
                <a:solidFill>
                  <a:srgbClr val="04617B">
                    <a:shade val="90000"/>
                  </a:srgbClr>
                </a:solidFill>
              </a:rPr>
              <a:t>Flood Scenario</a:t>
            </a:r>
            <a:endParaRPr lang="en-US">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pPr>
              <a:defRPr/>
            </a:pPr>
            <a:fld id="{E2D3653E-4594-4F57-81E1-BF5654EC2D21}" type="slidenum">
              <a:rPr lang="en-US" smtClean="0">
                <a:solidFill>
                  <a:srgbClr val="04617B">
                    <a:shade val="90000"/>
                  </a:srgbClr>
                </a:solidFill>
              </a:rPr>
              <a:pPr>
                <a:defRPr/>
              </a:pPr>
              <a:t>‹#›</a:t>
            </a:fld>
            <a:endParaRPr lang="en-US">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latin typeface="Constantia"/>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latin typeface="Constantia"/>
            </a:endParaRPr>
          </a:p>
        </p:txBody>
      </p:sp>
    </p:spTree>
    <p:extLst>
      <p:ext uri="{BB962C8B-B14F-4D97-AF65-F5344CB8AC3E}">
        <p14:creationId xmlns:p14="http://schemas.microsoft.com/office/powerpoint/2010/main" val="346472680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9FD27CC1-F1F0-497C-B35B-AC5206D644FE}" type="datetime1">
              <a:rPr lang="en-US" smtClean="0">
                <a:solidFill>
                  <a:srgbClr val="04617B">
                    <a:shade val="90000"/>
                  </a:srgbClr>
                </a:solidFill>
              </a:rPr>
              <a:pPr>
                <a:defRPr/>
              </a:pPr>
              <a:t>5/18/2018</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pPr>
              <a:defRPr/>
            </a:pPr>
            <a:r>
              <a:rPr lang="en-US" smtClean="0">
                <a:solidFill>
                  <a:srgbClr val="04617B">
                    <a:shade val="90000"/>
                  </a:srgbClr>
                </a:solidFill>
              </a:rPr>
              <a:t>Flood Scenario</a:t>
            </a:r>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pPr>
              <a:defRPr/>
            </a:pPr>
            <a:fld id="{E2098C5F-DD00-4366-BB2E-6FA5BB351859}" type="slidenum">
              <a:rPr lang="en-US" smtClean="0">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275837966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D8171A17-C365-439B-B29E-B2FFE13F100B}" type="datetime1">
              <a:rPr lang="en-US" smtClean="0">
                <a:solidFill>
                  <a:srgbClr val="04617B">
                    <a:shade val="90000"/>
                  </a:srgbClr>
                </a:solidFill>
              </a:rPr>
              <a:pPr>
                <a:defRPr/>
              </a:pPr>
              <a:t>5/18/2018</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pPr>
              <a:defRPr/>
            </a:pPr>
            <a:r>
              <a:rPr lang="en-US" smtClean="0">
                <a:solidFill>
                  <a:srgbClr val="04617B">
                    <a:shade val="90000"/>
                  </a:srgbClr>
                </a:solidFill>
              </a:rPr>
              <a:t>Flood Scenario</a:t>
            </a:r>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pPr>
              <a:defRPr/>
            </a:pPr>
            <a:fld id="{8BE464B3-9520-41F7-B8A0-820F2E1919BF}" type="slidenum">
              <a:rPr lang="en-US" smtClean="0">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143660151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fld id="{3AABD23B-CBDF-4676-9B1F-C7FD4A231CDE}" type="datetime1">
              <a:rPr lang="en-US" smtClean="0">
                <a:solidFill>
                  <a:srgbClr val="DBF5F9">
                    <a:shade val="90000"/>
                  </a:srgbClr>
                </a:solidFill>
              </a:rPr>
              <a:pPr>
                <a:defRPr/>
              </a:pPr>
              <a:t>5/18/2018</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pPr>
              <a:defRPr/>
            </a:pPr>
            <a:r>
              <a:rPr lang="en-US" smtClean="0">
                <a:solidFill>
                  <a:srgbClr val="DBF5F9">
                    <a:shade val="90000"/>
                  </a:srgbClr>
                </a:solidFill>
              </a:rPr>
              <a:t>Flood Scenario</a:t>
            </a:r>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pPr>
              <a:defRPr/>
            </a:pPr>
            <a:fld id="{BA3E6026-020B-48A7-BD41-CC17A2278FC8}" type="slidenum">
              <a:rPr lang="en-US" smtClean="0">
                <a:solidFill>
                  <a:srgbClr val="DBF5F9">
                    <a:shade val="90000"/>
                  </a:srgbClr>
                </a:solidFill>
              </a:rPr>
              <a:pPr>
                <a:defRPr/>
              </a:pPr>
              <a:t>‹#›</a:t>
            </a:fld>
            <a:endParaRPr lang="en-US">
              <a:solidFill>
                <a:srgbClr val="DBF5F9">
                  <a:shade val="90000"/>
                </a:srgbClr>
              </a:solidFill>
            </a:endParaRPr>
          </a:p>
        </p:txBody>
      </p:sp>
    </p:spTree>
    <p:extLst>
      <p:ext uri="{BB962C8B-B14F-4D97-AF65-F5344CB8AC3E}">
        <p14:creationId xmlns:p14="http://schemas.microsoft.com/office/powerpoint/2010/main" val="1549636739"/>
      </p:ext>
    </p:extLst>
  </p:cSld>
  <p:clrMapOvr>
    <a:overrideClrMapping bg1="dk1" tx1="lt1" bg2="dk2" tx2="lt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59661FBA-B87F-41EA-B01D-A9934D892926}" type="datetime1">
              <a:rPr lang="en-US" smtClean="0">
                <a:solidFill>
                  <a:srgbClr val="04617B">
                    <a:shade val="90000"/>
                  </a:srgbClr>
                </a:solidFill>
              </a:rPr>
              <a:pPr>
                <a:defRPr/>
              </a:pPr>
              <a:t>5/18/2018</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pPr>
              <a:defRPr/>
            </a:pPr>
            <a:r>
              <a:rPr lang="en-US" smtClean="0">
                <a:solidFill>
                  <a:srgbClr val="04617B">
                    <a:shade val="90000"/>
                  </a:srgbClr>
                </a:solidFill>
              </a:rPr>
              <a:t>Flood Scenario</a:t>
            </a:r>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pPr>
              <a:defRPr/>
            </a:pPr>
            <a:fld id="{D0A73337-DE87-42BF-A928-ADA1810B6706}" type="slidenum">
              <a:rPr lang="en-US" smtClean="0">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373075955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1078C61E-DE33-4263-83ED-6BDCD4D452AA}" type="datetime1">
              <a:rPr lang="en-US" smtClean="0">
                <a:solidFill>
                  <a:srgbClr val="DBF5F9">
                    <a:shade val="90000"/>
                  </a:srgbClr>
                </a:solidFill>
              </a:rPr>
              <a:pPr>
                <a:defRPr/>
              </a:pPr>
              <a:t>5/18/2018</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pPr>
              <a:defRPr/>
            </a:pPr>
            <a:r>
              <a:rPr lang="en-US" smtClean="0">
                <a:solidFill>
                  <a:srgbClr val="DBF5F9">
                    <a:shade val="90000"/>
                  </a:srgbClr>
                </a:solidFill>
              </a:rPr>
              <a:t>Flood Scenario</a:t>
            </a:r>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pPr>
              <a:defRPr/>
            </a:pPr>
            <a:fld id="{AC4E8102-E1CC-4079-A16E-79F0388D3879}" type="slidenum">
              <a:rPr lang="en-US" smtClean="0">
                <a:solidFill>
                  <a:srgbClr val="DBF5F9">
                    <a:shade val="90000"/>
                  </a:srgbClr>
                </a:solidFill>
              </a:rPr>
              <a:pPr>
                <a:defRPr/>
              </a:pPr>
              <a:t>‹#›</a:t>
            </a:fld>
            <a:endParaRPr lang="en-US">
              <a:solidFill>
                <a:srgbClr val="DBF5F9">
                  <a:shade val="90000"/>
                </a:srgbClr>
              </a:solidFill>
            </a:endParaRPr>
          </a:p>
        </p:txBody>
      </p:sp>
    </p:spTree>
    <p:extLst>
      <p:ext uri="{BB962C8B-B14F-4D97-AF65-F5344CB8AC3E}">
        <p14:creationId xmlns:p14="http://schemas.microsoft.com/office/powerpoint/2010/main" val="3503987322"/>
      </p:ext>
    </p:extLst>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F046E03C-BDFD-4816-B91C-5EC466476ABA}" type="datetime1">
              <a:rPr lang="en-US" smtClean="0">
                <a:solidFill>
                  <a:srgbClr val="04617B">
                    <a:shade val="90000"/>
                  </a:srgbClr>
                </a:solidFill>
              </a:rPr>
              <a:pPr>
                <a:defRPr/>
              </a:pPr>
              <a:t>5/18/2018</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pPr>
              <a:defRPr/>
            </a:pPr>
            <a:r>
              <a:rPr lang="en-US" smtClean="0">
                <a:solidFill>
                  <a:srgbClr val="04617B">
                    <a:shade val="90000"/>
                  </a:srgbClr>
                </a:solidFill>
              </a:rPr>
              <a:t>Flood Scenario</a:t>
            </a:r>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pPr>
              <a:defRPr/>
            </a:pPr>
            <a:fld id="{B4002F2F-A1CB-4511-BA98-E55F67D9509E}" type="slidenum">
              <a:rPr lang="en-US" smtClean="0">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147098031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8C0D7657-7397-4155-B66D-5E447DA085EB}" type="datetime1">
              <a:rPr lang="en-US" smtClean="0">
                <a:solidFill>
                  <a:srgbClr val="04617B">
                    <a:shade val="90000"/>
                  </a:srgbClr>
                </a:solidFill>
              </a:rPr>
              <a:pPr>
                <a:defRPr/>
              </a:pPr>
              <a:t>5/18/2018</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pPr>
              <a:defRPr/>
            </a:pPr>
            <a:r>
              <a:rPr lang="en-US" smtClean="0">
                <a:solidFill>
                  <a:srgbClr val="04617B">
                    <a:shade val="90000"/>
                  </a:srgbClr>
                </a:solidFill>
              </a:rPr>
              <a:t>Flood Scenario</a:t>
            </a:r>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pPr>
              <a:defRPr/>
            </a:pPr>
            <a:fld id="{41346FC8-D98E-429C-AFC4-139851425C7E}" type="slidenum">
              <a:rPr lang="en-US" smtClean="0">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333518136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AFC4A4B8-41E1-46F3-B5C4-E14B565A2031}" type="datetime1">
              <a:rPr lang="en-US" smtClean="0">
                <a:solidFill>
                  <a:srgbClr val="04617B">
                    <a:shade val="90000"/>
                  </a:srgbClr>
                </a:solidFill>
              </a:rPr>
              <a:pPr>
                <a:defRPr/>
              </a:pPr>
              <a:t>5/18/2018</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pPr>
              <a:defRPr/>
            </a:pPr>
            <a:r>
              <a:rPr lang="en-US" smtClean="0">
                <a:solidFill>
                  <a:srgbClr val="04617B">
                    <a:shade val="90000"/>
                  </a:srgbClr>
                </a:solidFill>
              </a:rPr>
              <a:t>Flood Scenario</a:t>
            </a:r>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pPr>
              <a:defRPr/>
            </a:pPr>
            <a:fld id="{AE4B19F9-0D33-40A2-BB14-DF360865017F}" type="slidenum">
              <a:rPr lang="en-US" smtClean="0">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1317507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52600" y="1981200"/>
            <a:ext cx="35433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48300" y="1981200"/>
            <a:ext cx="35433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F046E03C-BDFD-4816-B91C-5EC466476ABA}" type="datetime1">
              <a:rPr lang="en-US"/>
              <a:pPr>
                <a:defRPr/>
              </a:pPr>
              <a:t>5/18/2018</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Radiological Dispersion Device </a:t>
            </a:r>
            <a:r>
              <a:rPr lang="en-US" dirty="0"/>
              <a:t>Scenario</a:t>
            </a:r>
          </a:p>
        </p:txBody>
      </p:sp>
      <p:sp>
        <p:nvSpPr>
          <p:cNvPr id="7" name="Rectangle 6"/>
          <p:cNvSpPr>
            <a:spLocks noGrp="1" noChangeArrowheads="1"/>
          </p:cNvSpPr>
          <p:nvPr>
            <p:ph type="sldNum" sz="quarter" idx="12"/>
          </p:nvPr>
        </p:nvSpPr>
        <p:spPr>
          <a:ln/>
        </p:spPr>
        <p:txBody>
          <a:bodyPr/>
          <a:lstStyle>
            <a:lvl1pPr>
              <a:defRPr/>
            </a:lvl1pPr>
          </a:lstStyle>
          <a:p>
            <a:pPr>
              <a:defRPr/>
            </a:pPr>
            <a:fld id="{B4002F2F-A1CB-4511-BA98-E55F67D9509E}"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5FFF2D4-EFE1-4CE4-9185-12C4021AF8F1}" type="datetime1">
              <a:rPr lang="en-US" smtClean="0">
                <a:solidFill>
                  <a:srgbClr val="04617B">
                    <a:shade val="90000"/>
                  </a:srgbClr>
                </a:solidFill>
              </a:rPr>
              <a:pPr>
                <a:defRPr/>
              </a:pPr>
              <a:t>5/18/2018</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pPr>
              <a:defRPr/>
            </a:pPr>
            <a:r>
              <a:rPr lang="en-US" smtClean="0">
                <a:solidFill>
                  <a:srgbClr val="04617B">
                    <a:shade val="90000"/>
                  </a:srgbClr>
                </a:solidFill>
              </a:rPr>
              <a:t>Flood Scenario</a:t>
            </a:r>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pPr>
              <a:defRPr/>
            </a:pPr>
            <a:fld id="{7FA4F20D-44AF-49C6-9EB5-28AB66E6C8D9}" type="slidenum">
              <a:rPr lang="en-US" smtClean="0">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362088647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E1CB3636-E4DE-4A1C-B49E-C9FC7D226EC9}" type="datetime1">
              <a:rPr lang="en-US" smtClean="0">
                <a:solidFill>
                  <a:srgbClr val="04617B">
                    <a:shade val="90000"/>
                  </a:srgbClr>
                </a:solidFill>
              </a:rPr>
              <a:pPr>
                <a:defRPr/>
              </a:pPr>
              <a:t>5/18/2018</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pPr>
              <a:defRPr/>
            </a:pPr>
            <a:r>
              <a:rPr lang="en-US" smtClean="0">
                <a:solidFill>
                  <a:srgbClr val="04617B">
                    <a:shade val="90000"/>
                  </a:srgbClr>
                </a:solidFill>
              </a:rPr>
              <a:t>Flood Scenario</a:t>
            </a:r>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pPr>
              <a:defRPr/>
            </a:pPr>
            <a:fld id="{1EBCE388-D2E2-466F-B82B-AD2AFC9C9A6C}" type="slidenum">
              <a:rPr lang="en-US" smtClean="0">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347406615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C227B13F-8073-461A-9C03-145918A4D4F5}" type="datetime1">
              <a:rPr lang="en-US" smtClean="0">
                <a:solidFill>
                  <a:srgbClr val="04617B">
                    <a:shade val="90000"/>
                  </a:srgbClr>
                </a:solidFill>
              </a:rPr>
              <a:pPr>
                <a:defRPr/>
              </a:pPr>
              <a:t>5/18/2018</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pPr>
              <a:defRPr/>
            </a:pPr>
            <a:r>
              <a:rPr lang="en-US" smtClean="0">
                <a:solidFill>
                  <a:srgbClr val="04617B">
                    <a:shade val="90000"/>
                  </a:srgbClr>
                </a:solidFill>
              </a:rPr>
              <a:t>Flood Scenario</a:t>
            </a:r>
            <a:endParaRPr lang="en-US">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pPr>
              <a:defRPr/>
            </a:pPr>
            <a:fld id="{E2D3653E-4594-4F57-81E1-BF5654EC2D21}" type="slidenum">
              <a:rPr lang="en-US" smtClean="0">
                <a:solidFill>
                  <a:srgbClr val="04617B">
                    <a:shade val="90000"/>
                  </a:srgbClr>
                </a:solidFill>
              </a:rPr>
              <a:pPr>
                <a:defRPr/>
              </a:pPr>
              <a:t>‹#›</a:t>
            </a:fld>
            <a:endParaRPr lang="en-US">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latin typeface="Constantia"/>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latin typeface="Constantia"/>
            </a:endParaRPr>
          </a:p>
        </p:txBody>
      </p:sp>
    </p:spTree>
    <p:extLst>
      <p:ext uri="{BB962C8B-B14F-4D97-AF65-F5344CB8AC3E}">
        <p14:creationId xmlns:p14="http://schemas.microsoft.com/office/powerpoint/2010/main" val="27237702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9FD27CC1-F1F0-497C-B35B-AC5206D644FE}" type="datetime1">
              <a:rPr lang="en-US" smtClean="0">
                <a:solidFill>
                  <a:srgbClr val="04617B">
                    <a:shade val="90000"/>
                  </a:srgbClr>
                </a:solidFill>
              </a:rPr>
              <a:pPr>
                <a:defRPr/>
              </a:pPr>
              <a:t>5/18/2018</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pPr>
              <a:defRPr/>
            </a:pPr>
            <a:r>
              <a:rPr lang="en-US" smtClean="0">
                <a:solidFill>
                  <a:srgbClr val="04617B">
                    <a:shade val="90000"/>
                  </a:srgbClr>
                </a:solidFill>
              </a:rPr>
              <a:t>Flood Scenario</a:t>
            </a:r>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pPr>
              <a:defRPr/>
            </a:pPr>
            <a:fld id="{E2098C5F-DD00-4366-BB2E-6FA5BB351859}" type="slidenum">
              <a:rPr lang="en-US" smtClean="0">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368649587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D8171A17-C365-439B-B29E-B2FFE13F100B}" type="datetime1">
              <a:rPr lang="en-US" smtClean="0">
                <a:solidFill>
                  <a:srgbClr val="04617B">
                    <a:shade val="90000"/>
                  </a:srgbClr>
                </a:solidFill>
              </a:rPr>
              <a:pPr>
                <a:defRPr/>
              </a:pPr>
              <a:t>5/18/2018</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pPr>
              <a:defRPr/>
            </a:pPr>
            <a:r>
              <a:rPr lang="en-US" smtClean="0">
                <a:solidFill>
                  <a:srgbClr val="04617B">
                    <a:shade val="90000"/>
                  </a:srgbClr>
                </a:solidFill>
              </a:rPr>
              <a:t>Flood Scenario</a:t>
            </a:r>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pPr>
              <a:defRPr/>
            </a:pPr>
            <a:fld id="{8BE464B3-9520-41F7-B8A0-820F2E1919BF}" type="slidenum">
              <a:rPr lang="en-US" smtClean="0">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123206810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fld id="{3AABD23B-CBDF-4676-9B1F-C7FD4A231CDE}" type="datetime1">
              <a:rPr lang="en-US" smtClean="0">
                <a:solidFill>
                  <a:srgbClr val="DBF5F9">
                    <a:shade val="90000"/>
                  </a:srgbClr>
                </a:solidFill>
              </a:rPr>
              <a:pPr>
                <a:defRPr/>
              </a:pPr>
              <a:t>5/18/2018</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pPr>
              <a:defRPr/>
            </a:pPr>
            <a:r>
              <a:rPr lang="en-US" smtClean="0">
                <a:solidFill>
                  <a:srgbClr val="DBF5F9">
                    <a:shade val="90000"/>
                  </a:srgbClr>
                </a:solidFill>
              </a:rPr>
              <a:t>Flood Scenario</a:t>
            </a:r>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pPr>
              <a:defRPr/>
            </a:pPr>
            <a:fld id="{BA3E6026-020B-48A7-BD41-CC17A2278FC8}" type="slidenum">
              <a:rPr lang="en-US" smtClean="0">
                <a:solidFill>
                  <a:srgbClr val="DBF5F9">
                    <a:shade val="90000"/>
                  </a:srgbClr>
                </a:solidFill>
              </a:rPr>
              <a:pPr>
                <a:defRPr/>
              </a:pPr>
              <a:t>‹#›</a:t>
            </a:fld>
            <a:endParaRPr lang="en-US">
              <a:solidFill>
                <a:srgbClr val="DBF5F9">
                  <a:shade val="90000"/>
                </a:srgbClr>
              </a:solidFill>
            </a:endParaRPr>
          </a:p>
        </p:txBody>
      </p:sp>
    </p:spTree>
    <p:extLst>
      <p:ext uri="{BB962C8B-B14F-4D97-AF65-F5344CB8AC3E}">
        <p14:creationId xmlns:p14="http://schemas.microsoft.com/office/powerpoint/2010/main" val="1201301620"/>
      </p:ext>
    </p:extLst>
  </p:cSld>
  <p:clrMapOvr>
    <a:overrideClrMapping bg1="dk1" tx1="lt1" bg2="dk2" tx2="lt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59661FBA-B87F-41EA-B01D-A9934D892926}" type="datetime1">
              <a:rPr lang="en-US" smtClean="0">
                <a:solidFill>
                  <a:srgbClr val="04617B">
                    <a:shade val="90000"/>
                  </a:srgbClr>
                </a:solidFill>
              </a:rPr>
              <a:pPr>
                <a:defRPr/>
              </a:pPr>
              <a:t>5/18/2018</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pPr>
              <a:defRPr/>
            </a:pPr>
            <a:r>
              <a:rPr lang="en-US" smtClean="0">
                <a:solidFill>
                  <a:srgbClr val="04617B">
                    <a:shade val="90000"/>
                  </a:srgbClr>
                </a:solidFill>
              </a:rPr>
              <a:t>Flood Scenario</a:t>
            </a:r>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pPr>
              <a:defRPr/>
            </a:pPr>
            <a:fld id="{D0A73337-DE87-42BF-A928-ADA1810B6706}" type="slidenum">
              <a:rPr lang="en-US" smtClean="0">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287444175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1078C61E-DE33-4263-83ED-6BDCD4D452AA}" type="datetime1">
              <a:rPr lang="en-US" smtClean="0">
                <a:solidFill>
                  <a:srgbClr val="DBF5F9">
                    <a:shade val="90000"/>
                  </a:srgbClr>
                </a:solidFill>
              </a:rPr>
              <a:pPr>
                <a:defRPr/>
              </a:pPr>
              <a:t>5/18/2018</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pPr>
              <a:defRPr/>
            </a:pPr>
            <a:r>
              <a:rPr lang="en-US" smtClean="0">
                <a:solidFill>
                  <a:srgbClr val="DBF5F9">
                    <a:shade val="90000"/>
                  </a:srgbClr>
                </a:solidFill>
              </a:rPr>
              <a:t>Flood Scenario</a:t>
            </a:r>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pPr>
              <a:defRPr/>
            </a:pPr>
            <a:fld id="{AC4E8102-E1CC-4079-A16E-79F0388D3879}" type="slidenum">
              <a:rPr lang="en-US" smtClean="0">
                <a:solidFill>
                  <a:srgbClr val="DBF5F9">
                    <a:shade val="90000"/>
                  </a:srgbClr>
                </a:solidFill>
              </a:rPr>
              <a:pPr>
                <a:defRPr/>
              </a:pPr>
              <a:t>‹#›</a:t>
            </a:fld>
            <a:endParaRPr lang="en-US">
              <a:solidFill>
                <a:srgbClr val="DBF5F9">
                  <a:shade val="90000"/>
                </a:srgbClr>
              </a:solidFill>
            </a:endParaRPr>
          </a:p>
        </p:txBody>
      </p:sp>
    </p:spTree>
    <p:extLst>
      <p:ext uri="{BB962C8B-B14F-4D97-AF65-F5344CB8AC3E}">
        <p14:creationId xmlns:p14="http://schemas.microsoft.com/office/powerpoint/2010/main" val="154863512"/>
      </p:ext>
    </p:extLst>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F046E03C-BDFD-4816-B91C-5EC466476ABA}" type="datetime1">
              <a:rPr lang="en-US" smtClean="0">
                <a:solidFill>
                  <a:srgbClr val="04617B">
                    <a:shade val="90000"/>
                  </a:srgbClr>
                </a:solidFill>
              </a:rPr>
              <a:pPr>
                <a:defRPr/>
              </a:pPr>
              <a:t>5/18/2018</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pPr>
              <a:defRPr/>
            </a:pPr>
            <a:r>
              <a:rPr lang="en-US" smtClean="0">
                <a:solidFill>
                  <a:srgbClr val="04617B">
                    <a:shade val="90000"/>
                  </a:srgbClr>
                </a:solidFill>
              </a:rPr>
              <a:t>Flood Scenario</a:t>
            </a:r>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pPr>
              <a:defRPr/>
            </a:pPr>
            <a:fld id="{B4002F2F-A1CB-4511-BA98-E55F67D9509E}" type="slidenum">
              <a:rPr lang="en-US" smtClean="0">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304813531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8C0D7657-7397-4155-B66D-5E447DA085EB}" type="datetime1">
              <a:rPr lang="en-US" smtClean="0">
                <a:solidFill>
                  <a:srgbClr val="04617B">
                    <a:shade val="90000"/>
                  </a:srgbClr>
                </a:solidFill>
              </a:rPr>
              <a:pPr>
                <a:defRPr/>
              </a:pPr>
              <a:t>5/18/2018</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pPr>
              <a:defRPr/>
            </a:pPr>
            <a:r>
              <a:rPr lang="en-US" smtClean="0">
                <a:solidFill>
                  <a:srgbClr val="04617B">
                    <a:shade val="90000"/>
                  </a:srgbClr>
                </a:solidFill>
              </a:rPr>
              <a:t>Flood Scenario</a:t>
            </a:r>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pPr>
              <a:defRPr/>
            </a:pPr>
            <a:fld id="{41346FC8-D98E-429C-AFC4-139851425C7E}" type="slidenum">
              <a:rPr lang="en-US" smtClean="0">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2072829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8C0D7657-7397-4155-B66D-5E447DA085EB}" type="datetime1">
              <a:rPr lang="en-US"/>
              <a:pPr>
                <a:defRPr/>
              </a:pPr>
              <a:t>5/18/2018</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Radiological Dispersion Device </a:t>
            </a:r>
            <a:r>
              <a:rPr lang="en-US" dirty="0"/>
              <a:t>Scenario</a:t>
            </a:r>
          </a:p>
        </p:txBody>
      </p:sp>
      <p:sp>
        <p:nvSpPr>
          <p:cNvPr id="9" name="Rectangle 6"/>
          <p:cNvSpPr>
            <a:spLocks noGrp="1" noChangeArrowheads="1"/>
          </p:cNvSpPr>
          <p:nvPr>
            <p:ph type="sldNum" sz="quarter" idx="12"/>
          </p:nvPr>
        </p:nvSpPr>
        <p:spPr>
          <a:ln/>
        </p:spPr>
        <p:txBody>
          <a:bodyPr/>
          <a:lstStyle>
            <a:lvl1pPr>
              <a:defRPr/>
            </a:lvl1pPr>
          </a:lstStyle>
          <a:p>
            <a:pPr>
              <a:defRPr/>
            </a:pPr>
            <a:fld id="{41346FC8-D98E-429C-AFC4-139851425C7E}" type="slidenum">
              <a:rPr lang="en-US"/>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AFC4A4B8-41E1-46F3-B5C4-E14B565A2031}" type="datetime1">
              <a:rPr lang="en-US" smtClean="0">
                <a:solidFill>
                  <a:srgbClr val="04617B">
                    <a:shade val="90000"/>
                  </a:srgbClr>
                </a:solidFill>
              </a:rPr>
              <a:pPr>
                <a:defRPr/>
              </a:pPr>
              <a:t>5/18/2018</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pPr>
              <a:defRPr/>
            </a:pPr>
            <a:r>
              <a:rPr lang="en-US" smtClean="0">
                <a:solidFill>
                  <a:srgbClr val="04617B">
                    <a:shade val="90000"/>
                  </a:srgbClr>
                </a:solidFill>
              </a:rPr>
              <a:t>Flood Scenario</a:t>
            </a:r>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pPr>
              <a:defRPr/>
            </a:pPr>
            <a:fld id="{AE4B19F9-0D33-40A2-BB14-DF360865017F}" type="slidenum">
              <a:rPr lang="en-US" smtClean="0">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103804983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5FFF2D4-EFE1-4CE4-9185-12C4021AF8F1}" type="datetime1">
              <a:rPr lang="en-US" smtClean="0">
                <a:solidFill>
                  <a:srgbClr val="04617B">
                    <a:shade val="90000"/>
                  </a:srgbClr>
                </a:solidFill>
              </a:rPr>
              <a:pPr>
                <a:defRPr/>
              </a:pPr>
              <a:t>5/18/2018</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pPr>
              <a:defRPr/>
            </a:pPr>
            <a:r>
              <a:rPr lang="en-US" smtClean="0">
                <a:solidFill>
                  <a:srgbClr val="04617B">
                    <a:shade val="90000"/>
                  </a:srgbClr>
                </a:solidFill>
              </a:rPr>
              <a:t>Flood Scenario</a:t>
            </a:r>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pPr>
              <a:defRPr/>
            </a:pPr>
            <a:fld id="{7FA4F20D-44AF-49C6-9EB5-28AB66E6C8D9}" type="slidenum">
              <a:rPr lang="en-US" smtClean="0">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113806619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E1CB3636-E4DE-4A1C-B49E-C9FC7D226EC9}" type="datetime1">
              <a:rPr lang="en-US" smtClean="0">
                <a:solidFill>
                  <a:srgbClr val="04617B">
                    <a:shade val="90000"/>
                  </a:srgbClr>
                </a:solidFill>
              </a:rPr>
              <a:pPr>
                <a:defRPr/>
              </a:pPr>
              <a:t>5/18/2018</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pPr>
              <a:defRPr/>
            </a:pPr>
            <a:r>
              <a:rPr lang="en-US" smtClean="0">
                <a:solidFill>
                  <a:srgbClr val="04617B">
                    <a:shade val="90000"/>
                  </a:srgbClr>
                </a:solidFill>
              </a:rPr>
              <a:t>Flood Scenario</a:t>
            </a:r>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pPr>
              <a:defRPr/>
            </a:pPr>
            <a:fld id="{1EBCE388-D2E2-466F-B82B-AD2AFC9C9A6C}" type="slidenum">
              <a:rPr lang="en-US" smtClean="0">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27349469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C227B13F-8073-461A-9C03-145918A4D4F5}" type="datetime1">
              <a:rPr lang="en-US" smtClean="0">
                <a:solidFill>
                  <a:srgbClr val="04617B">
                    <a:shade val="90000"/>
                  </a:srgbClr>
                </a:solidFill>
              </a:rPr>
              <a:pPr>
                <a:defRPr/>
              </a:pPr>
              <a:t>5/18/2018</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pPr>
              <a:defRPr/>
            </a:pPr>
            <a:r>
              <a:rPr lang="en-US" smtClean="0">
                <a:solidFill>
                  <a:srgbClr val="04617B">
                    <a:shade val="90000"/>
                  </a:srgbClr>
                </a:solidFill>
              </a:rPr>
              <a:t>Flood Scenario</a:t>
            </a:r>
            <a:endParaRPr lang="en-US">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pPr>
              <a:defRPr/>
            </a:pPr>
            <a:fld id="{E2D3653E-4594-4F57-81E1-BF5654EC2D21}" type="slidenum">
              <a:rPr lang="en-US" smtClean="0">
                <a:solidFill>
                  <a:srgbClr val="04617B">
                    <a:shade val="90000"/>
                  </a:srgbClr>
                </a:solidFill>
              </a:rPr>
              <a:pPr>
                <a:defRPr/>
              </a:pPr>
              <a:t>‹#›</a:t>
            </a:fld>
            <a:endParaRPr lang="en-US">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latin typeface="Constantia"/>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latin typeface="Constantia"/>
            </a:endParaRPr>
          </a:p>
        </p:txBody>
      </p:sp>
    </p:spTree>
    <p:extLst>
      <p:ext uri="{BB962C8B-B14F-4D97-AF65-F5344CB8AC3E}">
        <p14:creationId xmlns:p14="http://schemas.microsoft.com/office/powerpoint/2010/main" val="427462094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9FD27CC1-F1F0-497C-B35B-AC5206D644FE}" type="datetime1">
              <a:rPr lang="en-US" smtClean="0">
                <a:solidFill>
                  <a:srgbClr val="04617B">
                    <a:shade val="90000"/>
                  </a:srgbClr>
                </a:solidFill>
              </a:rPr>
              <a:pPr>
                <a:defRPr/>
              </a:pPr>
              <a:t>5/18/2018</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pPr>
              <a:defRPr/>
            </a:pPr>
            <a:r>
              <a:rPr lang="en-US" smtClean="0">
                <a:solidFill>
                  <a:srgbClr val="04617B">
                    <a:shade val="90000"/>
                  </a:srgbClr>
                </a:solidFill>
              </a:rPr>
              <a:t>Flood Scenario</a:t>
            </a:r>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pPr>
              <a:defRPr/>
            </a:pPr>
            <a:fld id="{E2098C5F-DD00-4366-BB2E-6FA5BB351859}" type="slidenum">
              <a:rPr lang="en-US" smtClean="0">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52157177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D8171A17-C365-439B-B29E-B2FFE13F100B}" type="datetime1">
              <a:rPr lang="en-US" smtClean="0">
                <a:solidFill>
                  <a:srgbClr val="04617B">
                    <a:shade val="90000"/>
                  </a:srgbClr>
                </a:solidFill>
              </a:rPr>
              <a:pPr>
                <a:defRPr/>
              </a:pPr>
              <a:t>5/18/2018</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pPr>
              <a:defRPr/>
            </a:pPr>
            <a:r>
              <a:rPr lang="en-US" smtClean="0">
                <a:solidFill>
                  <a:srgbClr val="04617B">
                    <a:shade val="90000"/>
                  </a:srgbClr>
                </a:solidFill>
              </a:rPr>
              <a:t>Flood Scenario</a:t>
            </a:r>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pPr>
              <a:defRPr/>
            </a:pPr>
            <a:fld id="{8BE464B3-9520-41F7-B8A0-820F2E1919BF}" type="slidenum">
              <a:rPr lang="en-US" smtClean="0">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368010322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fld id="{3AABD23B-CBDF-4676-9B1F-C7FD4A231CDE}" type="datetime1">
              <a:rPr lang="en-US" smtClean="0">
                <a:solidFill>
                  <a:srgbClr val="DBF5F9">
                    <a:shade val="90000"/>
                  </a:srgbClr>
                </a:solidFill>
              </a:rPr>
              <a:pPr>
                <a:defRPr/>
              </a:pPr>
              <a:t>5/18/2018</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pPr>
              <a:defRPr/>
            </a:pPr>
            <a:r>
              <a:rPr lang="en-US" smtClean="0">
                <a:solidFill>
                  <a:srgbClr val="DBF5F9">
                    <a:shade val="90000"/>
                  </a:srgbClr>
                </a:solidFill>
              </a:rPr>
              <a:t>Flood Scenario</a:t>
            </a:r>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pPr>
              <a:defRPr/>
            </a:pPr>
            <a:fld id="{BA3E6026-020B-48A7-BD41-CC17A2278FC8}" type="slidenum">
              <a:rPr lang="en-US" smtClean="0">
                <a:solidFill>
                  <a:srgbClr val="DBF5F9">
                    <a:shade val="90000"/>
                  </a:srgbClr>
                </a:solidFill>
              </a:rPr>
              <a:pPr>
                <a:defRPr/>
              </a:pPr>
              <a:t>‹#›</a:t>
            </a:fld>
            <a:endParaRPr lang="en-US">
              <a:solidFill>
                <a:srgbClr val="DBF5F9">
                  <a:shade val="90000"/>
                </a:srgbClr>
              </a:solidFill>
            </a:endParaRPr>
          </a:p>
        </p:txBody>
      </p:sp>
    </p:spTree>
    <p:extLst>
      <p:ext uri="{BB962C8B-B14F-4D97-AF65-F5344CB8AC3E}">
        <p14:creationId xmlns:p14="http://schemas.microsoft.com/office/powerpoint/2010/main" val="641001531"/>
      </p:ext>
    </p:extLst>
  </p:cSld>
  <p:clrMapOvr>
    <a:overrideClrMapping bg1="dk1" tx1="lt1" bg2="dk2" tx2="lt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59661FBA-B87F-41EA-B01D-A9934D892926}" type="datetime1">
              <a:rPr lang="en-US" smtClean="0">
                <a:solidFill>
                  <a:srgbClr val="04617B">
                    <a:shade val="90000"/>
                  </a:srgbClr>
                </a:solidFill>
              </a:rPr>
              <a:pPr>
                <a:defRPr/>
              </a:pPr>
              <a:t>5/18/2018</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pPr>
              <a:defRPr/>
            </a:pPr>
            <a:r>
              <a:rPr lang="en-US" smtClean="0">
                <a:solidFill>
                  <a:srgbClr val="04617B">
                    <a:shade val="90000"/>
                  </a:srgbClr>
                </a:solidFill>
              </a:rPr>
              <a:t>Flood Scenario</a:t>
            </a:r>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pPr>
              <a:defRPr/>
            </a:pPr>
            <a:fld id="{D0A73337-DE87-42BF-A928-ADA1810B6706}" type="slidenum">
              <a:rPr lang="en-US" smtClean="0">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394771898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1078C61E-DE33-4263-83ED-6BDCD4D452AA}" type="datetime1">
              <a:rPr lang="en-US" smtClean="0">
                <a:solidFill>
                  <a:srgbClr val="DBF5F9">
                    <a:shade val="90000"/>
                  </a:srgbClr>
                </a:solidFill>
              </a:rPr>
              <a:pPr>
                <a:defRPr/>
              </a:pPr>
              <a:t>5/18/2018</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pPr>
              <a:defRPr/>
            </a:pPr>
            <a:r>
              <a:rPr lang="en-US" smtClean="0">
                <a:solidFill>
                  <a:srgbClr val="DBF5F9">
                    <a:shade val="90000"/>
                  </a:srgbClr>
                </a:solidFill>
              </a:rPr>
              <a:t>Flood Scenario</a:t>
            </a:r>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pPr>
              <a:defRPr/>
            </a:pPr>
            <a:fld id="{AC4E8102-E1CC-4079-A16E-79F0388D3879}" type="slidenum">
              <a:rPr lang="en-US" smtClean="0">
                <a:solidFill>
                  <a:srgbClr val="DBF5F9">
                    <a:shade val="90000"/>
                  </a:srgbClr>
                </a:solidFill>
              </a:rPr>
              <a:pPr>
                <a:defRPr/>
              </a:pPr>
              <a:t>‹#›</a:t>
            </a:fld>
            <a:endParaRPr lang="en-US">
              <a:solidFill>
                <a:srgbClr val="DBF5F9">
                  <a:shade val="90000"/>
                </a:srgbClr>
              </a:solidFill>
            </a:endParaRPr>
          </a:p>
        </p:txBody>
      </p:sp>
    </p:spTree>
    <p:extLst>
      <p:ext uri="{BB962C8B-B14F-4D97-AF65-F5344CB8AC3E}">
        <p14:creationId xmlns:p14="http://schemas.microsoft.com/office/powerpoint/2010/main" val="4286979666"/>
      </p:ext>
    </p:extLst>
  </p:cSld>
  <p:clrMapOvr>
    <a:overrideClrMapping bg1="dk1" tx1="lt1" bg2="dk2" tx2="lt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F046E03C-BDFD-4816-B91C-5EC466476ABA}" type="datetime1">
              <a:rPr lang="en-US" smtClean="0">
                <a:solidFill>
                  <a:srgbClr val="04617B">
                    <a:shade val="90000"/>
                  </a:srgbClr>
                </a:solidFill>
              </a:rPr>
              <a:pPr>
                <a:defRPr/>
              </a:pPr>
              <a:t>5/18/2018</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pPr>
              <a:defRPr/>
            </a:pPr>
            <a:r>
              <a:rPr lang="en-US" smtClean="0">
                <a:solidFill>
                  <a:srgbClr val="04617B">
                    <a:shade val="90000"/>
                  </a:srgbClr>
                </a:solidFill>
              </a:rPr>
              <a:t>Flood Scenario</a:t>
            </a:r>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pPr>
              <a:defRPr/>
            </a:pPr>
            <a:fld id="{B4002F2F-A1CB-4511-BA98-E55F67D9509E}" type="slidenum">
              <a:rPr lang="en-US" smtClean="0">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1387332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AFC4A4B8-41E1-46F3-B5C4-E14B565A2031}" type="datetime1">
              <a:rPr lang="en-US"/>
              <a:pPr>
                <a:defRPr/>
              </a:pPr>
              <a:t>5/18/2018</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Radiological Dispersion Device </a:t>
            </a:r>
            <a:r>
              <a:rPr lang="en-US" dirty="0"/>
              <a:t>Scenario</a:t>
            </a:r>
          </a:p>
        </p:txBody>
      </p:sp>
      <p:sp>
        <p:nvSpPr>
          <p:cNvPr id="5" name="Rectangle 6"/>
          <p:cNvSpPr>
            <a:spLocks noGrp="1" noChangeArrowheads="1"/>
          </p:cNvSpPr>
          <p:nvPr>
            <p:ph type="sldNum" sz="quarter" idx="12"/>
          </p:nvPr>
        </p:nvSpPr>
        <p:spPr>
          <a:ln/>
        </p:spPr>
        <p:txBody>
          <a:bodyPr/>
          <a:lstStyle>
            <a:lvl1pPr>
              <a:defRPr/>
            </a:lvl1pPr>
          </a:lstStyle>
          <a:p>
            <a:pPr>
              <a:defRPr/>
            </a:pPr>
            <a:fld id="{AE4B19F9-0D33-40A2-BB14-DF360865017F}" type="slidenum">
              <a:rPr lang="en-US"/>
              <a:pPr>
                <a:defRPr/>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8C0D7657-7397-4155-B66D-5E447DA085EB}" type="datetime1">
              <a:rPr lang="en-US" smtClean="0">
                <a:solidFill>
                  <a:srgbClr val="04617B">
                    <a:shade val="90000"/>
                  </a:srgbClr>
                </a:solidFill>
              </a:rPr>
              <a:pPr>
                <a:defRPr/>
              </a:pPr>
              <a:t>5/18/2018</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pPr>
              <a:defRPr/>
            </a:pPr>
            <a:r>
              <a:rPr lang="en-US" smtClean="0">
                <a:solidFill>
                  <a:srgbClr val="04617B">
                    <a:shade val="90000"/>
                  </a:srgbClr>
                </a:solidFill>
              </a:rPr>
              <a:t>Flood Scenario</a:t>
            </a:r>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pPr>
              <a:defRPr/>
            </a:pPr>
            <a:fld id="{41346FC8-D98E-429C-AFC4-139851425C7E}" type="slidenum">
              <a:rPr lang="en-US" smtClean="0">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169047628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AFC4A4B8-41E1-46F3-B5C4-E14B565A2031}" type="datetime1">
              <a:rPr lang="en-US" smtClean="0">
                <a:solidFill>
                  <a:srgbClr val="04617B">
                    <a:shade val="90000"/>
                  </a:srgbClr>
                </a:solidFill>
              </a:rPr>
              <a:pPr>
                <a:defRPr/>
              </a:pPr>
              <a:t>5/18/2018</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pPr>
              <a:defRPr/>
            </a:pPr>
            <a:r>
              <a:rPr lang="en-US" smtClean="0">
                <a:solidFill>
                  <a:srgbClr val="04617B">
                    <a:shade val="90000"/>
                  </a:srgbClr>
                </a:solidFill>
              </a:rPr>
              <a:t>Flood Scenario</a:t>
            </a:r>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pPr>
              <a:defRPr/>
            </a:pPr>
            <a:fld id="{AE4B19F9-0D33-40A2-BB14-DF360865017F}" type="slidenum">
              <a:rPr lang="en-US" smtClean="0">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235361722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5FFF2D4-EFE1-4CE4-9185-12C4021AF8F1}" type="datetime1">
              <a:rPr lang="en-US" smtClean="0">
                <a:solidFill>
                  <a:srgbClr val="04617B">
                    <a:shade val="90000"/>
                  </a:srgbClr>
                </a:solidFill>
              </a:rPr>
              <a:pPr>
                <a:defRPr/>
              </a:pPr>
              <a:t>5/18/2018</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pPr>
              <a:defRPr/>
            </a:pPr>
            <a:r>
              <a:rPr lang="en-US" smtClean="0">
                <a:solidFill>
                  <a:srgbClr val="04617B">
                    <a:shade val="90000"/>
                  </a:srgbClr>
                </a:solidFill>
              </a:rPr>
              <a:t>Flood Scenario</a:t>
            </a:r>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pPr>
              <a:defRPr/>
            </a:pPr>
            <a:fld id="{7FA4F20D-44AF-49C6-9EB5-28AB66E6C8D9}" type="slidenum">
              <a:rPr lang="en-US" smtClean="0">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33132776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E1CB3636-E4DE-4A1C-B49E-C9FC7D226EC9}" type="datetime1">
              <a:rPr lang="en-US" smtClean="0">
                <a:solidFill>
                  <a:srgbClr val="04617B">
                    <a:shade val="90000"/>
                  </a:srgbClr>
                </a:solidFill>
              </a:rPr>
              <a:pPr>
                <a:defRPr/>
              </a:pPr>
              <a:t>5/18/2018</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pPr>
              <a:defRPr/>
            </a:pPr>
            <a:r>
              <a:rPr lang="en-US" smtClean="0">
                <a:solidFill>
                  <a:srgbClr val="04617B">
                    <a:shade val="90000"/>
                  </a:srgbClr>
                </a:solidFill>
              </a:rPr>
              <a:t>Flood Scenario</a:t>
            </a:r>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pPr>
              <a:defRPr/>
            </a:pPr>
            <a:fld id="{1EBCE388-D2E2-466F-B82B-AD2AFC9C9A6C}" type="slidenum">
              <a:rPr lang="en-US" smtClean="0">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365602234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C227B13F-8073-461A-9C03-145918A4D4F5}" type="datetime1">
              <a:rPr lang="en-US" smtClean="0">
                <a:solidFill>
                  <a:srgbClr val="04617B">
                    <a:shade val="90000"/>
                  </a:srgbClr>
                </a:solidFill>
              </a:rPr>
              <a:pPr>
                <a:defRPr/>
              </a:pPr>
              <a:t>5/18/2018</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pPr>
              <a:defRPr/>
            </a:pPr>
            <a:r>
              <a:rPr lang="en-US" smtClean="0">
                <a:solidFill>
                  <a:srgbClr val="04617B">
                    <a:shade val="90000"/>
                  </a:srgbClr>
                </a:solidFill>
              </a:rPr>
              <a:t>Flood Scenario</a:t>
            </a:r>
            <a:endParaRPr lang="en-US">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pPr>
              <a:defRPr/>
            </a:pPr>
            <a:fld id="{E2D3653E-4594-4F57-81E1-BF5654EC2D21}" type="slidenum">
              <a:rPr lang="en-US" smtClean="0">
                <a:solidFill>
                  <a:srgbClr val="04617B">
                    <a:shade val="90000"/>
                  </a:srgbClr>
                </a:solidFill>
              </a:rPr>
              <a:pPr>
                <a:defRPr/>
              </a:pPr>
              <a:t>‹#›</a:t>
            </a:fld>
            <a:endParaRPr lang="en-US">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latin typeface="Constantia"/>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latin typeface="Constantia"/>
            </a:endParaRPr>
          </a:p>
        </p:txBody>
      </p:sp>
    </p:spTree>
    <p:extLst>
      <p:ext uri="{BB962C8B-B14F-4D97-AF65-F5344CB8AC3E}">
        <p14:creationId xmlns:p14="http://schemas.microsoft.com/office/powerpoint/2010/main" val="42222136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9FD27CC1-F1F0-497C-B35B-AC5206D644FE}" type="datetime1">
              <a:rPr lang="en-US" smtClean="0">
                <a:solidFill>
                  <a:srgbClr val="04617B">
                    <a:shade val="90000"/>
                  </a:srgbClr>
                </a:solidFill>
              </a:rPr>
              <a:pPr>
                <a:defRPr/>
              </a:pPr>
              <a:t>5/18/2018</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pPr>
              <a:defRPr/>
            </a:pPr>
            <a:r>
              <a:rPr lang="en-US" smtClean="0">
                <a:solidFill>
                  <a:srgbClr val="04617B">
                    <a:shade val="90000"/>
                  </a:srgbClr>
                </a:solidFill>
              </a:rPr>
              <a:t>Flood Scenario</a:t>
            </a:r>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pPr>
              <a:defRPr/>
            </a:pPr>
            <a:fld id="{E2098C5F-DD00-4366-BB2E-6FA5BB351859}" type="slidenum">
              <a:rPr lang="en-US" smtClean="0">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48847733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D8171A17-C365-439B-B29E-B2FFE13F100B}" type="datetime1">
              <a:rPr lang="en-US" smtClean="0">
                <a:solidFill>
                  <a:srgbClr val="04617B">
                    <a:shade val="90000"/>
                  </a:srgbClr>
                </a:solidFill>
              </a:rPr>
              <a:pPr>
                <a:defRPr/>
              </a:pPr>
              <a:t>5/18/2018</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pPr>
              <a:defRPr/>
            </a:pPr>
            <a:r>
              <a:rPr lang="en-US" smtClean="0">
                <a:solidFill>
                  <a:srgbClr val="04617B">
                    <a:shade val="90000"/>
                  </a:srgbClr>
                </a:solidFill>
              </a:rPr>
              <a:t>Flood Scenario</a:t>
            </a:r>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pPr>
              <a:defRPr/>
            </a:pPr>
            <a:fld id="{8BE464B3-9520-41F7-B8A0-820F2E1919BF}" type="slidenum">
              <a:rPr lang="en-US" smtClean="0">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209138413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fld id="{3AABD23B-CBDF-4676-9B1F-C7FD4A231CDE}" type="datetime1">
              <a:rPr lang="en-US" smtClean="0">
                <a:solidFill>
                  <a:srgbClr val="DBF5F9">
                    <a:shade val="90000"/>
                  </a:srgbClr>
                </a:solidFill>
              </a:rPr>
              <a:pPr>
                <a:defRPr/>
              </a:pPr>
              <a:t>5/18/2018</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pPr>
              <a:defRPr/>
            </a:pPr>
            <a:r>
              <a:rPr lang="en-US" smtClean="0">
                <a:solidFill>
                  <a:srgbClr val="DBF5F9">
                    <a:shade val="90000"/>
                  </a:srgbClr>
                </a:solidFill>
              </a:rPr>
              <a:t>Flood Scenario</a:t>
            </a:r>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pPr>
              <a:defRPr/>
            </a:pPr>
            <a:fld id="{BA3E6026-020B-48A7-BD41-CC17A2278FC8}" type="slidenum">
              <a:rPr lang="en-US" smtClean="0">
                <a:solidFill>
                  <a:srgbClr val="DBF5F9">
                    <a:shade val="90000"/>
                  </a:srgbClr>
                </a:solidFill>
              </a:rPr>
              <a:pPr>
                <a:defRPr/>
              </a:pPr>
              <a:t>‹#›</a:t>
            </a:fld>
            <a:endParaRPr lang="en-US">
              <a:solidFill>
                <a:srgbClr val="DBF5F9">
                  <a:shade val="90000"/>
                </a:srgbClr>
              </a:solidFill>
            </a:endParaRPr>
          </a:p>
        </p:txBody>
      </p:sp>
    </p:spTree>
    <p:extLst>
      <p:ext uri="{BB962C8B-B14F-4D97-AF65-F5344CB8AC3E}">
        <p14:creationId xmlns:p14="http://schemas.microsoft.com/office/powerpoint/2010/main" val="1895541964"/>
      </p:ext>
    </p:extLst>
  </p:cSld>
  <p:clrMapOvr>
    <a:overrideClrMapping bg1="dk1" tx1="lt1" bg2="dk2" tx2="lt2" accent1="accent1" accent2="accent2" accent3="accent3" accent4="accent4" accent5="accent5" accent6="accent6" hlink="hlink" folHlink="folHlink"/>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59661FBA-B87F-41EA-B01D-A9934D892926}" type="datetime1">
              <a:rPr lang="en-US" smtClean="0">
                <a:solidFill>
                  <a:srgbClr val="04617B">
                    <a:shade val="90000"/>
                  </a:srgbClr>
                </a:solidFill>
              </a:rPr>
              <a:pPr>
                <a:defRPr/>
              </a:pPr>
              <a:t>5/18/2018</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pPr>
              <a:defRPr/>
            </a:pPr>
            <a:r>
              <a:rPr lang="en-US" smtClean="0">
                <a:solidFill>
                  <a:srgbClr val="04617B">
                    <a:shade val="90000"/>
                  </a:srgbClr>
                </a:solidFill>
              </a:rPr>
              <a:t>Flood Scenario</a:t>
            </a:r>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pPr>
              <a:defRPr/>
            </a:pPr>
            <a:fld id="{D0A73337-DE87-42BF-A928-ADA1810B6706}" type="slidenum">
              <a:rPr lang="en-US" smtClean="0">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3801931113"/>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1078C61E-DE33-4263-83ED-6BDCD4D452AA}" type="datetime1">
              <a:rPr lang="en-US" smtClean="0">
                <a:solidFill>
                  <a:srgbClr val="DBF5F9">
                    <a:shade val="90000"/>
                  </a:srgbClr>
                </a:solidFill>
              </a:rPr>
              <a:pPr>
                <a:defRPr/>
              </a:pPr>
              <a:t>5/18/2018</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pPr>
              <a:defRPr/>
            </a:pPr>
            <a:r>
              <a:rPr lang="en-US" smtClean="0">
                <a:solidFill>
                  <a:srgbClr val="DBF5F9">
                    <a:shade val="90000"/>
                  </a:srgbClr>
                </a:solidFill>
              </a:rPr>
              <a:t>Flood Scenario</a:t>
            </a:r>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pPr>
              <a:defRPr/>
            </a:pPr>
            <a:fld id="{AC4E8102-E1CC-4079-A16E-79F0388D3879}" type="slidenum">
              <a:rPr lang="en-US" smtClean="0">
                <a:solidFill>
                  <a:srgbClr val="DBF5F9">
                    <a:shade val="90000"/>
                  </a:srgbClr>
                </a:solidFill>
              </a:rPr>
              <a:pPr>
                <a:defRPr/>
              </a:pPr>
              <a:t>‹#›</a:t>
            </a:fld>
            <a:endParaRPr lang="en-US">
              <a:solidFill>
                <a:srgbClr val="DBF5F9">
                  <a:shade val="90000"/>
                </a:srgbClr>
              </a:solidFill>
            </a:endParaRPr>
          </a:p>
        </p:txBody>
      </p:sp>
    </p:spTree>
    <p:extLst>
      <p:ext uri="{BB962C8B-B14F-4D97-AF65-F5344CB8AC3E}">
        <p14:creationId xmlns:p14="http://schemas.microsoft.com/office/powerpoint/2010/main" val="2366313301"/>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D5FFF2D4-EFE1-4CE4-9185-12C4021AF8F1}" type="datetime1">
              <a:rPr lang="en-US"/>
              <a:pPr>
                <a:defRPr/>
              </a:pPr>
              <a:t>5/18/2018</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Radiological Dispersion Device </a:t>
            </a:r>
            <a:r>
              <a:rPr lang="en-US" dirty="0"/>
              <a:t>Scenario</a:t>
            </a:r>
          </a:p>
        </p:txBody>
      </p:sp>
      <p:sp>
        <p:nvSpPr>
          <p:cNvPr id="4" name="Rectangle 6"/>
          <p:cNvSpPr>
            <a:spLocks noGrp="1" noChangeArrowheads="1"/>
          </p:cNvSpPr>
          <p:nvPr>
            <p:ph type="sldNum" sz="quarter" idx="12"/>
          </p:nvPr>
        </p:nvSpPr>
        <p:spPr>
          <a:ln/>
        </p:spPr>
        <p:txBody>
          <a:bodyPr/>
          <a:lstStyle>
            <a:lvl1pPr>
              <a:defRPr/>
            </a:lvl1pPr>
          </a:lstStyle>
          <a:p>
            <a:pPr>
              <a:defRPr/>
            </a:pPr>
            <a:fld id="{7FA4F20D-44AF-49C6-9EB5-28AB66E6C8D9}" type="slidenum">
              <a:rPr lang="en-US"/>
              <a:pPr>
                <a:defRPr/>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F046E03C-BDFD-4816-B91C-5EC466476ABA}" type="datetime1">
              <a:rPr lang="en-US" smtClean="0">
                <a:solidFill>
                  <a:srgbClr val="04617B">
                    <a:shade val="90000"/>
                  </a:srgbClr>
                </a:solidFill>
              </a:rPr>
              <a:pPr>
                <a:defRPr/>
              </a:pPr>
              <a:t>5/18/2018</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pPr>
              <a:defRPr/>
            </a:pPr>
            <a:r>
              <a:rPr lang="en-US" smtClean="0">
                <a:solidFill>
                  <a:srgbClr val="04617B">
                    <a:shade val="90000"/>
                  </a:srgbClr>
                </a:solidFill>
              </a:rPr>
              <a:t>Flood Scenario</a:t>
            </a:r>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pPr>
              <a:defRPr/>
            </a:pPr>
            <a:fld id="{B4002F2F-A1CB-4511-BA98-E55F67D9509E}" type="slidenum">
              <a:rPr lang="en-US" smtClean="0">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312172755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8C0D7657-7397-4155-B66D-5E447DA085EB}" type="datetime1">
              <a:rPr lang="en-US" smtClean="0">
                <a:solidFill>
                  <a:srgbClr val="04617B">
                    <a:shade val="90000"/>
                  </a:srgbClr>
                </a:solidFill>
              </a:rPr>
              <a:pPr>
                <a:defRPr/>
              </a:pPr>
              <a:t>5/18/2018</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pPr>
              <a:defRPr/>
            </a:pPr>
            <a:r>
              <a:rPr lang="en-US" smtClean="0">
                <a:solidFill>
                  <a:srgbClr val="04617B">
                    <a:shade val="90000"/>
                  </a:srgbClr>
                </a:solidFill>
              </a:rPr>
              <a:t>Flood Scenario</a:t>
            </a:r>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pPr>
              <a:defRPr/>
            </a:pPr>
            <a:fld id="{41346FC8-D98E-429C-AFC4-139851425C7E}" type="slidenum">
              <a:rPr lang="en-US" smtClean="0">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183892237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AFC4A4B8-41E1-46F3-B5C4-E14B565A2031}" type="datetime1">
              <a:rPr lang="en-US" smtClean="0">
                <a:solidFill>
                  <a:srgbClr val="04617B">
                    <a:shade val="90000"/>
                  </a:srgbClr>
                </a:solidFill>
              </a:rPr>
              <a:pPr>
                <a:defRPr/>
              </a:pPr>
              <a:t>5/18/2018</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pPr>
              <a:defRPr/>
            </a:pPr>
            <a:r>
              <a:rPr lang="en-US" smtClean="0">
                <a:solidFill>
                  <a:srgbClr val="04617B">
                    <a:shade val="90000"/>
                  </a:srgbClr>
                </a:solidFill>
              </a:rPr>
              <a:t>Flood Scenario</a:t>
            </a:r>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pPr>
              <a:defRPr/>
            </a:pPr>
            <a:fld id="{AE4B19F9-0D33-40A2-BB14-DF360865017F}" type="slidenum">
              <a:rPr lang="en-US" smtClean="0">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2952902410"/>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5FFF2D4-EFE1-4CE4-9185-12C4021AF8F1}" type="datetime1">
              <a:rPr lang="en-US" smtClean="0">
                <a:solidFill>
                  <a:srgbClr val="04617B">
                    <a:shade val="90000"/>
                  </a:srgbClr>
                </a:solidFill>
              </a:rPr>
              <a:pPr>
                <a:defRPr/>
              </a:pPr>
              <a:t>5/18/2018</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pPr>
              <a:defRPr/>
            </a:pPr>
            <a:r>
              <a:rPr lang="en-US" smtClean="0">
                <a:solidFill>
                  <a:srgbClr val="04617B">
                    <a:shade val="90000"/>
                  </a:srgbClr>
                </a:solidFill>
              </a:rPr>
              <a:t>Flood Scenario</a:t>
            </a:r>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pPr>
              <a:defRPr/>
            </a:pPr>
            <a:fld id="{7FA4F20D-44AF-49C6-9EB5-28AB66E6C8D9}" type="slidenum">
              <a:rPr lang="en-US" smtClean="0">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392361457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E1CB3636-E4DE-4A1C-B49E-C9FC7D226EC9}" type="datetime1">
              <a:rPr lang="en-US" smtClean="0">
                <a:solidFill>
                  <a:srgbClr val="04617B">
                    <a:shade val="90000"/>
                  </a:srgbClr>
                </a:solidFill>
              </a:rPr>
              <a:pPr>
                <a:defRPr/>
              </a:pPr>
              <a:t>5/18/2018</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pPr>
              <a:defRPr/>
            </a:pPr>
            <a:r>
              <a:rPr lang="en-US" smtClean="0">
                <a:solidFill>
                  <a:srgbClr val="04617B">
                    <a:shade val="90000"/>
                  </a:srgbClr>
                </a:solidFill>
              </a:rPr>
              <a:t>Flood Scenario</a:t>
            </a:r>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pPr>
              <a:defRPr/>
            </a:pPr>
            <a:fld id="{1EBCE388-D2E2-466F-B82B-AD2AFC9C9A6C}" type="slidenum">
              <a:rPr lang="en-US" smtClean="0">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387901415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C227B13F-8073-461A-9C03-145918A4D4F5}" type="datetime1">
              <a:rPr lang="en-US" smtClean="0">
                <a:solidFill>
                  <a:srgbClr val="04617B">
                    <a:shade val="90000"/>
                  </a:srgbClr>
                </a:solidFill>
              </a:rPr>
              <a:pPr>
                <a:defRPr/>
              </a:pPr>
              <a:t>5/18/2018</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pPr>
              <a:defRPr/>
            </a:pPr>
            <a:r>
              <a:rPr lang="en-US" smtClean="0">
                <a:solidFill>
                  <a:srgbClr val="04617B">
                    <a:shade val="90000"/>
                  </a:srgbClr>
                </a:solidFill>
              </a:rPr>
              <a:t>Flood Scenario</a:t>
            </a:r>
            <a:endParaRPr lang="en-US">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pPr>
              <a:defRPr/>
            </a:pPr>
            <a:fld id="{E2D3653E-4594-4F57-81E1-BF5654EC2D21}" type="slidenum">
              <a:rPr lang="en-US" smtClean="0">
                <a:solidFill>
                  <a:srgbClr val="04617B">
                    <a:shade val="90000"/>
                  </a:srgbClr>
                </a:solidFill>
              </a:rPr>
              <a:pPr>
                <a:defRPr/>
              </a:pPr>
              <a:t>‹#›</a:t>
            </a:fld>
            <a:endParaRPr lang="en-US">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latin typeface="Constantia"/>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latin typeface="Constantia"/>
            </a:endParaRPr>
          </a:p>
        </p:txBody>
      </p:sp>
    </p:spTree>
    <p:extLst>
      <p:ext uri="{BB962C8B-B14F-4D97-AF65-F5344CB8AC3E}">
        <p14:creationId xmlns:p14="http://schemas.microsoft.com/office/powerpoint/2010/main" val="123170506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9FD27CC1-F1F0-497C-B35B-AC5206D644FE}" type="datetime1">
              <a:rPr lang="en-US" smtClean="0">
                <a:solidFill>
                  <a:srgbClr val="04617B">
                    <a:shade val="90000"/>
                  </a:srgbClr>
                </a:solidFill>
              </a:rPr>
              <a:pPr>
                <a:defRPr/>
              </a:pPr>
              <a:t>5/18/2018</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pPr>
              <a:defRPr/>
            </a:pPr>
            <a:r>
              <a:rPr lang="en-US" smtClean="0">
                <a:solidFill>
                  <a:srgbClr val="04617B">
                    <a:shade val="90000"/>
                  </a:srgbClr>
                </a:solidFill>
              </a:rPr>
              <a:t>Flood Scenario</a:t>
            </a:r>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pPr>
              <a:defRPr/>
            </a:pPr>
            <a:fld id="{E2098C5F-DD00-4366-BB2E-6FA5BB351859}" type="slidenum">
              <a:rPr lang="en-US" smtClean="0">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2668568410"/>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D8171A17-C365-439B-B29E-B2FFE13F100B}" type="datetime1">
              <a:rPr lang="en-US" smtClean="0">
                <a:solidFill>
                  <a:srgbClr val="04617B">
                    <a:shade val="90000"/>
                  </a:srgbClr>
                </a:solidFill>
              </a:rPr>
              <a:pPr>
                <a:defRPr/>
              </a:pPr>
              <a:t>5/18/2018</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pPr>
              <a:defRPr/>
            </a:pPr>
            <a:r>
              <a:rPr lang="en-US" smtClean="0">
                <a:solidFill>
                  <a:srgbClr val="04617B">
                    <a:shade val="90000"/>
                  </a:srgbClr>
                </a:solidFill>
              </a:rPr>
              <a:t>Flood Scenario</a:t>
            </a:r>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pPr>
              <a:defRPr/>
            </a:pPr>
            <a:fld id="{8BE464B3-9520-41F7-B8A0-820F2E1919BF}" type="slidenum">
              <a:rPr lang="en-US" smtClean="0">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3813957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E1CB3636-E4DE-4A1C-B49E-C9FC7D226EC9}" type="datetime1">
              <a:rPr lang="en-US"/>
              <a:pPr>
                <a:defRPr/>
              </a:pPr>
              <a:t>5/18/2018</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Radiological Dispersion Device </a:t>
            </a:r>
            <a:r>
              <a:rPr lang="en-US" dirty="0"/>
              <a:t>Scenario</a:t>
            </a:r>
          </a:p>
        </p:txBody>
      </p:sp>
      <p:sp>
        <p:nvSpPr>
          <p:cNvPr id="7" name="Rectangle 6"/>
          <p:cNvSpPr>
            <a:spLocks noGrp="1" noChangeArrowheads="1"/>
          </p:cNvSpPr>
          <p:nvPr>
            <p:ph type="sldNum" sz="quarter" idx="12"/>
          </p:nvPr>
        </p:nvSpPr>
        <p:spPr>
          <a:ln/>
        </p:spPr>
        <p:txBody>
          <a:bodyPr/>
          <a:lstStyle>
            <a:lvl1pPr>
              <a:defRPr/>
            </a:lvl1pPr>
          </a:lstStyle>
          <a:p>
            <a:pPr>
              <a:defRPr/>
            </a:pPr>
            <a:fld id="{1EBCE388-D2E2-466F-B82B-AD2AFC9C9A6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C227B13F-8073-461A-9C03-145918A4D4F5}" type="datetime1">
              <a:rPr lang="en-US"/>
              <a:pPr>
                <a:defRPr/>
              </a:pPr>
              <a:t>5/18/2018</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Radiological Dispersion Device </a:t>
            </a:r>
            <a:r>
              <a:rPr lang="en-US" dirty="0"/>
              <a:t>Scenario</a:t>
            </a:r>
          </a:p>
        </p:txBody>
      </p:sp>
      <p:sp>
        <p:nvSpPr>
          <p:cNvPr id="7" name="Rectangle 6"/>
          <p:cNvSpPr>
            <a:spLocks noGrp="1" noChangeArrowheads="1"/>
          </p:cNvSpPr>
          <p:nvPr>
            <p:ph type="sldNum" sz="quarter" idx="12"/>
          </p:nvPr>
        </p:nvSpPr>
        <p:spPr>
          <a:ln/>
        </p:spPr>
        <p:txBody>
          <a:bodyPr/>
          <a:lstStyle>
            <a:lvl1pPr>
              <a:defRPr/>
            </a:lvl1pPr>
          </a:lstStyle>
          <a:p>
            <a:pPr>
              <a:defRPr/>
            </a:pPr>
            <a:fld id="{E2D3653E-4594-4F57-81E1-BF5654EC2D2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1752600" y="838200"/>
            <a:ext cx="7239000"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752600" y="1981200"/>
            <a:ext cx="72390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292" name="Rectangle 4"/>
          <p:cNvSpPr>
            <a:spLocks noGrp="1" noChangeArrowheads="1"/>
          </p:cNvSpPr>
          <p:nvPr>
            <p:ph type="dt" sz="half" idx="2"/>
          </p:nvPr>
        </p:nvSpPr>
        <p:spPr bwMode="auto">
          <a:xfrm>
            <a:off x="1219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fld id="{4A302350-5317-4B3A-820E-15AF85273768}" type="datetime1">
              <a:rPr lang="en-US"/>
              <a:pPr>
                <a:defRPr/>
              </a:pPr>
              <a:t>5/18/2018</a:t>
            </a:fld>
            <a:endParaRPr lang="en-US"/>
          </a:p>
        </p:txBody>
      </p:sp>
      <p:sp>
        <p:nvSpPr>
          <p:cNvPr id="12293" name="Rectangle 5"/>
          <p:cNvSpPr>
            <a:spLocks noGrp="1" noChangeArrowheads="1"/>
          </p:cNvSpPr>
          <p:nvPr>
            <p:ph type="ftr" sz="quarter" idx="3"/>
          </p:nvPr>
        </p:nvSpPr>
        <p:spPr bwMode="auto">
          <a:xfrm>
            <a:off x="36576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dirty="0" smtClean="0"/>
              <a:t>Radiological Dispersion Device </a:t>
            </a:r>
            <a:r>
              <a:rPr lang="en-US" dirty="0"/>
              <a:t>Scenario</a:t>
            </a:r>
          </a:p>
        </p:txBody>
      </p:sp>
      <p:sp>
        <p:nvSpPr>
          <p:cNvPr id="12294" name="Rectangle 6"/>
          <p:cNvSpPr>
            <a:spLocks noGrp="1" noChangeArrowheads="1"/>
          </p:cNvSpPr>
          <p:nvPr>
            <p:ph type="sldNum" sz="quarter" idx="4"/>
          </p:nvPr>
        </p:nvSpPr>
        <p:spPr bwMode="auto">
          <a:xfrm>
            <a:off x="7086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E1B17363-CCD4-425C-8F2B-66FDC2B16C8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16" r:id="rId1"/>
    <p:sldLayoutId id="2147483815" r:id="rId2"/>
    <p:sldLayoutId id="2147483814" r:id="rId3"/>
    <p:sldLayoutId id="2147483813" r:id="rId4"/>
    <p:sldLayoutId id="2147483812" r:id="rId5"/>
    <p:sldLayoutId id="2147483811" r:id="rId6"/>
    <p:sldLayoutId id="2147483810" r:id="rId7"/>
    <p:sldLayoutId id="2147483809" r:id="rId8"/>
    <p:sldLayoutId id="2147483808" r:id="rId9"/>
    <p:sldLayoutId id="2147483807" r:id="rId10"/>
    <p:sldLayoutId id="2147483806" r:id="rId11"/>
  </p:sldLayoutIdLst>
  <p:hf hdr="0" dt="0"/>
  <p:txStyles>
    <p:titleStyle>
      <a:lvl1pPr algn="ctr" rtl="0" eaLnBrk="0" fontAlgn="base" hangingPunct="0">
        <a:spcBef>
          <a:spcPct val="0"/>
        </a:spcBef>
        <a:spcAft>
          <a:spcPct val="0"/>
        </a:spcAft>
        <a:defRPr sz="4000" u="sng">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000" u="sng">
          <a:solidFill>
            <a:schemeClr val="tx2"/>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4000" u="sng">
          <a:solidFill>
            <a:schemeClr val="tx2"/>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4000" u="sng">
          <a:solidFill>
            <a:schemeClr val="tx2"/>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4000" u="sng">
          <a:solidFill>
            <a:schemeClr val="tx2"/>
          </a:solidFill>
          <a:effectLst>
            <a:outerShdw blurRad="38100" dist="38100" dir="2700000" algn="tl">
              <a:srgbClr val="C0C0C0"/>
            </a:outerShdw>
          </a:effectLst>
          <a:latin typeface="Arial" charset="0"/>
        </a:defRPr>
      </a:lvl5pPr>
      <a:lvl6pPr marL="457200" algn="ctr" rtl="0" fontAlgn="base">
        <a:spcBef>
          <a:spcPct val="0"/>
        </a:spcBef>
        <a:spcAft>
          <a:spcPct val="0"/>
        </a:spcAft>
        <a:defRPr sz="4000" u="sng">
          <a:solidFill>
            <a:schemeClr val="tx2"/>
          </a:solidFill>
          <a:effectLst>
            <a:outerShdw blurRad="38100" dist="38100" dir="2700000" algn="tl">
              <a:srgbClr val="C0C0C0"/>
            </a:outerShdw>
          </a:effectLst>
          <a:latin typeface="Arial" charset="0"/>
        </a:defRPr>
      </a:lvl6pPr>
      <a:lvl7pPr marL="914400" algn="ctr" rtl="0" fontAlgn="base">
        <a:spcBef>
          <a:spcPct val="0"/>
        </a:spcBef>
        <a:spcAft>
          <a:spcPct val="0"/>
        </a:spcAft>
        <a:defRPr sz="4000" u="sng">
          <a:solidFill>
            <a:schemeClr val="tx2"/>
          </a:solidFill>
          <a:effectLst>
            <a:outerShdw blurRad="38100" dist="38100" dir="2700000" algn="tl">
              <a:srgbClr val="C0C0C0"/>
            </a:outerShdw>
          </a:effectLst>
          <a:latin typeface="Arial" charset="0"/>
        </a:defRPr>
      </a:lvl7pPr>
      <a:lvl8pPr marL="1371600" algn="ctr" rtl="0" fontAlgn="base">
        <a:spcBef>
          <a:spcPct val="0"/>
        </a:spcBef>
        <a:spcAft>
          <a:spcPct val="0"/>
        </a:spcAft>
        <a:defRPr sz="4000" u="sng">
          <a:solidFill>
            <a:schemeClr val="tx2"/>
          </a:solidFill>
          <a:effectLst>
            <a:outerShdw blurRad="38100" dist="38100" dir="2700000" algn="tl">
              <a:srgbClr val="C0C0C0"/>
            </a:outerShdw>
          </a:effectLst>
          <a:latin typeface="Arial" charset="0"/>
        </a:defRPr>
      </a:lvl8pPr>
      <a:lvl9pPr marL="1828800" algn="ctr" rtl="0" fontAlgn="base">
        <a:spcBef>
          <a:spcPct val="0"/>
        </a:spcBef>
        <a:spcAft>
          <a:spcPct val="0"/>
        </a:spcAft>
        <a:defRPr sz="4000" u="sng">
          <a:solidFill>
            <a:schemeClr val="tx2"/>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0"/>
        </a:spcBef>
        <a:spcAft>
          <a:spcPct val="0"/>
        </a:spcAft>
        <a:buChar char="–"/>
        <a:defRPr sz="2400">
          <a:solidFill>
            <a:schemeClr val="tx1"/>
          </a:solidFill>
          <a:latin typeface="+mn-lt"/>
        </a:defRPr>
      </a:lvl2pPr>
      <a:lvl3pPr marL="1143000" indent="-228600" algn="l" rtl="0" eaLnBrk="0" fontAlgn="base" hangingPunct="0">
        <a:spcBef>
          <a:spcPct val="0"/>
        </a:spcBef>
        <a:spcAft>
          <a:spcPct val="0"/>
        </a:spcAft>
        <a:buFont typeface="Wingdings" pitchFamily="2" charset="2"/>
        <a:buChar char="§"/>
        <a:defRPr sz="2000">
          <a:solidFill>
            <a:schemeClr val="tx1"/>
          </a:solidFill>
          <a:latin typeface="+mn-lt"/>
        </a:defRPr>
      </a:lvl3pPr>
      <a:lvl4pPr marL="1600200" indent="-228600" algn="l" rtl="0" eaLnBrk="0" fontAlgn="base" hangingPunct="0">
        <a:spcBef>
          <a:spcPct val="0"/>
        </a:spcBef>
        <a:spcAft>
          <a:spcPct val="0"/>
        </a:spcAft>
        <a:buChar char="–"/>
        <a:defRPr>
          <a:solidFill>
            <a:schemeClr val="tx1"/>
          </a:solidFill>
          <a:latin typeface="+mn-lt"/>
        </a:defRPr>
      </a:lvl4pPr>
      <a:lvl5pPr marL="2057400" indent="-228600" algn="l" rtl="0" eaLnBrk="0" fontAlgn="base" hangingPunct="0">
        <a:spcBef>
          <a:spcPct val="0"/>
        </a:spcBef>
        <a:spcAft>
          <a:spcPct val="0"/>
        </a:spcAft>
        <a:buChar char="»"/>
        <a:defRPr>
          <a:solidFill>
            <a:schemeClr val="tx1"/>
          </a:solidFill>
          <a:latin typeface="+mn-lt"/>
        </a:defRPr>
      </a:lvl5pPr>
      <a:lvl6pPr marL="2514600" indent="-228600" algn="l" rtl="0" fontAlgn="base">
        <a:spcBef>
          <a:spcPct val="0"/>
        </a:spcBef>
        <a:spcAft>
          <a:spcPct val="0"/>
        </a:spcAft>
        <a:buChar char="»"/>
        <a:defRPr>
          <a:solidFill>
            <a:schemeClr val="tx1"/>
          </a:solidFill>
          <a:latin typeface="+mn-lt"/>
        </a:defRPr>
      </a:lvl6pPr>
      <a:lvl7pPr marL="2971800" indent="-228600" algn="l" rtl="0" fontAlgn="base">
        <a:spcBef>
          <a:spcPct val="0"/>
        </a:spcBef>
        <a:spcAft>
          <a:spcPct val="0"/>
        </a:spcAft>
        <a:buChar char="»"/>
        <a:defRPr>
          <a:solidFill>
            <a:schemeClr val="tx1"/>
          </a:solidFill>
          <a:latin typeface="+mn-lt"/>
        </a:defRPr>
      </a:lvl7pPr>
      <a:lvl8pPr marL="3429000" indent="-228600" algn="l" rtl="0" fontAlgn="base">
        <a:spcBef>
          <a:spcPct val="0"/>
        </a:spcBef>
        <a:spcAft>
          <a:spcPct val="0"/>
        </a:spcAft>
        <a:buChar char="»"/>
        <a:defRPr>
          <a:solidFill>
            <a:schemeClr val="tx1"/>
          </a:solidFill>
          <a:latin typeface="+mn-lt"/>
        </a:defRPr>
      </a:lvl8pPr>
      <a:lvl9pPr marL="3886200" indent="-228600" algn="l" rtl="0" fontAlgn="base">
        <a:spcBef>
          <a:spcPct val="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4A302350-5317-4B3A-820E-15AF85273768}" type="datetime1">
              <a:rPr lang="en-US" smtClean="0"/>
              <a:pPr>
                <a:defRPr/>
              </a:pPr>
              <a:t>5/18/2018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r>
              <a:rPr lang="en-US" dirty="0" smtClean="0"/>
              <a:t>Radiological Dispersion Device Scenario</a:t>
            </a: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E1B17363-CCD4-425C-8F2B-66FDC2B16C88}" type="slidenum">
              <a:rPr lang="en-US"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latin typeface="Constantia"/>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latin typeface="Constantia"/>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4A302350-5317-4B3A-820E-15AF85273768}" type="datetime1">
              <a:rPr lang="en-US" smtClean="0">
                <a:solidFill>
                  <a:srgbClr val="04617B">
                    <a:shade val="90000"/>
                  </a:srgbClr>
                </a:solidFill>
              </a:rPr>
              <a:pPr>
                <a:defRPr/>
              </a:pPr>
              <a:t>5/18/2018</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r>
              <a:rPr lang="en-US" smtClean="0">
                <a:solidFill>
                  <a:srgbClr val="04617B">
                    <a:shade val="90000"/>
                  </a:srgbClr>
                </a:solidFill>
              </a:rPr>
              <a:t>Flood Scenario</a:t>
            </a:r>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E1B17363-CCD4-425C-8F2B-66FDC2B16C88}" type="slidenum">
              <a:rPr lang="en-US" smtClean="0">
                <a:solidFill>
                  <a:srgbClr val="04617B">
                    <a:shade val="90000"/>
                  </a:srgbClr>
                </a:solidFill>
              </a:rPr>
              <a:pPr>
                <a:defRPr/>
              </a:pPr>
              <a:t>‹#›</a:t>
            </a:fld>
            <a:endParaRPr lang="en-US">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2807498446"/>
      </p:ext>
    </p:extLst>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latin typeface="Constantia"/>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latin typeface="Constantia"/>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4A302350-5317-4B3A-820E-15AF85273768}" type="datetime1">
              <a:rPr lang="en-US" smtClean="0">
                <a:solidFill>
                  <a:srgbClr val="04617B">
                    <a:shade val="90000"/>
                  </a:srgbClr>
                </a:solidFill>
              </a:rPr>
              <a:pPr>
                <a:defRPr/>
              </a:pPr>
              <a:t>5/18/2018</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r>
              <a:rPr lang="en-US" smtClean="0">
                <a:solidFill>
                  <a:srgbClr val="04617B">
                    <a:shade val="90000"/>
                  </a:srgbClr>
                </a:solidFill>
              </a:rPr>
              <a:t>Flood Scenario</a:t>
            </a:r>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E1B17363-CCD4-425C-8F2B-66FDC2B16C88}" type="slidenum">
              <a:rPr lang="en-US" smtClean="0">
                <a:solidFill>
                  <a:srgbClr val="04617B">
                    <a:shade val="90000"/>
                  </a:srgbClr>
                </a:solidFill>
              </a:rPr>
              <a:pPr>
                <a:defRPr/>
              </a:pPr>
              <a:t>‹#›</a:t>
            </a:fld>
            <a:endParaRPr lang="en-US">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540990372"/>
      </p:ext>
    </p:extLst>
  </p:cSld>
  <p:clrMap bg1="lt1" tx1="dk1" bg2="lt2" tx2="dk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latin typeface="Constantia"/>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latin typeface="Constantia"/>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4A302350-5317-4B3A-820E-15AF85273768}" type="datetime1">
              <a:rPr lang="en-US" smtClean="0">
                <a:solidFill>
                  <a:srgbClr val="04617B">
                    <a:shade val="90000"/>
                  </a:srgbClr>
                </a:solidFill>
              </a:rPr>
              <a:pPr>
                <a:defRPr/>
              </a:pPr>
              <a:t>5/18/2018</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r>
              <a:rPr lang="en-US" smtClean="0">
                <a:solidFill>
                  <a:srgbClr val="04617B">
                    <a:shade val="90000"/>
                  </a:srgbClr>
                </a:solidFill>
              </a:rPr>
              <a:t>Flood Scenario</a:t>
            </a:r>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E1B17363-CCD4-425C-8F2B-66FDC2B16C88}" type="slidenum">
              <a:rPr lang="en-US" smtClean="0">
                <a:solidFill>
                  <a:srgbClr val="04617B">
                    <a:shade val="90000"/>
                  </a:srgbClr>
                </a:solidFill>
              </a:rPr>
              <a:pPr>
                <a:defRPr/>
              </a:pPr>
              <a:t>‹#›</a:t>
            </a:fld>
            <a:endParaRPr lang="en-US">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4025624974"/>
      </p:ext>
    </p:extLst>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latin typeface="Constantia"/>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latin typeface="Constantia"/>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4A302350-5317-4B3A-820E-15AF85273768}" type="datetime1">
              <a:rPr lang="en-US" smtClean="0">
                <a:solidFill>
                  <a:srgbClr val="04617B">
                    <a:shade val="90000"/>
                  </a:srgbClr>
                </a:solidFill>
              </a:rPr>
              <a:pPr>
                <a:defRPr/>
              </a:pPr>
              <a:t>5/18/2018</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r>
              <a:rPr lang="en-US" smtClean="0">
                <a:solidFill>
                  <a:srgbClr val="04617B">
                    <a:shade val="90000"/>
                  </a:srgbClr>
                </a:solidFill>
              </a:rPr>
              <a:t>Flood Scenario</a:t>
            </a:r>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E1B17363-CCD4-425C-8F2B-66FDC2B16C88}" type="slidenum">
              <a:rPr lang="en-US" smtClean="0">
                <a:solidFill>
                  <a:srgbClr val="04617B">
                    <a:shade val="90000"/>
                  </a:srgbClr>
                </a:solidFill>
              </a:rPr>
              <a:pPr>
                <a:defRPr/>
              </a:pPr>
              <a:t>‹#›</a:t>
            </a:fld>
            <a:endParaRPr lang="en-US">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3391744225"/>
      </p:ext>
    </p:extLst>
  </p:cSld>
  <p:clrMap bg1="lt1" tx1="dk1" bg2="lt2" tx2="dk2" accent1="accent1" accent2="accent2" accent3="accent3" accent4="accent4" accent5="accent5" accent6="accent6" hlink="hlink" folHlink="folHlink"/>
  <p:sldLayoutIdLst>
    <p:sldLayoutId id="2147483866" r:id="rId1"/>
    <p:sldLayoutId id="2147483867" r:id="rId2"/>
    <p:sldLayoutId id="2147483868" r:id="rId3"/>
    <p:sldLayoutId id="2147483869" r:id="rId4"/>
    <p:sldLayoutId id="2147483870" r:id="rId5"/>
    <p:sldLayoutId id="2147483871" r:id="rId6"/>
    <p:sldLayoutId id="2147483872" r:id="rId7"/>
    <p:sldLayoutId id="2147483873" r:id="rId8"/>
    <p:sldLayoutId id="2147483874" r:id="rId9"/>
    <p:sldLayoutId id="2147483875" r:id="rId10"/>
    <p:sldLayoutId id="2147483876"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latin typeface="Constantia"/>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latin typeface="Constantia"/>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4A302350-5317-4B3A-820E-15AF85273768}" type="datetime1">
              <a:rPr lang="en-US" smtClean="0">
                <a:solidFill>
                  <a:srgbClr val="04617B">
                    <a:shade val="90000"/>
                  </a:srgbClr>
                </a:solidFill>
              </a:rPr>
              <a:pPr>
                <a:defRPr/>
              </a:pPr>
              <a:t>5/18/2018</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r>
              <a:rPr lang="en-US" smtClean="0">
                <a:solidFill>
                  <a:srgbClr val="04617B">
                    <a:shade val="90000"/>
                  </a:srgbClr>
                </a:solidFill>
              </a:rPr>
              <a:t>Flood Scenario</a:t>
            </a:r>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E1B17363-CCD4-425C-8F2B-66FDC2B16C88}" type="slidenum">
              <a:rPr lang="en-US" smtClean="0">
                <a:solidFill>
                  <a:srgbClr val="04617B">
                    <a:shade val="90000"/>
                  </a:srgbClr>
                </a:solidFill>
              </a:rPr>
              <a:pPr>
                <a:defRPr/>
              </a:pPr>
              <a:t>‹#›</a:t>
            </a:fld>
            <a:endParaRPr lang="en-US">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1335819657"/>
      </p:ext>
    </p:extLst>
  </p:cSld>
  <p:clrMap bg1="lt1" tx1="dk1" bg2="lt2" tx2="dk2" accent1="accent1" accent2="accent2" accent3="accent3" accent4="accent4" accent5="accent5" accent6="accent6" hlink="hlink" folHlink="folHlink"/>
  <p:sldLayoutIdLst>
    <p:sldLayoutId id="2147483878" r:id="rId1"/>
    <p:sldLayoutId id="2147483879" r:id="rId2"/>
    <p:sldLayoutId id="2147483880" r:id="rId3"/>
    <p:sldLayoutId id="2147483881" r:id="rId4"/>
    <p:sldLayoutId id="2147483882" r:id="rId5"/>
    <p:sldLayoutId id="2147483883" r:id="rId6"/>
    <p:sldLayoutId id="2147483884" r:id="rId7"/>
    <p:sldLayoutId id="2147483885" r:id="rId8"/>
    <p:sldLayoutId id="2147483886" r:id="rId9"/>
    <p:sldLayoutId id="2147483887" r:id="rId10"/>
    <p:sldLayoutId id="2147483888"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8.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8.xml"/><Relationship Id="rId1" Type="http://schemas.openxmlformats.org/officeDocument/2006/relationships/slideLayout" Target="../slideLayouts/slideLayout18.xml"/><Relationship Id="rId4" Type="http://schemas.openxmlformats.org/officeDocument/2006/relationships/image" Target="../media/image7.jpe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hidden="1"/>
          <p:cNvSpPr>
            <a:spLocks noGrp="1"/>
          </p:cNvSpPr>
          <p:nvPr>
            <p:ph type="title"/>
          </p:nvPr>
        </p:nvSpPr>
        <p:spPr/>
        <p:txBody>
          <a:bodyPr/>
          <a:lstStyle/>
          <a:p>
            <a:r>
              <a:rPr lang="en-US" dirty="0" smtClean="0"/>
              <a:t>Radiological dispersion device</a:t>
            </a:r>
            <a:endParaRPr lang="en-US" dirty="0"/>
          </a:p>
        </p:txBody>
      </p:sp>
      <p:sp>
        <p:nvSpPr>
          <p:cNvPr id="3074" name="Rectangle 6"/>
          <p:cNvSpPr>
            <a:spLocks noGrp="1" noChangeArrowheads="1"/>
          </p:cNvSpPr>
          <p:nvPr>
            <p:ph type="sldNum" sz="quarter" idx="12"/>
          </p:nvPr>
        </p:nvSpPr>
        <p:spPr/>
        <p:txBody>
          <a:bodyPr/>
          <a:lstStyle/>
          <a:p>
            <a:fld id="{DFE339D1-DC5B-4962-BAE8-26038209B53D}" type="slidenum">
              <a:rPr lang="en-US" smtClean="0"/>
              <a:pPr/>
              <a:t>1</a:t>
            </a:fld>
            <a:endParaRPr lang="en-US" smtClean="0"/>
          </a:p>
        </p:txBody>
      </p:sp>
      <p:sp>
        <p:nvSpPr>
          <p:cNvPr id="3076" name="Rectangle 8"/>
          <p:cNvSpPr>
            <a:spLocks noChangeArrowheads="1"/>
          </p:cNvSpPr>
          <p:nvPr/>
        </p:nvSpPr>
        <p:spPr bwMode="auto">
          <a:xfrm>
            <a:off x="685800" y="1219200"/>
            <a:ext cx="7772400" cy="327025"/>
          </a:xfrm>
          <a:prstGeom prst="rect">
            <a:avLst/>
          </a:prstGeom>
          <a:noFill/>
          <a:ln w="9525">
            <a:noFill/>
            <a:miter lim="800000"/>
            <a:headEnd/>
            <a:tailEnd/>
          </a:ln>
        </p:spPr>
        <p:txBody>
          <a:bodyPr anchor="ctr"/>
          <a:lstStyle/>
          <a:p>
            <a:pPr algn="ctr" eaLnBrk="0" hangingPunct="0"/>
            <a:r>
              <a:rPr lang="en-US" sz="4000" b="1" dirty="0" smtClean="0">
                <a:solidFill>
                  <a:schemeClr val="tx2"/>
                </a:solidFill>
              </a:rPr>
              <a:t>Radiological Dispersion Device </a:t>
            </a:r>
            <a:r>
              <a:rPr lang="en-US" sz="4000" b="1" dirty="0">
                <a:solidFill>
                  <a:schemeClr val="tx2"/>
                </a:solidFill>
              </a:rPr>
              <a:t>Scenario</a:t>
            </a:r>
          </a:p>
        </p:txBody>
      </p:sp>
      <p:sp>
        <p:nvSpPr>
          <p:cNvPr id="3077" name="Rectangle 9"/>
          <p:cNvSpPr>
            <a:spLocks noChangeArrowheads="1"/>
          </p:cNvSpPr>
          <p:nvPr/>
        </p:nvSpPr>
        <p:spPr bwMode="auto">
          <a:xfrm>
            <a:off x="1447800" y="5715000"/>
            <a:ext cx="6400800" cy="1676400"/>
          </a:xfrm>
          <a:prstGeom prst="rect">
            <a:avLst/>
          </a:prstGeom>
          <a:noFill/>
          <a:ln w="9525">
            <a:noFill/>
            <a:miter lim="800000"/>
            <a:headEnd/>
            <a:tailEnd/>
          </a:ln>
        </p:spPr>
        <p:txBody>
          <a:bodyPr/>
          <a:lstStyle/>
          <a:p>
            <a:pPr marL="342900" indent="-342900" algn="ctr" eaLnBrk="0" hangingPunct="0">
              <a:spcBef>
                <a:spcPct val="20000"/>
              </a:spcBef>
              <a:buFont typeface="Wingdings" pitchFamily="2" charset="2"/>
              <a:buNone/>
            </a:pPr>
            <a:r>
              <a:rPr lang="en-US" sz="2800" dirty="0">
                <a:solidFill>
                  <a:srgbClr val="04617B"/>
                </a:solidFill>
              </a:rPr>
              <a:t>Tabletop Exercise</a:t>
            </a:r>
          </a:p>
        </p:txBody>
      </p:sp>
      <p:pic>
        <p:nvPicPr>
          <p:cNvPr id="60418" name="Picture 2" descr="https://upload.wikimedia.org/wikipedia/commons/thumb/0/0b/Radiation_warning_symbol.svg/2000px-Radiation_warning_symbol.svg.png" title="Radiological logo"/>
          <p:cNvPicPr>
            <a:picLocks noChangeAspect="1" noChangeArrowheads="1"/>
          </p:cNvPicPr>
          <p:nvPr/>
        </p:nvPicPr>
        <p:blipFill>
          <a:blip r:embed="rId3" cstate="print"/>
          <a:srcRect/>
          <a:stretch>
            <a:fillRect/>
          </a:stretch>
        </p:blipFill>
        <p:spPr bwMode="auto">
          <a:xfrm>
            <a:off x="2819400" y="2057400"/>
            <a:ext cx="3657600" cy="36576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a:xfrm>
            <a:off x="457200" y="381000"/>
            <a:ext cx="8229600" cy="1143000"/>
          </a:xfrm>
        </p:spPr>
        <p:txBody>
          <a:bodyPr/>
          <a:lstStyle/>
          <a:p>
            <a:pPr algn="l" eaLnBrk="1" hangingPunct="1">
              <a:defRPr/>
            </a:pPr>
            <a:r>
              <a:rPr lang="en-US" dirty="0" smtClean="0"/>
              <a:t>Roles and Responsibilities:</a:t>
            </a:r>
          </a:p>
        </p:txBody>
      </p:sp>
      <p:sp>
        <p:nvSpPr>
          <p:cNvPr id="12290" name="Rectangle 6"/>
          <p:cNvSpPr>
            <a:spLocks noGrp="1" noChangeArrowheads="1"/>
          </p:cNvSpPr>
          <p:nvPr>
            <p:ph type="sldNum" sz="quarter" idx="12"/>
          </p:nvPr>
        </p:nvSpPr>
        <p:spPr>
          <a:noFill/>
        </p:spPr>
        <p:txBody>
          <a:bodyPr/>
          <a:lstStyle/>
          <a:p>
            <a:fld id="{872EC761-02FB-4447-AA2E-6E2E8E02EC6F}" type="slidenum">
              <a:rPr lang="en-US" smtClean="0"/>
              <a:pPr/>
              <a:t>10</a:t>
            </a:fld>
            <a:endParaRPr lang="en-US" smtClean="0"/>
          </a:p>
        </p:txBody>
      </p:sp>
      <p:sp>
        <p:nvSpPr>
          <p:cNvPr id="12292" name="Rectangle 3"/>
          <p:cNvSpPr>
            <a:spLocks noChangeArrowheads="1"/>
          </p:cNvSpPr>
          <p:nvPr/>
        </p:nvSpPr>
        <p:spPr bwMode="auto">
          <a:xfrm>
            <a:off x="612648" y="1676400"/>
            <a:ext cx="7772400" cy="5181600"/>
          </a:xfrm>
          <a:prstGeom prst="rect">
            <a:avLst/>
          </a:prstGeom>
          <a:noFill/>
          <a:ln w="9525">
            <a:noFill/>
            <a:miter lim="800000"/>
            <a:headEnd/>
            <a:tailEnd/>
          </a:ln>
        </p:spPr>
        <p:txBody>
          <a:bodyPr/>
          <a:lstStyle/>
          <a:p>
            <a:pPr marL="274320" indent="-274320">
              <a:lnSpc>
                <a:spcPct val="90000"/>
              </a:lnSpc>
              <a:spcBef>
                <a:spcPct val="20000"/>
              </a:spcBef>
              <a:buClr>
                <a:schemeClr val="accent3"/>
              </a:buClr>
              <a:buSzPct val="95000"/>
              <a:buFont typeface="Wingdings 2"/>
              <a:buChar char=""/>
            </a:pPr>
            <a:r>
              <a:rPr lang="en-US" sz="2600" dirty="0">
                <a:latin typeface="+mn-lt"/>
              </a:rPr>
              <a:t>Players respond to the situation presented based on expert knowledge of response procedures, current plans and </a:t>
            </a:r>
            <a:r>
              <a:rPr lang="en-US" sz="2600" dirty="0" smtClean="0">
                <a:latin typeface="+mn-lt"/>
              </a:rPr>
              <a:t>procedures and </a:t>
            </a:r>
            <a:r>
              <a:rPr lang="en-US" sz="2600" dirty="0">
                <a:latin typeface="+mn-lt"/>
              </a:rPr>
              <a:t>insights derived from training and </a:t>
            </a:r>
            <a:r>
              <a:rPr lang="en-US" sz="2600" dirty="0" smtClean="0">
                <a:latin typeface="+mn-lt"/>
              </a:rPr>
              <a:t>experience</a:t>
            </a:r>
            <a:endParaRPr lang="en-US" sz="2600" dirty="0">
              <a:latin typeface="+mn-lt"/>
            </a:endParaRPr>
          </a:p>
          <a:p>
            <a:pPr marL="274320" lvl="0" indent="-274320">
              <a:lnSpc>
                <a:spcPct val="90000"/>
              </a:lnSpc>
              <a:spcBef>
                <a:spcPct val="20000"/>
              </a:spcBef>
              <a:buClr>
                <a:srgbClr val="0BD0D9"/>
              </a:buClr>
              <a:buSzPct val="95000"/>
              <a:buFont typeface="Wingdings 2"/>
              <a:buChar char=""/>
            </a:pPr>
            <a:r>
              <a:rPr lang="en-US" sz="2600" dirty="0" smtClean="0">
                <a:solidFill>
                  <a:prstClr val="black"/>
                </a:solidFill>
                <a:latin typeface="Constantia"/>
              </a:rPr>
              <a:t>Observers observe the exercise but do not participate in the facilitated discussion period</a:t>
            </a:r>
          </a:p>
          <a:p>
            <a:pPr marL="274320" indent="-274320">
              <a:lnSpc>
                <a:spcPct val="90000"/>
              </a:lnSpc>
              <a:spcBef>
                <a:spcPct val="20000"/>
              </a:spcBef>
              <a:buClr>
                <a:schemeClr val="accent3"/>
              </a:buClr>
              <a:buSzPct val="95000"/>
              <a:buFont typeface="Wingdings 2"/>
              <a:buChar char=""/>
            </a:pPr>
            <a:r>
              <a:rPr lang="en-US" sz="2600" dirty="0" smtClean="0">
                <a:latin typeface="+mn-lt"/>
              </a:rPr>
              <a:t>Facilitators </a:t>
            </a:r>
            <a:r>
              <a:rPr lang="en-US" sz="2600" dirty="0">
                <a:latin typeface="+mn-lt"/>
              </a:rPr>
              <a:t>lead the exercise by presenting the scenario narrative and facilitating the discussion period and “hot wash” (</a:t>
            </a:r>
            <a:r>
              <a:rPr lang="en-US" sz="2600" dirty="0" smtClean="0">
                <a:latin typeface="+mn-lt"/>
              </a:rPr>
              <a:t>Action planning </a:t>
            </a:r>
            <a:r>
              <a:rPr lang="en-US" sz="2600" dirty="0">
                <a:latin typeface="+mn-lt"/>
              </a:rPr>
              <a:t>s</a:t>
            </a:r>
            <a:r>
              <a:rPr lang="en-US" sz="2600" dirty="0" smtClean="0">
                <a:latin typeface="+mn-lt"/>
              </a:rPr>
              <a:t>ession </a:t>
            </a:r>
            <a:r>
              <a:rPr lang="en-US" sz="2600" dirty="0">
                <a:latin typeface="+mn-lt"/>
              </a:rPr>
              <a:t>or review session</a:t>
            </a:r>
            <a:r>
              <a:rPr lang="en-US" sz="2600" dirty="0" smtClean="0">
                <a:latin typeface="+mn-lt"/>
              </a:rPr>
              <a:t>)</a:t>
            </a:r>
            <a:endParaRPr lang="en-US" sz="2600" dirty="0">
              <a:latin typeface="+mn-lt"/>
            </a:endParaRPr>
          </a:p>
          <a:p>
            <a:pPr marL="274320" indent="-274320">
              <a:lnSpc>
                <a:spcPct val="90000"/>
              </a:lnSpc>
              <a:spcBef>
                <a:spcPct val="20000"/>
              </a:spcBef>
              <a:buClr>
                <a:schemeClr val="accent3"/>
              </a:buClr>
              <a:buSzPct val="95000"/>
              <a:buFont typeface="Wingdings 2"/>
              <a:buChar char=""/>
            </a:pPr>
            <a:r>
              <a:rPr lang="en-US" sz="2600" dirty="0">
                <a:latin typeface="+mn-lt"/>
              </a:rPr>
              <a:t>Evaluators monitor the exercise, track accomplishments according to </a:t>
            </a:r>
            <a:r>
              <a:rPr lang="en-US" sz="2600" dirty="0" smtClean="0">
                <a:latin typeface="+mn-lt"/>
              </a:rPr>
              <a:t>objectives </a:t>
            </a:r>
            <a:r>
              <a:rPr lang="en-US" sz="2600" dirty="0">
                <a:latin typeface="+mn-lt"/>
              </a:rPr>
              <a:t>and may ask </a:t>
            </a:r>
            <a:r>
              <a:rPr lang="en-US" sz="2600" dirty="0" smtClean="0">
                <a:latin typeface="+mn-lt"/>
              </a:rPr>
              <a:t>questions</a:t>
            </a:r>
            <a:endParaRPr lang="en-US" sz="2600" dirty="0">
              <a:latin typeface="+mn-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457200" y="704088"/>
            <a:ext cx="8229600" cy="1143000"/>
          </a:xfrm>
        </p:spPr>
        <p:txBody>
          <a:bodyPr/>
          <a:lstStyle/>
          <a:p>
            <a:pPr algn="l" eaLnBrk="1" hangingPunct="1">
              <a:defRPr/>
            </a:pPr>
            <a:r>
              <a:rPr lang="en-US" dirty="0" smtClean="0"/>
              <a:t>Exercise Rules:</a:t>
            </a:r>
          </a:p>
        </p:txBody>
      </p:sp>
      <p:sp>
        <p:nvSpPr>
          <p:cNvPr id="13316" name="Rectangle 3"/>
          <p:cNvSpPr>
            <a:spLocks noGrp="1" noChangeArrowheads="1"/>
          </p:cNvSpPr>
          <p:nvPr>
            <p:ph idx="1"/>
          </p:nvPr>
        </p:nvSpPr>
        <p:spPr>
          <a:xfrm>
            <a:off x="612648" y="1901952"/>
            <a:ext cx="8153400" cy="4419600"/>
          </a:xfrm>
        </p:spPr>
        <p:txBody>
          <a:bodyPr>
            <a:normAutofit/>
          </a:bodyPr>
          <a:lstStyle/>
          <a:p>
            <a:pPr>
              <a:lnSpc>
                <a:spcPct val="90000"/>
              </a:lnSpc>
            </a:pPr>
            <a:r>
              <a:rPr lang="en-US" dirty="0" smtClean="0"/>
              <a:t>This exercise will be held in an open, low-stress no-fault environment </a:t>
            </a:r>
            <a:r>
              <a:rPr lang="en-US" dirty="0" smtClean="0">
                <a:sym typeface="Symbol"/>
              </a:rPr>
              <a:t> v</a:t>
            </a:r>
            <a:r>
              <a:rPr lang="en-US" dirty="0" smtClean="0"/>
              <a:t>arying viewpoints, even disagreements, are expected</a:t>
            </a:r>
          </a:p>
          <a:p>
            <a:pPr>
              <a:lnSpc>
                <a:spcPct val="90000"/>
              </a:lnSpc>
            </a:pPr>
            <a:r>
              <a:rPr lang="en-US" dirty="0" smtClean="0"/>
              <a:t>Respond to the scenario using your knowledge of current plans and capabilities (i.e., you may use only existing assets) and insights derived from your training</a:t>
            </a:r>
          </a:p>
          <a:p>
            <a:pPr>
              <a:lnSpc>
                <a:spcPct val="90000"/>
              </a:lnSpc>
            </a:pPr>
            <a:r>
              <a:rPr lang="en-US" dirty="0" smtClean="0"/>
              <a:t>Decisions are not precedent setting and may not reflect your organization’s final position on a given issue </a:t>
            </a:r>
            <a:r>
              <a:rPr lang="en-US" dirty="0" smtClean="0">
                <a:sym typeface="Symbol"/>
              </a:rPr>
              <a:t> t</a:t>
            </a:r>
            <a:r>
              <a:rPr lang="en-US" dirty="0" smtClean="0"/>
              <a:t>his exercise is an opportunity to discuss and present multiple options and possible solutions</a:t>
            </a:r>
          </a:p>
        </p:txBody>
      </p:sp>
      <p:sp>
        <p:nvSpPr>
          <p:cNvPr id="13314" name="Rectangle 6"/>
          <p:cNvSpPr>
            <a:spLocks noGrp="1" noChangeArrowheads="1"/>
          </p:cNvSpPr>
          <p:nvPr>
            <p:ph type="sldNum" sz="quarter" idx="12"/>
          </p:nvPr>
        </p:nvSpPr>
        <p:spPr>
          <a:noFill/>
        </p:spPr>
        <p:txBody>
          <a:bodyPr/>
          <a:lstStyle/>
          <a:p>
            <a:fld id="{8E1530DB-B31B-44AF-981C-467BAFAFE08F}" type="slidenum">
              <a:rPr lang="en-US" smtClean="0"/>
              <a:pPr/>
              <a:t>11</a:t>
            </a:fld>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457200" y="704088"/>
            <a:ext cx="8229600" cy="1143000"/>
          </a:xfrm>
        </p:spPr>
        <p:txBody>
          <a:bodyPr/>
          <a:lstStyle/>
          <a:p>
            <a:pPr algn="l" eaLnBrk="1" hangingPunct="1">
              <a:defRPr/>
            </a:pPr>
            <a:r>
              <a:rPr lang="en-US" dirty="0" smtClean="0"/>
              <a:t>Exercise Rules: (cont.)</a:t>
            </a:r>
          </a:p>
        </p:txBody>
      </p:sp>
      <p:sp>
        <p:nvSpPr>
          <p:cNvPr id="14340" name="Rectangle 3"/>
          <p:cNvSpPr>
            <a:spLocks noGrp="1" noChangeArrowheads="1"/>
          </p:cNvSpPr>
          <p:nvPr>
            <p:ph idx="1"/>
          </p:nvPr>
        </p:nvSpPr>
        <p:spPr>
          <a:xfrm>
            <a:off x="612648" y="1901952"/>
            <a:ext cx="8153400" cy="5105400"/>
          </a:xfrm>
          <a:noFill/>
          <a:ln w="0">
            <a:noFill/>
          </a:ln>
        </p:spPr>
        <p:txBody>
          <a:bodyPr>
            <a:normAutofit fontScale="92500"/>
          </a:bodyPr>
          <a:lstStyle/>
          <a:p>
            <a:r>
              <a:rPr lang="en-US" dirty="0" smtClean="0"/>
              <a:t>Issue identification is not as valuable as suggestions and recommended actions that could improve [</a:t>
            </a:r>
            <a:r>
              <a:rPr lang="en-US" dirty="0" smtClean="0">
                <a:solidFill>
                  <a:srgbClr val="FF0000"/>
                </a:solidFill>
              </a:rPr>
              <a:t>prevention, protection, mitigation, response or recovery</a:t>
            </a:r>
            <a:r>
              <a:rPr lang="en-US" dirty="0" smtClean="0"/>
              <a:t>] efforts </a:t>
            </a:r>
            <a:r>
              <a:rPr lang="en-US" dirty="0" smtClean="0">
                <a:sym typeface="Symbol"/>
              </a:rPr>
              <a:t></a:t>
            </a:r>
            <a:r>
              <a:rPr lang="en-US" dirty="0" smtClean="0"/>
              <a:t> problem-solving efforts should be </a:t>
            </a:r>
            <a:r>
              <a:rPr lang="en-US" smtClean="0"/>
              <a:t>the focus</a:t>
            </a:r>
            <a:endParaRPr lang="en-US" dirty="0" smtClean="0"/>
          </a:p>
          <a:p>
            <a:r>
              <a:rPr lang="en-US" dirty="0" smtClean="0"/>
              <a:t>Assume there will be cooperation and support from other responders and agencies</a:t>
            </a:r>
          </a:p>
          <a:p>
            <a:r>
              <a:rPr lang="en-US" dirty="0" smtClean="0"/>
              <a:t>The basis for discussion consists of the scenario narrative and modules, your experience, your understanding of your Emergency Response Plan (ERP), your intuition and other utility resources included as part of this material or that you brought with you </a:t>
            </a:r>
          </a:p>
          <a:p>
            <a:r>
              <a:rPr lang="en-US" dirty="0" smtClean="0"/>
              <a:t>Treat the scenario as if it will affect your area</a:t>
            </a:r>
          </a:p>
        </p:txBody>
      </p:sp>
      <p:sp>
        <p:nvSpPr>
          <p:cNvPr id="14338" name="Rectangle 6"/>
          <p:cNvSpPr>
            <a:spLocks noGrp="1" noChangeArrowheads="1"/>
          </p:cNvSpPr>
          <p:nvPr>
            <p:ph type="sldNum" sz="quarter" idx="12"/>
          </p:nvPr>
        </p:nvSpPr>
        <p:spPr>
          <a:noFill/>
        </p:spPr>
        <p:txBody>
          <a:bodyPr/>
          <a:lstStyle/>
          <a:p>
            <a:fld id="{3C23DEC5-D234-4B2D-A7BD-B20865D8CB3F}" type="slidenum">
              <a:rPr lang="en-US" smtClean="0"/>
              <a:pPr/>
              <a:t>12</a:t>
            </a:fld>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hidden="1"/>
          <p:cNvSpPr>
            <a:spLocks noGrp="1"/>
          </p:cNvSpPr>
          <p:nvPr>
            <p:ph type="title"/>
          </p:nvPr>
        </p:nvSpPr>
        <p:spPr/>
        <p:txBody>
          <a:bodyPr/>
          <a:lstStyle/>
          <a:p>
            <a:r>
              <a:rPr lang="en-US" dirty="0" smtClean="0"/>
              <a:t>Action planning session</a:t>
            </a:r>
            <a:endParaRPr lang="en-US" dirty="0"/>
          </a:p>
        </p:txBody>
      </p:sp>
      <p:sp>
        <p:nvSpPr>
          <p:cNvPr id="15362" name="Rectangle 6"/>
          <p:cNvSpPr>
            <a:spLocks noGrp="1" noChangeArrowheads="1"/>
          </p:cNvSpPr>
          <p:nvPr>
            <p:ph type="sldNum" sz="quarter" idx="12"/>
          </p:nvPr>
        </p:nvSpPr>
        <p:spPr/>
        <p:txBody>
          <a:bodyPr/>
          <a:lstStyle/>
          <a:p>
            <a:fld id="{15E17F79-421C-4B96-B965-857610D4DD44}" type="slidenum">
              <a:rPr lang="en-US" smtClean="0"/>
              <a:pPr/>
              <a:t>13</a:t>
            </a:fld>
            <a:endParaRPr lang="en-US" smtClean="0"/>
          </a:p>
        </p:txBody>
      </p:sp>
      <p:sp>
        <p:nvSpPr>
          <p:cNvPr id="46082" name="Rectangle 2"/>
          <p:cNvSpPr>
            <a:spLocks noChangeArrowheads="1"/>
          </p:cNvSpPr>
          <p:nvPr/>
        </p:nvSpPr>
        <p:spPr bwMode="auto">
          <a:xfrm>
            <a:off x="457200" y="704088"/>
            <a:ext cx="8229600" cy="1143000"/>
          </a:xfrm>
          <a:prstGeom prst="rect">
            <a:avLst/>
          </a:prstGeom>
          <a:noFill/>
          <a:ln w="9525">
            <a:noFill/>
            <a:miter lim="800000"/>
            <a:headEnd/>
            <a:tailEnd/>
          </a:ln>
        </p:spPr>
        <p:txBody>
          <a:bodyPr anchor="ctr"/>
          <a:lstStyle/>
          <a:p>
            <a:pPr>
              <a:defRPr/>
            </a:pPr>
            <a:r>
              <a:rPr lang="en-US" sz="5000" dirty="0" smtClean="0">
                <a:solidFill>
                  <a:schemeClr val="tx2"/>
                </a:solidFill>
                <a:latin typeface="+mj-lt"/>
              </a:rPr>
              <a:t>Action Planning </a:t>
            </a:r>
            <a:r>
              <a:rPr lang="en-US" sz="5000" dirty="0">
                <a:solidFill>
                  <a:schemeClr val="tx2"/>
                </a:solidFill>
                <a:latin typeface="+mj-lt"/>
              </a:rPr>
              <a:t>Session:</a:t>
            </a:r>
          </a:p>
        </p:txBody>
      </p:sp>
      <p:sp>
        <p:nvSpPr>
          <p:cNvPr id="15364" name="Rectangle 3"/>
          <p:cNvSpPr>
            <a:spLocks noChangeArrowheads="1"/>
          </p:cNvSpPr>
          <p:nvPr/>
        </p:nvSpPr>
        <p:spPr bwMode="auto">
          <a:xfrm>
            <a:off x="612648" y="1905000"/>
            <a:ext cx="7239000" cy="4038600"/>
          </a:xfrm>
          <a:prstGeom prst="rect">
            <a:avLst/>
          </a:prstGeom>
          <a:noFill/>
          <a:ln w="9525">
            <a:noFill/>
            <a:miter lim="800000"/>
            <a:headEnd/>
            <a:tailEnd/>
          </a:ln>
        </p:spPr>
        <p:txBody>
          <a:bodyPr/>
          <a:lstStyle/>
          <a:p>
            <a:pPr marL="274320" indent="-274320">
              <a:lnSpc>
                <a:spcPct val="90000"/>
              </a:lnSpc>
              <a:spcBef>
                <a:spcPct val="20000"/>
              </a:spcBef>
              <a:buClr>
                <a:schemeClr val="accent3"/>
              </a:buClr>
              <a:buSzPct val="95000"/>
              <a:buFont typeface="Wingdings 2"/>
              <a:buChar char=""/>
            </a:pPr>
            <a:r>
              <a:rPr lang="en-US" sz="2600" dirty="0">
                <a:latin typeface="+mn-lt"/>
              </a:rPr>
              <a:t>Following the facilitated discussion period, the facilitator will lead an </a:t>
            </a:r>
            <a:r>
              <a:rPr lang="en-US" sz="2600" dirty="0" smtClean="0">
                <a:latin typeface="+mn-lt"/>
              </a:rPr>
              <a:t>Action Planning </a:t>
            </a:r>
            <a:r>
              <a:rPr lang="en-US" sz="2600" dirty="0">
                <a:latin typeface="+mn-lt"/>
              </a:rPr>
              <a:t>Session, also known as a “hot wash</a:t>
            </a:r>
            <a:r>
              <a:rPr lang="en-US" sz="2600" dirty="0" smtClean="0">
                <a:latin typeface="+mn-lt"/>
              </a:rPr>
              <a:t>”</a:t>
            </a:r>
            <a:endParaRPr lang="en-US" sz="2600" dirty="0">
              <a:latin typeface="+mn-lt"/>
            </a:endParaRPr>
          </a:p>
          <a:p>
            <a:pPr marL="274320" indent="-274320">
              <a:lnSpc>
                <a:spcPct val="90000"/>
              </a:lnSpc>
              <a:spcBef>
                <a:spcPct val="20000"/>
              </a:spcBef>
              <a:buClr>
                <a:schemeClr val="accent3"/>
              </a:buClr>
              <a:buSzPct val="95000"/>
              <a:buFont typeface="Wingdings 2"/>
              <a:buChar char=""/>
            </a:pPr>
            <a:r>
              <a:rPr lang="en-US" sz="2600" dirty="0">
                <a:latin typeface="+mn-lt"/>
              </a:rPr>
              <a:t>Participants are encouraged to identify, </a:t>
            </a:r>
            <a:r>
              <a:rPr lang="en-US" sz="2600" dirty="0" smtClean="0">
                <a:latin typeface="+mn-lt"/>
              </a:rPr>
              <a:t>discuss and </a:t>
            </a:r>
            <a:r>
              <a:rPr lang="en-US" sz="2600" dirty="0">
                <a:latin typeface="+mn-lt"/>
              </a:rPr>
              <a:t>prioritize next steps, actions, </a:t>
            </a:r>
            <a:r>
              <a:rPr lang="en-US" sz="2600" dirty="0" smtClean="0">
                <a:latin typeface="+mn-lt"/>
              </a:rPr>
              <a:t>tasks </a:t>
            </a:r>
            <a:r>
              <a:rPr lang="en-US" sz="2600" dirty="0">
                <a:latin typeface="+mn-lt"/>
              </a:rPr>
              <a:t>and other follow-up </a:t>
            </a:r>
            <a:r>
              <a:rPr lang="en-US" sz="2600" dirty="0" smtClean="0">
                <a:latin typeface="+mn-lt"/>
              </a:rPr>
              <a:t>activities</a:t>
            </a:r>
            <a:endParaRPr lang="en-US" sz="2600" dirty="0">
              <a:latin typeface="+mn-lt"/>
            </a:endParaRPr>
          </a:p>
          <a:p>
            <a:pPr marL="274320" indent="-274320">
              <a:lnSpc>
                <a:spcPct val="90000"/>
              </a:lnSpc>
              <a:spcBef>
                <a:spcPct val="20000"/>
              </a:spcBef>
              <a:buClr>
                <a:schemeClr val="accent3"/>
              </a:buClr>
              <a:buSzPct val="95000"/>
              <a:buFont typeface="Wingdings 2"/>
              <a:buChar char=""/>
            </a:pPr>
            <a:r>
              <a:rPr lang="en-US" sz="2600" dirty="0">
                <a:latin typeface="+mn-lt"/>
              </a:rPr>
              <a:t>Identify additional collaborators if </a:t>
            </a:r>
            <a:r>
              <a:rPr lang="en-US" sz="2600" dirty="0" smtClean="0">
                <a:latin typeface="+mn-lt"/>
              </a:rPr>
              <a:t>needed</a:t>
            </a:r>
            <a:endParaRPr lang="en-US" sz="2600" dirty="0">
              <a:latin typeface="+mn-lt"/>
            </a:endParaRPr>
          </a:p>
          <a:p>
            <a:pPr marL="274320" indent="-274320">
              <a:lnSpc>
                <a:spcPct val="90000"/>
              </a:lnSpc>
              <a:spcBef>
                <a:spcPct val="20000"/>
              </a:spcBef>
              <a:buClr>
                <a:schemeClr val="accent3"/>
              </a:buClr>
              <a:buSzPct val="95000"/>
              <a:buFont typeface="Wingdings 2"/>
              <a:buChar char=""/>
            </a:pPr>
            <a:r>
              <a:rPr lang="en-US" sz="2600" dirty="0">
                <a:latin typeface="+mn-lt"/>
              </a:rPr>
              <a:t>Schedule a follow-up meeting</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Rectangle 4"/>
          <p:cNvSpPr>
            <a:spLocks noChangeArrowheads="1"/>
          </p:cNvSpPr>
          <p:nvPr/>
        </p:nvSpPr>
        <p:spPr bwMode="auto">
          <a:xfrm>
            <a:off x="1371600" y="2362200"/>
            <a:ext cx="7772400" cy="1143000"/>
          </a:xfrm>
          <a:prstGeom prst="rect">
            <a:avLst/>
          </a:prstGeom>
          <a:noFill/>
          <a:ln w="9525">
            <a:noFill/>
            <a:miter lim="800000"/>
            <a:headEnd/>
            <a:tailEnd/>
          </a:ln>
        </p:spPr>
        <p:txBody>
          <a:bodyPr anchor="ctr"/>
          <a:lstStyle/>
          <a:p>
            <a:pPr>
              <a:defRPr/>
            </a:pPr>
            <a:r>
              <a:rPr lang="en-US" sz="5000" b="1" dirty="0" smtClean="0">
                <a:solidFill>
                  <a:srgbClr val="04617B"/>
                </a:solidFill>
                <a:latin typeface="Calibri"/>
              </a:rPr>
              <a:t>Radiological Dispersion Device Scenario</a:t>
            </a:r>
            <a:endParaRPr lang="en-US" sz="5000" b="1" dirty="0">
              <a:solidFill>
                <a:srgbClr val="04617B"/>
              </a:solidFill>
              <a:latin typeface="Calibri"/>
            </a:endParaRPr>
          </a:p>
        </p:txBody>
      </p:sp>
      <p:sp>
        <p:nvSpPr>
          <p:cNvPr id="7" name="Title 6" hidden="1"/>
          <p:cNvSpPr>
            <a:spLocks noGrp="1"/>
          </p:cNvSpPr>
          <p:nvPr>
            <p:ph type="title"/>
          </p:nvPr>
        </p:nvSpPr>
        <p:spPr/>
        <p:txBody>
          <a:bodyPr/>
          <a:lstStyle/>
          <a:p>
            <a:r>
              <a:rPr lang="en-US" dirty="0" smtClean="0"/>
              <a:t>Cybersecurity scenario</a:t>
            </a:r>
            <a:endParaRPr lang="en-US" dirty="0"/>
          </a:p>
        </p:txBody>
      </p:sp>
      <p:sp>
        <p:nvSpPr>
          <p:cNvPr id="34820" name="Slide Number Placeholder 3"/>
          <p:cNvSpPr>
            <a:spLocks noGrp="1"/>
          </p:cNvSpPr>
          <p:nvPr>
            <p:ph type="sldNum" sz="quarter" idx="12"/>
          </p:nvPr>
        </p:nvSpPr>
        <p:spPr/>
        <p:txBody>
          <a:bodyPr/>
          <a:lstStyle/>
          <a:p>
            <a:fld id="{D6448808-3065-4CBA-9729-59FAE00B8151}" type="slidenum">
              <a:rPr lang="en-US" smtClean="0">
                <a:solidFill>
                  <a:srgbClr val="04617B">
                    <a:shade val="90000"/>
                  </a:srgbClr>
                </a:solidFill>
              </a:rPr>
              <a:pPr/>
              <a:t>14</a:t>
            </a:fld>
            <a:endParaRPr lang="en-US">
              <a:solidFill>
                <a:srgbClr val="04617B">
                  <a:shade val="90000"/>
                </a:srgbClr>
              </a:solidFill>
            </a:endParaRPr>
          </a:p>
        </p:txBody>
      </p:sp>
    </p:spTree>
    <p:extLst>
      <p:ext uri="{BB962C8B-B14F-4D97-AF65-F5344CB8AC3E}">
        <p14:creationId xmlns:p14="http://schemas.microsoft.com/office/powerpoint/2010/main" val="39390798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Slide Number Placeholder 2"/>
          <p:cNvSpPr>
            <a:spLocks noGrp="1"/>
          </p:cNvSpPr>
          <p:nvPr>
            <p:ph type="sldNum" sz="quarter" idx="12"/>
          </p:nvPr>
        </p:nvSpPr>
        <p:spPr>
          <a:noFill/>
        </p:spPr>
        <p:txBody>
          <a:bodyPr/>
          <a:lstStyle/>
          <a:p>
            <a:fld id="{B00B2879-EED7-484A-99C1-BFA2E55CA8AC}" type="slidenum">
              <a:rPr lang="en-US" smtClean="0"/>
              <a:pPr/>
              <a:t>15</a:t>
            </a:fld>
            <a:endParaRPr lang="en-US" smtClean="0"/>
          </a:p>
        </p:txBody>
      </p:sp>
      <p:sp>
        <p:nvSpPr>
          <p:cNvPr id="72706" name="Rectangle 2"/>
          <p:cNvSpPr>
            <a:spLocks noGrp="1" noChangeArrowheads="1"/>
          </p:cNvSpPr>
          <p:nvPr>
            <p:ph type="ctrTitle" idx="4294967295"/>
          </p:nvPr>
        </p:nvSpPr>
        <p:spPr>
          <a:xfrm>
            <a:off x="1371600" y="914400"/>
            <a:ext cx="7772400" cy="1143000"/>
          </a:xfrm>
        </p:spPr>
        <p:txBody>
          <a:bodyPr>
            <a:normAutofit fontScale="90000"/>
          </a:bodyPr>
          <a:lstStyle/>
          <a:p>
            <a:pPr eaLnBrk="1" hangingPunct="1">
              <a:defRPr/>
            </a:pPr>
            <a:r>
              <a:rPr lang="en-US" b="1" dirty="0" smtClean="0"/>
              <a:t>Module 1 – April 24</a:t>
            </a:r>
            <a:r>
              <a:rPr lang="en-US" b="1" baseline="30000" dirty="0" smtClean="0"/>
              <a:t/>
            </a:r>
            <a:br>
              <a:rPr lang="en-US" b="1" baseline="30000" dirty="0" smtClean="0"/>
            </a:br>
            <a:r>
              <a:rPr lang="en-US" b="1" dirty="0" smtClean="0"/>
              <a:t>The Threat</a:t>
            </a:r>
          </a:p>
        </p:txBody>
      </p:sp>
      <p:pic>
        <p:nvPicPr>
          <p:cNvPr id="35842" name="Picture 2" descr="Image result for bomb threat police"/>
          <p:cNvPicPr>
            <a:picLocks noChangeAspect="1" noChangeArrowheads="1"/>
          </p:cNvPicPr>
          <p:nvPr/>
        </p:nvPicPr>
        <p:blipFill>
          <a:blip r:embed="rId3" cstate="print"/>
          <a:srcRect/>
          <a:stretch>
            <a:fillRect/>
          </a:stretch>
        </p:blipFill>
        <p:spPr bwMode="auto">
          <a:xfrm>
            <a:off x="1600200" y="2286000"/>
            <a:ext cx="6172200" cy="4139128"/>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6"/>
          <p:cNvSpPr>
            <a:spLocks noGrp="1" noChangeArrowheads="1"/>
          </p:cNvSpPr>
          <p:nvPr>
            <p:ph type="sldNum" sz="quarter" idx="12"/>
          </p:nvPr>
        </p:nvSpPr>
        <p:spPr>
          <a:noFill/>
        </p:spPr>
        <p:txBody>
          <a:bodyPr/>
          <a:lstStyle/>
          <a:p>
            <a:fld id="{AA5C1831-F849-4470-9512-A1B0264C4C20}" type="slidenum">
              <a:rPr lang="en-US" smtClean="0"/>
              <a:pPr/>
              <a:t>16</a:t>
            </a:fld>
            <a:endParaRPr lang="en-US" smtClean="0"/>
          </a:p>
        </p:txBody>
      </p:sp>
      <p:sp>
        <p:nvSpPr>
          <p:cNvPr id="64514" name="Rectangle 2"/>
          <p:cNvSpPr>
            <a:spLocks noGrp="1" noChangeArrowheads="1"/>
          </p:cNvSpPr>
          <p:nvPr>
            <p:ph type="title" idx="4294967295"/>
          </p:nvPr>
        </p:nvSpPr>
        <p:spPr>
          <a:xfrm>
            <a:off x="457200" y="704088"/>
            <a:ext cx="8229600" cy="1143000"/>
          </a:xfrm>
        </p:spPr>
        <p:txBody>
          <a:bodyPr>
            <a:normAutofit/>
          </a:bodyPr>
          <a:lstStyle/>
          <a:p>
            <a:pPr>
              <a:defRPr/>
            </a:pPr>
            <a:r>
              <a:rPr lang="en-US" dirty="0" smtClean="0"/>
              <a:t>Module 1 – April 24,</a:t>
            </a:r>
            <a:r>
              <a:rPr lang="en-US" baseline="30000" dirty="0" smtClean="0"/>
              <a:t> </a:t>
            </a:r>
            <a:r>
              <a:rPr lang="en-US" dirty="0" smtClean="0"/>
              <a:t>2000 hrs     </a:t>
            </a:r>
          </a:p>
        </p:txBody>
      </p:sp>
      <p:sp>
        <p:nvSpPr>
          <p:cNvPr id="18436" name="Rectangle 3"/>
          <p:cNvSpPr>
            <a:spLocks noGrp="1" noChangeArrowheads="1"/>
          </p:cNvSpPr>
          <p:nvPr>
            <p:ph type="body" idx="4294967295"/>
          </p:nvPr>
        </p:nvSpPr>
        <p:spPr>
          <a:xfrm>
            <a:off x="612648" y="1901952"/>
            <a:ext cx="7696200" cy="4038600"/>
          </a:xfrm>
        </p:spPr>
        <p:txBody>
          <a:bodyPr>
            <a:normAutofit lnSpcReduction="10000"/>
          </a:bodyPr>
          <a:lstStyle/>
          <a:p>
            <a:r>
              <a:rPr lang="en-US" dirty="0" smtClean="0"/>
              <a:t>Tuesday evening’s news reports that regional counterterrorism teams are active in the state </a:t>
            </a:r>
          </a:p>
          <a:p>
            <a:r>
              <a:rPr lang="en-US" dirty="0" smtClean="0"/>
              <a:t>A request is made for the public to be aware and notify authorities of persons exhibiting unusual behavior</a:t>
            </a:r>
          </a:p>
          <a:p>
            <a:r>
              <a:rPr lang="en-US" dirty="0" smtClean="0"/>
              <a:t>Late in the evening, the utility receives a call from the police department that a resident reported seeing an unusual vehicle parked near the utility fence line  </a:t>
            </a:r>
          </a:p>
          <a:p>
            <a:r>
              <a:rPr lang="en-US" dirty="0" smtClean="0"/>
              <a:t>Police investigated, but no one was there</a:t>
            </a:r>
          </a:p>
          <a:p>
            <a:pPr eaLnBrk="1" hangingPunct="1">
              <a:spcBef>
                <a:spcPct val="0"/>
              </a:spcBef>
              <a:buFontTx/>
              <a:buChar char="•"/>
            </a:pPr>
            <a:endParaRPr lang="en-US" sz="24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57200" y="704088"/>
            <a:ext cx="8229600" cy="1143000"/>
          </a:xfrm>
        </p:spPr>
        <p:txBody>
          <a:bodyPr>
            <a:normAutofit/>
          </a:bodyPr>
          <a:lstStyle/>
          <a:p>
            <a:pPr eaLnBrk="1" hangingPunct="1">
              <a:defRPr/>
            </a:pPr>
            <a:r>
              <a:rPr lang="en-US" sz="4800" dirty="0" smtClean="0"/>
              <a:t>Key Issues – Module 1</a:t>
            </a:r>
          </a:p>
        </p:txBody>
      </p:sp>
      <p:sp>
        <p:nvSpPr>
          <p:cNvPr id="20484" name="Rectangle 3"/>
          <p:cNvSpPr>
            <a:spLocks noGrp="1" noChangeArrowheads="1"/>
          </p:cNvSpPr>
          <p:nvPr>
            <p:ph idx="1"/>
          </p:nvPr>
        </p:nvSpPr>
        <p:spPr>
          <a:xfrm>
            <a:off x="612648" y="1901952"/>
            <a:ext cx="7848600" cy="4495800"/>
          </a:xfrm>
        </p:spPr>
        <p:txBody>
          <a:bodyPr>
            <a:normAutofit/>
          </a:bodyPr>
          <a:lstStyle/>
          <a:p>
            <a:pPr lvl="0"/>
            <a:r>
              <a:rPr lang="en-US" dirty="0" smtClean="0"/>
              <a:t>The drinking water facility is located near several other government buildings</a:t>
            </a:r>
          </a:p>
          <a:p>
            <a:pPr lvl="0"/>
            <a:r>
              <a:rPr lang="en-US" dirty="0" smtClean="0"/>
              <a:t>The sighting of suspicious persons or vehicles on utility property is uncommon</a:t>
            </a:r>
            <a:endParaRPr lang="en-US" sz="2400" dirty="0" smtClean="0"/>
          </a:p>
          <a:p>
            <a:pPr eaLnBrk="1" hangingPunct="1">
              <a:lnSpc>
                <a:spcPct val="80000"/>
              </a:lnSpc>
            </a:pPr>
            <a:endParaRPr lang="en-US" sz="2400" dirty="0" smtClean="0"/>
          </a:p>
        </p:txBody>
      </p:sp>
      <p:sp>
        <p:nvSpPr>
          <p:cNvPr id="20482" name="Rectangle 6"/>
          <p:cNvSpPr>
            <a:spLocks noGrp="1" noChangeArrowheads="1"/>
          </p:cNvSpPr>
          <p:nvPr>
            <p:ph type="sldNum" sz="quarter" idx="12"/>
          </p:nvPr>
        </p:nvSpPr>
        <p:spPr>
          <a:noFill/>
        </p:spPr>
        <p:txBody>
          <a:bodyPr/>
          <a:lstStyle/>
          <a:p>
            <a:fld id="{73311F28-3AC1-454A-A67B-FFFF16B7771A}" type="slidenum">
              <a:rPr lang="en-US" smtClean="0"/>
              <a:pPr/>
              <a:t>17</a:t>
            </a:fld>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Slide Number Placeholder 2"/>
          <p:cNvSpPr>
            <a:spLocks noGrp="1"/>
          </p:cNvSpPr>
          <p:nvPr>
            <p:ph type="sldNum" sz="quarter" idx="12"/>
          </p:nvPr>
        </p:nvSpPr>
        <p:spPr>
          <a:noFill/>
        </p:spPr>
        <p:txBody>
          <a:bodyPr/>
          <a:lstStyle/>
          <a:p>
            <a:fld id="{B00B2879-EED7-484A-99C1-BFA2E55CA8AC}" type="slidenum">
              <a:rPr lang="en-US" smtClean="0"/>
              <a:pPr/>
              <a:t>18</a:t>
            </a:fld>
            <a:endParaRPr lang="en-US" smtClean="0"/>
          </a:p>
        </p:txBody>
      </p:sp>
      <p:sp>
        <p:nvSpPr>
          <p:cNvPr id="72706" name="Rectangle 2"/>
          <p:cNvSpPr>
            <a:spLocks noGrp="1" noChangeArrowheads="1"/>
          </p:cNvSpPr>
          <p:nvPr>
            <p:ph type="ctrTitle" idx="4294967295"/>
          </p:nvPr>
        </p:nvSpPr>
        <p:spPr>
          <a:xfrm>
            <a:off x="1371600" y="1524000"/>
            <a:ext cx="7772400" cy="1143000"/>
          </a:xfrm>
        </p:spPr>
        <p:txBody>
          <a:bodyPr>
            <a:normAutofit fontScale="90000"/>
          </a:bodyPr>
          <a:lstStyle/>
          <a:p>
            <a:pPr eaLnBrk="1" hangingPunct="1">
              <a:defRPr/>
            </a:pPr>
            <a:r>
              <a:rPr lang="en-US" b="1" dirty="0" smtClean="0"/>
              <a:t>Module 2 – April 25</a:t>
            </a:r>
            <a:br>
              <a:rPr lang="en-US" b="1" dirty="0" smtClean="0"/>
            </a:br>
            <a:r>
              <a:rPr lang="en-US" b="1" dirty="0" smtClean="0"/>
              <a:t>The Radiological Dispersion Device Is Detonated</a:t>
            </a:r>
          </a:p>
        </p:txBody>
      </p:sp>
      <p:grpSp>
        <p:nvGrpSpPr>
          <p:cNvPr id="5" name="Group 4" title="Picture of radiological dispersion device after it is detonated"/>
          <p:cNvGrpSpPr>
            <a:grpSpLocks/>
          </p:cNvGrpSpPr>
          <p:nvPr/>
        </p:nvGrpSpPr>
        <p:grpSpPr bwMode="auto">
          <a:xfrm>
            <a:off x="1447800" y="2819400"/>
            <a:ext cx="5638800" cy="3733800"/>
            <a:chOff x="2232" y="900"/>
            <a:chExt cx="7027" cy="5042"/>
          </a:xfrm>
        </p:grpSpPr>
        <p:pic>
          <p:nvPicPr>
            <p:cNvPr id="6" name="Picture 5" descr="Midwest Storms June 2008 b"/>
            <p:cNvPicPr>
              <a:picLocks noChangeAspect="1" noChangeArrowheads="1"/>
            </p:cNvPicPr>
            <p:nvPr/>
          </p:nvPicPr>
          <p:blipFill>
            <a:blip r:embed="rId3" cstate="print"/>
            <a:srcRect/>
            <a:stretch>
              <a:fillRect/>
            </a:stretch>
          </p:blipFill>
          <p:spPr bwMode="auto">
            <a:xfrm>
              <a:off x="2232" y="900"/>
              <a:ext cx="7027" cy="5042"/>
            </a:xfrm>
            <a:prstGeom prst="rect">
              <a:avLst/>
            </a:prstGeom>
            <a:noFill/>
            <a:ln w="9525">
              <a:noFill/>
              <a:miter lim="800000"/>
              <a:headEnd/>
              <a:tailEnd/>
            </a:ln>
          </p:spPr>
        </p:pic>
        <p:pic>
          <p:nvPicPr>
            <p:cNvPr id="7" name="Picture 6" descr="rdd3"/>
            <p:cNvPicPr>
              <a:picLocks noChangeAspect="1" noChangeArrowheads="1"/>
            </p:cNvPicPr>
            <p:nvPr/>
          </p:nvPicPr>
          <p:blipFill>
            <a:blip r:embed="rId4" cstate="print"/>
            <a:srcRect/>
            <a:stretch>
              <a:fillRect/>
            </a:stretch>
          </p:blipFill>
          <p:spPr bwMode="auto">
            <a:xfrm>
              <a:off x="7992" y="900"/>
              <a:ext cx="1231" cy="198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57200" y="704088"/>
            <a:ext cx="8229600" cy="1143000"/>
          </a:xfrm>
        </p:spPr>
        <p:txBody>
          <a:bodyPr>
            <a:normAutofit/>
          </a:bodyPr>
          <a:lstStyle/>
          <a:p>
            <a:pPr algn="l" eaLnBrk="1" hangingPunct="1">
              <a:defRPr/>
            </a:pPr>
            <a:r>
              <a:rPr lang="en-US" dirty="0" smtClean="0"/>
              <a:t>Module 2 – April 25, 1200 hrs </a:t>
            </a:r>
          </a:p>
        </p:txBody>
      </p:sp>
      <p:sp>
        <p:nvSpPr>
          <p:cNvPr id="17412" name="Rectangle 3"/>
          <p:cNvSpPr>
            <a:spLocks noGrp="1" noChangeArrowheads="1"/>
          </p:cNvSpPr>
          <p:nvPr>
            <p:ph idx="1"/>
          </p:nvPr>
        </p:nvSpPr>
        <p:spPr>
          <a:xfrm>
            <a:off x="612648" y="1901952"/>
            <a:ext cx="7315200" cy="5181600"/>
          </a:xfrm>
        </p:spPr>
        <p:txBody>
          <a:bodyPr>
            <a:normAutofit/>
          </a:bodyPr>
          <a:lstStyle/>
          <a:p>
            <a:r>
              <a:rPr lang="en-US" dirty="0" smtClean="0"/>
              <a:t>A loud, muffled explosion is heard that shakes the walls of the drinking water utility and other buildings in the area</a:t>
            </a:r>
          </a:p>
          <a:p>
            <a:r>
              <a:rPr lang="en-US" dirty="0" smtClean="0"/>
              <a:t>Sirens are heard coming from the same direction that the utility’s storage tanks and reservoirs are located </a:t>
            </a:r>
          </a:p>
          <a:p>
            <a:r>
              <a:rPr lang="en-US" dirty="0" smtClean="0"/>
              <a:t>Soon after, both the drinking water and wastewater utilities are notified to attend an emergency meeting at the county’s Emergency Operations Center (EOC)</a:t>
            </a:r>
            <a:endParaRPr lang="en-US" dirty="0"/>
          </a:p>
        </p:txBody>
      </p:sp>
      <p:sp>
        <p:nvSpPr>
          <p:cNvPr id="17410" name="Rectangle 6"/>
          <p:cNvSpPr>
            <a:spLocks noGrp="1" noChangeArrowheads="1"/>
          </p:cNvSpPr>
          <p:nvPr>
            <p:ph type="sldNum" sz="quarter" idx="12"/>
          </p:nvPr>
        </p:nvSpPr>
        <p:spPr>
          <a:noFill/>
        </p:spPr>
        <p:txBody>
          <a:bodyPr/>
          <a:lstStyle/>
          <a:p>
            <a:fld id="{D3F1D58E-DBE5-46F3-A23E-FD2D196F6379}" type="slidenum">
              <a:rPr lang="en-US" smtClean="0"/>
              <a:pPr/>
              <a:t>19</a:t>
            </a:fld>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algn="l" eaLnBrk="1" hangingPunct="1">
              <a:defRPr/>
            </a:pPr>
            <a:r>
              <a:rPr lang="en-US" dirty="0" smtClean="0"/>
              <a:t>Tabletop Exercise</a:t>
            </a:r>
          </a:p>
        </p:txBody>
      </p:sp>
      <p:sp>
        <p:nvSpPr>
          <p:cNvPr id="4098" name="Rectangle 6"/>
          <p:cNvSpPr>
            <a:spLocks noGrp="1" noChangeArrowheads="1"/>
          </p:cNvSpPr>
          <p:nvPr>
            <p:ph type="sldNum" sz="quarter" idx="12"/>
          </p:nvPr>
        </p:nvSpPr>
        <p:spPr>
          <a:noFill/>
        </p:spPr>
        <p:txBody>
          <a:bodyPr/>
          <a:lstStyle/>
          <a:p>
            <a:fld id="{FA950A73-AA05-487B-94DC-67CE5270A395}" type="slidenum">
              <a:rPr lang="en-US" smtClean="0"/>
              <a:pPr/>
              <a:t>2</a:t>
            </a:fld>
            <a:endParaRPr lang="en-US" smtClean="0"/>
          </a:p>
        </p:txBody>
      </p:sp>
      <p:sp>
        <p:nvSpPr>
          <p:cNvPr id="4100" name="Rectangle 3"/>
          <p:cNvSpPr>
            <a:spLocks noChangeArrowheads="1"/>
          </p:cNvSpPr>
          <p:nvPr/>
        </p:nvSpPr>
        <p:spPr bwMode="auto">
          <a:xfrm>
            <a:off x="609600" y="1905000"/>
            <a:ext cx="7239000" cy="4038600"/>
          </a:xfrm>
          <a:prstGeom prst="rect">
            <a:avLst/>
          </a:prstGeom>
          <a:noFill/>
          <a:ln w="9525">
            <a:noFill/>
            <a:miter lim="800000"/>
            <a:headEnd/>
            <a:tailEnd/>
          </a:ln>
        </p:spPr>
        <p:txBody>
          <a:bodyPr/>
          <a:lstStyle/>
          <a:p>
            <a:pPr marL="274320" indent="-274320">
              <a:spcBef>
                <a:spcPts val="1200"/>
              </a:spcBef>
              <a:buClr>
                <a:schemeClr val="accent3"/>
              </a:buClr>
              <a:buSzPct val="95000"/>
              <a:buFont typeface="Wingdings 2"/>
              <a:buChar char=""/>
            </a:pPr>
            <a:r>
              <a:rPr lang="en-US" sz="2600" dirty="0">
                <a:latin typeface="+mn-lt"/>
              </a:rPr>
              <a:t>Welcome and </a:t>
            </a:r>
            <a:r>
              <a:rPr lang="en-US" sz="2600" dirty="0" smtClean="0">
                <a:latin typeface="+mn-lt"/>
              </a:rPr>
              <a:t>introductions</a:t>
            </a:r>
            <a:endParaRPr lang="en-US" sz="2600" dirty="0">
              <a:latin typeface="+mn-lt"/>
            </a:endParaRPr>
          </a:p>
          <a:p>
            <a:pPr marL="274320" indent="-274320">
              <a:spcBef>
                <a:spcPts val="1200"/>
              </a:spcBef>
              <a:buClr>
                <a:schemeClr val="accent3"/>
              </a:buClr>
              <a:buSzPct val="95000"/>
              <a:buFont typeface="Wingdings 2"/>
              <a:buChar char=""/>
            </a:pPr>
            <a:r>
              <a:rPr lang="en-US" sz="2600" dirty="0">
                <a:latin typeface="+mn-lt"/>
              </a:rPr>
              <a:t>Discuss agenda for the day</a:t>
            </a:r>
          </a:p>
          <a:p>
            <a:pPr marL="274320" indent="-274320">
              <a:spcBef>
                <a:spcPts val="1200"/>
              </a:spcBef>
              <a:buClr>
                <a:schemeClr val="accent3"/>
              </a:buClr>
              <a:buSzPct val="95000"/>
              <a:buFont typeface="Wingdings 2"/>
              <a:buChar char=""/>
            </a:pPr>
            <a:r>
              <a:rPr lang="en-US" sz="2600" dirty="0">
                <a:latin typeface="+mn-lt"/>
              </a:rPr>
              <a:t>Review administrative details</a:t>
            </a:r>
          </a:p>
          <a:p>
            <a:pPr marL="274320" indent="-274320">
              <a:spcBef>
                <a:spcPts val="1200"/>
              </a:spcBef>
              <a:buClr>
                <a:schemeClr val="accent3"/>
              </a:buClr>
              <a:buSzPct val="95000"/>
              <a:buFont typeface="Wingdings 2"/>
              <a:buChar char=""/>
            </a:pPr>
            <a:r>
              <a:rPr lang="en-US" sz="2600" dirty="0">
                <a:latin typeface="+mn-lt"/>
              </a:rPr>
              <a:t>Start the exercise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57200" y="704088"/>
            <a:ext cx="8229600" cy="1143000"/>
          </a:xfrm>
        </p:spPr>
        <p:txBody>
          <a:bodyPr>
            <a:normAutofit/>
          </a:bodyPr>
          <a:lstStyle/>
          <a:p>
            <a:pPr eaLnBrk="1" hangingPunct="1">
              <a:defRPr/>
            </a:pPr>
            <a:r>
              <a:rPr lang="en-US" sz="4800" dirty="0" smtClean="0"/>
              <a:t>Key Issues – Module 2</a:t>
            </a:r>
          </a:p>
        </p:txBody>
      </p:sp>
      <p:sp>
        <p:nvSpPr>
          <p:cNvPr id="20484" name="Rectangle 3"/>
          <p:cNvSpPr>
            <a:spLocks noGrp="1" noChangeArrowheads="1"/>
          </p:cNvSpPr>
          <p:nvPr>
            <p:ph idx="1"/>
          </p:nvPr>
        </p:nvSpPr>
        <p:spPr>
          <a:xfrm>
            <a:off x="612648" y="1901952"/>
            <a:ext cx="7848600" cy="4495800"/>
          </a:xfrm>
        </p:spPr>
        <p:txBody>
          <a:bodyPr>
            <a:normAutofit/>
          </a:bodyPr>
          <a:lstStyle/>
          <a:p>
            <a:pPr lvl="0"/>
            <a:r>
              <a:rPr lang="en-US" dirty="0" smtClean="0"/>
              <a:t>No unusual smells or debris were noted near the drinking water facilities in the minutes following the explosion</a:t>
            </a:r>
          </a:p>
          <a:p>
            <a:pPr lvl="0"/>
            <a:r>
              <a:rPr lang="en-US" dirty="0" smtClean="0"/>
              <a:t>Utility workers observe traffic beginning to back up in the direction of the storage tanks and reservoirs</a:t>
            </a:r>
            <a:endParaRPr lang="en-US" sz="2400" dirty="0" smtClean="0"/>
          </a:p>
          <a:p>
            <a:pPr eaLnBrk="1" hangingPunct="1">
              <a:lnSpc>
                <a:spcPct val="80000"/>
              </a:lnSpc>
            </a:pPr>
            <a:endParaRPr lang="en-US" sz="2400" dirty="0" smtClean="0"/>
          </a:p>
        </p:txBody>
      </p:sp>
      <p:sp>
        <p:nvSpPr>
          <p:cNvPr id="20482" name="Rectangle 6"/>
          <p:cNvSpPr>
            <a:spLocks noGrp="1" noChangeArrowheads="1"/>
          </p:cNvSpPr>
          <p:nvPr>
            <p:ph type="sldNum" sz="quarter" idx="12"/>
          </p:nvPr>
        </p:nvSpPr>
        <p:spPr>
          <a:noFill/>
        </p:spPr>
        <p:txBody>
          <a:bodyPr/>
          <a:lstStyle/>
          <a:p>
            <a:fld id="{73311F28-3AC1-454A-A67B-FFFF16B7771A}" type="slidenum">
              <a:rPr lang="en-US" smtClean="0"/>
              <a:pPr/>
              <a:t>20</a:t>
            </a:fld>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Slide Number Placeholder 2"/>
          <p:cNvSpPr>
            <a:spLocks noGrp="1"/>
          </p:cNvSpPr>
          <p:nvPr>
            <p:ph type="sldNum" sz="quarter" idx="12"/>
          </p:nvPr>
        </p:nvSpPr>
        <p:spPr>
          <a:noFill/>
        </p:spPr>
        <p:txBody>
          <a:bodyPr/>
          <a:lstStyle/>
          <a:p>
            <a:fld id="{B00B2879-EED7-484A-99C1-BFA2E55CA8AC}" type="slidenum">
              <a:rPr lang="en-US" smtClean="0"/>
              <a:pPr/>
              <a:t>21</a:t>
            </a:fld>
            <a:endParaRPr lang="en-US" smtClean="0"/>
          </a:p>
        </p:txBody>
      </p:sp>
      <p:sp>
        <p:nvSpPr>
          <p:cNvPr id="72706" name="Rectangle 2"/>
          <p:cNvSpPr>
            <a:spLocks noGrp="1" noChangeArrowheads="1"/>
          </p:cNvSpPr>
          <p:nvPr>
            <p:ph type="ctrTitle" idx="4294967295"/>
          </p:nvPr>
        </p:nvSpPr>
        <p:spPr>
          <a:xfrm>
            <a:off x="1371600" y="1219200"/>
            <a:ext cx="7772400" cy="1143000"/>
          </a:xfrm>
        </p:spPr>
        <p:txBody>
          <a:bodyPr>
            <a:normAutofit fontScale="90000"/>
          </a:bodyPr>
          <a:lstStyle/>
          <a:p>
            <a:pPr eaLnBrk="1" hangingPunct="1">
              <a:defRPr/>
            </a:pPr>
            <a:r>
              <a:rPr lang="en-US" b="1" dirty="0" smtClean="0"/>
              <a:t>Module 3 – April 25</a:t>
            </a:r>
            <a:br>
              <a:rPr lang="en-US" b="1" dirty="0" smtClean="0"/>
            </a:br>
            <a:r>
              <a:rPr lang="en-US" b="1" dirty="0" smtClean="0"/>
              <a:t>Response Begins</a:t>
            </a:r>
          </a:p>
        </p:txBody>
      </p:sp>
      <p:pic>
        <p:nvPicPr>
          <p:cNvPr id="15362" name="Picture 2" descr="File:FlashSuit.jpg" title="Photo of response to radiological dispersion"/>
          <p:cNvPicPr>
            <a:picLocks noChangeAspect="1" noChangeArrowheads="1"/>
          </p:cNvPicPr>
          <p:nvPr/>
        </p:nvPicPr>
        <p:blipFill>
          <a:blip r:embed="rId3" cstate="print"/>
          <a:srcRect/>
          <a:stretch>
            <a:fillRect/>
          </a:stretch>
        </p:blipFill>
        <p:spPr bwMode="auto">
          <a:xfrm>
            <a:off x="1371600" y="2514600"/>
            <a:ext cx="6172200" cy="4019646"/>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57200" y="381000"/>
            <a:ext cx="8229600" cy="1143000"/>
          </a:xfrm>
        </p:spPr>
        <p:txBody>
          <a:bodyPr>
            <a:normAutofit/>
          </a:bodyPr>
          <a:lstStyle/>
          <a:p>
            <a:pPr algn="l" eaLnBrk="1" hangingPunct="1">
              <a:defRPr/>
            </a:pPr>
            <a:r>
              <a:rPr lang="en-US" dirty="0" smtClean="0"/>
              <a:t>Module 3 – April 25, 1300 hrs </a:t>
            </a:r>
          </a:p>
        </p:txBody>
      </p:sp>
      <p:sp>
        <p:nvSpPr>
          <p:cNvPr id="17412" name="Rectangle 3"/>
          <p:cNvSpPr>
            <a:spLocks noGrp="1" noChangeArrowheads="1"/>
          </p:cNvSpPr>
          <p:nvPr>
            <p:ph idx="1"/>
          </p:nvPr>
        </p:nvSpPr>
        <p:spPr>
          <a:xfrm>
            <a:off x="612648" y="1524000"/>
            <a:ext cx="7616952" cy="5181600"/>
          </a:xfrm>
        </p:spPr>
        <p:txBody>
          <a:bodyPr>
            <a:normAutofit/>
          </a:bodyPr>
          <a:lstStyle/>
          <a:p>
            <a:r>
              <a:rPr lang="en-US" dirty="0" smtClean="0"/>
              <a:t>At the EOC it is announced that terrorists detonated an improvised radiological dispersion device in the area of the drinking water reservoirs  </a:t>
            </a:r>
          </a:p>
          <a:p>
            <a:r>
              <a:rPr lang="en-US" dirty="0" smtClean="0"/>
              <a:t>There is significant damage to other government buildings in that area, with two deaths reported </a:t>
            </a:r>
          </a:p>
          <a:p>
            <a:r>
              <a:rPr lang="en-US" dirty="0" smtClean="0"/>
              <a:t>Reports indicate that the explosion contained cesium 137, cobalt-60, cesium chloride and/or uranium dust </a:t>
            </a:r>
          </a:p>
          <a:p>
            <a:r>
              <a:rPr lang="en-US" dirty="0" smtClean="0"/>
              <a:t>State and federal response teams will be arriving, an evacuation is in process, the local EOC is fully activated and an Incident Command System (ICS) organization has been implemented</a:t>
            </a:r>
            <a:endParaRPr lang="en-US" dirty="0"/>
          </a:p>
        </p:txBody>
      </p:sp>
      <p:sp>
        <p:nvSpPr>
          <p:cNvPr id="17410" name="Rectangle 6"/>
          <p:cNvSpPr>
            <a:spLocks noGrp="1" noChangeArrowheads="1"/>
          </p:cNvSpPr>
          <p:nvPr>
            <p:ph type="sldNum" sz="quarter" idx="12"/>
          </p:nvPr>
        </p:nvSpPr>
        <p:spPr>
          <a:noFill/>
        </p:spPr>
        <p:txBody>
          <a:bodyPr/>
          <a:lstStyle/>
          <a:p>
            <a:fld id="{D3F1D58E-DBE5-46F3-A23E-FD2D196F6379}" type="slidenum">
              <a:rPr lang="en-US" smtClean="0"/>
              <a:pPr/>
              <a:t>22</a:t>
            </a:fld>
            <a:endParaRPr 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57200" y="704088"/>
            <a:ext cx="8229600" cy="1143000"/>
          </a:xfrm>
        </p:spPr>
        <p:txBody>
          <a:bodyPr>
            <a:normAutofit fontScale="90000"/>
          </a:bodyPr>
          <a:lstStyle/>
          <a:p>
            <a:pPr algn="l" eaLnBrk="1" hangingPunct="1">
              <a:defRPr/>
            </a:pPr>
            <a:r>
              <a:rPr lang="en-US" dirty="0" smtClean="0"/>
              <a:t>Module 3 – April 25, 1300 hrs</a:t>
            </a:r>
            <a:br>
              <a:rPr lang="en-US" dirty="0" smtClean="0"/>
            </a:br>
            <a:r>
              <a:rPr lang="en-US" dirty="0" smtClean="0"/>
              <a:t>(cont.)</a:t>
            </a:r>
          </a:p>
        </p:txBody>
      </p:sp>
      <p:sp>
        <p:nvSpPr>
          <p:cNvPr id="17412" name="Rectangle 3"/>
          <p:cNvSpPr>
            <a:spLocks noGrp="1" noChangeArrowheads="1"/>
          </p:cNvSpPr>
          <p:nvPr>
            <p:ph idx="1"/>
          </p:nvPr>
        </p:nvSpPr>
        <p:spPr>
          <a:xfrm>
            <a:off x="612648" y="1901952"/>
            <a:ext cx="7769352" cy="5181600"/>
          </a:xfrm>
        </p:spPr>
        <p:txBody>
          <a:bodyPr>
            <a:normAutofit/>
          </a:bodyPr>
          <a:lstStyle/>
          <a:p>
            <a:r>
              <a:rPr lang="en-US" dirty="0" smtClean="0"/>
              <a:t>Response team officials present a map of an air plume analysis and estimates of where wind will carry and deposit the radiological particulates and by what time  </a:t>
            </a:r>
          </a:p>
          <a:p>
            <a:r>
              <a:rPr lang="en-US" dirty="0" smtClean="0"/>
              <a:t>The response team subject matter experts clarify that the air models can change, and field surveys have yet to confirm actual particulate amounts </a:t>
            </a:r>
          </a:p>
          <a:p>
            <a:r>
              <a:rPr lang="en-US" dirty="0" smtClean="0"/>
              <a:t>Some of the drinking water reservoirs are in the plume’s path </a:t>
            </a:r>
            <a:r>
              <a:rPr lang="en-US" dirty="0" smtClean="0">
                <a:sym typeface="Symbol"/>
              </a:rPr>
              <a:t> u</a:t>
            </a:r>
            <a:r>
              <a:rPr lang="en-US" dirty="0" smtClean="0"/>
              <a:t>tility personnel begin reviewing the Water Contaminant Information Tool (WCIT)</a:t>
            </a:r>
            <a:endParaRPr lang="en-US" dirty="0"/>
          </a:p>
        </p:txBody>
      </p:sp>
      <p:sp>
        <p:nvSpPr>
          <p:cNvPr id="17410" name="Rectangle 6"/>
          <p:cNvSpPr>
            <a:spLocks noGrp="1" noChangeArrowheads="1"/>
          </p:cNvSpPr>
          <p:nvPr>
            <p:ph type="sldNum" sz="quarter" idx="12"/>
          </p:nvPr>
        </p:nvSpPr>
        <p:spPr>
          <a:noFill/>
        </p:spPr>
        <p:txBody>
          <a:bodyPr/>
          <a:lstStyle/>
          <a:p>
            <a:fld id="{D3F1D58E-DBE5-46F3-A23E-FD2D196F6379}" type="slidenum">
              <a:rPr lang="en-US" smtClean="0"/>
              <a:pPr/>
              <a:t>23</a:t>
            </a:fld>
            <a:endParaRPr 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57200" y="457200"/>
            <a:ext cx="8229600" cy="1143000"/>
          </a:xfrm>
        </p:spPr>
        <p:txBody>
          <a:bodyPr>
            <a:normAutofit/>
          </a:bodyPr>
          <a:lstStyle/>
          <a:p>
            <a:pPr>
              <a:defRPr/>
            </a:pPr>
            <a:r>
              <a:rPr lang="en-US" sz="5400" dirty="0" smtClean="0"/>
              <a:t>Key Issues – Module 3</a:t>
            </a:r>
            <a:endParaRPr lang="en-US" dirty="0" smtClean="0"/>
          </a:p>
        </p:txBody>
      </p:sp>
      <p:sp>
        <p:nvSpPr>
          <p:cNvPr id="17412" name="Rectangle 3"/>
          <p:cNvSpPr>
            <a:spLocks noGrp="1" noChangeArrowheads="1"/>
          </p:cNvSpPr>
          <p:nvPr>
            <p:ph idx="1"/>
          </p:nvPr>
        </p:nvSpPr>
        <p:spPr>
          <a:xfrm>
            <a:off x="612648" y="1600200"/>
            <a:ext cx="7921752" cy="5181600"/>
          </a:xfrm>
        </p:spPr>
        <p:txBody>
          <a:bodyPr>
            <a:normAutofit lnSpcReduction="10000"/>
          </a:bodyPr>
          <a:lstStyle/>
          <a:p>
            <a:r>
              <a:rPr lang="en-US" dirty="0" smtClean="0"/>
              <a:t>The water utility representatives realize that two of the three main water reservoirs are covered tanks with open vents located within the area that will likely be affected by higher concentrations of radioactive particulates </a:t>
            </a:r>
            <a:r>
              <a:rPr lang="en-US" dirty="0" smtClean="0">
                <a:sym typeface="Symbol"/>
              </a:rPr>
              <a:t> i</a:t>
            </a:r>
            <a:r>
              <a:rPr lang="en-US" dirty="0" smtClean="0"/>
              <a:t>t is estimated that the water distribution system that draws from these tanks serves 10 percent of the customer population</a:t>
            </a:r>
          </a:p>
          <a:p>
            <a:r>
              <a:rPr lang="en-US" dirty="0" smtClean="0"/>
              <a:t>The water utility representatives also realize that the estimate indicates that three hours later, a less dangerous level of radioactive particulates might reach the water pump station that controls the intake from the raw water reservoirs </a:t>
            </a:r>
            <a:r>
              <a:rPr lang="en-US" dirty="0" smtClean="0">
                <a:sym typeface="Symbol"/>
              </a:rPr>
              <a:t> u</a:t>
            </a:r>
            <a:r>
              <a:rPr lang="en-US" dirty="0" smtClean="0"/>
              <a:t>tility personnel in the area may also become contaminated</a:t>
            </a:r>
          </a:p>
        </p:txBody>
      </p:sp>
      <p:sp>
        <p:nvSpPr>
          <p:cNvPr id="17410" name="Rectangle 6"/>
          <p:cNvSpPr>
            <a:spLocks noGrp="1" noChangeArrowheads="1"/>
          </p:cNvSpPr>
          <p:nvPr>
            <p:ph type="sldNum" sz="quarter" idx="12"/>
          </p:nvPr>
        </p:nvSpPr>
        <p:spPr>
          <a:noFill/>
        </p:spPr>
        <p:txBody>
          <a:bodyPr/>
          <a:lstStyle/>
          <a:p>
            <a:fld id="{D3F1D58E-DBE5-46F3-A23E-FD2D196F6379}" type="slidenum">
              <a:rPr lang="en-US" smtClean="0"/>
              <a:pPr/>
              <a:t>24</a:t>
            </a:fld>
            <a:endParaRPr lang="en-US"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57200" y="457200"/>
            <a:ext cx="8229600" cy="1143000"/>
          </a:xfrm>
        </p:spPr>
        <p:txBody>
          <a:bodyPr>
            <a:normAutofit/>
          </a:bodyPr>
          <a:lstStyle/>
          <a:p>
            <a:pPr>
              <a:defRPr/>
            </a:pPr>
            <a:r>
              <a:rPr lang="en-US" sz="5400" dirty="0" smtClean="0"/>
              <a:t>Key Issues – Module 3 (cont.)</a:t>
            </a:r>
            <a:endParaRPr lang="en-US" dirty="0" smtClean="0"/>
          </a:p>
        </p:txBody>
      </p:sp>
      <p:sp>
        <p:nvSpPr>
          <p:cNvPr id="17412" name="Rectangle 3"/>
          <p:cNvSpPr>
            <a:spLocks noGrp="1" noChangeArrowheads="1"/>
          </p:cNvSpPr>
          <p:nvPr>
            <p:ph idx="1"/>
          </p:nvPr>
        </p:nvSpPr>
        <p:spPr>
          <a:xfrm>
            <a:off x="612648" y="1676400"/>
            <a:ext cx="7845552" cy="5181600"/>
          </a:xfrm>
        </p:spPr>
        <p:txBody>
          <a:bodyPr>
            <a:normAutofit lnSpcReduction="10000"/>
          </a:bodyPr>
          <a:lstStyle/>
          <a:p>
            <a:r>
              <a:rPr lang="en-US" dirty="0" smtClean="0"/>
              <a:t>News media has made several uncorroborated broadcasts about the safety of the drinking water and the utility’s call center is overwhelmed with calls from concerned customers</a:t>
            </a:r>
          </a:p>
          <a:p>
            <a:r>
              <a:rPr lang="en-US" dirty="0" smtClean="0"/>
              <a:t>The water utility representatives are unsure how long radiochemical water sample analyses will take and request HazMat and laboratory assistance </a:t>
            </a:r>
          </a:p>
          <a:p>
            <a:r>
              <a:rPr lang="en-US" dirty="0" smtClean="0"/>
              <a:t>The air plume analysis indicates that the wastewater plant is located outside the path of contaminants carried by wind </a:t>
            </a:r>
            <a:r>
              <a:rPr lang="en-US" dirty="0" smtClean="0">
                <a:sym typeface="Symbol"/>
              </a:rPr>
              <a:t> h</a:t>
            </a:r>
            <a:r>
              <a:rPr lang="en-US" dirty="0" smtClean="0"/>
              <a:t>owever, wastewater utility representatives are concerned about receiving contaminated drinking water from potentially affected neighborhoods</a:t>
            </a:r>
          </a:p>
          <a:p>
            <a:endParaRPr lang="en-US" dirty="0" smtClean="0"/>
          </a:p>
        </p:txBody>
      </p:sp>
      <p:sp>
        <p:nvSpPr>
          <p:cNvPr id="17410" name="Rectangle 6"/>
          <p:cNvSpPr>
            <a:spLocks noGrp="1" noChangeArrowheads="1"/>
          </p:cNvSpPr>
          <p:nvPr>
            <p:ph type="sldNum" sz="quarter" idx="12"/>
          </p:nvPr>
        </p:nvSpPr>
        <p:spPr>
          <a:noFill/>
        </p:spPr>
        <p:txBody>
          <a:bodyPr/>
          <a:lstStyle/>
          <a:p>
            <a:fld id="{D3F1D58E-DBE5-46F3-A23E-FD2D196F6379}" type="slidenum">
              <a:rPr lang="en-US" smtClean="0"/>
              <a:pPr/>
              <a:t>25</a:t>
            </a:fld>
            <a:endParaRPr lang="en-US"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57200" y="704088"/>
            <a:ext cx="8229600" cy="1143000"/>
          </a:xfrm>
        </p:spPr>
        <p:txBody>
          <a:bodyPr>
            <a:normAutofit/>
          </a:bodyPr>
          <a:lstStyle/>
          <a:p>
            <a:pPr>
              <a:defRPr/>
            </a:pPr>
            <a:r>
              <a:rPr lang="en-US" sz="5400" dirty="0" smtClean="0"/>
              <a:t>Key Issues – Module 3 (cont.)</a:t>
            </a:r>
          </a:p>
        </p:txBody>
      </p:sp>
      <p:sp>
        <p:nvSpPr>
          <p:cNvPr id="17412" name="Rectangle 3"/>
          <p:cNvSpPr>
            <a:spLocks noGrp="1" noChangeArrowheads="1"/>
          </p:cNvSpPr>
          <p:nvPr>
            <p:ph idx="1"/>
          </p:nvPr>
        </p:nvSpPr>
        <p:spPr>
          <a:xfrm>
            <a:off x="612648" y="1901952"/>
            <a:ext cx="7315200" cy="5181600"/>
          </a:xfrm>
        </p:spPr>
        <p:txBody>
          <a:bodyPr>
            <a:normAutofit/>
          </a:bodyPr>
          <a:lstStyle/>
          <a:p>
            <a:r>
              <a:rPr lang="en-US" dirty="0" smtClean="0"/>
              <a:t>The state wastewater permitting authorities and hazardous material response team work together to calculate that if it rains as predicted, storm water runoff and drainage from the impacted areas served by a combined wastewater and storm water collection system may become highly contaminated and reach the wastewater plant within two days</a:t>
            </a:r>
          </a:p>
        </p:txBody>
      </p:sp>
      <p:sp>
        <p:nvSpPr>
          <p:cNvPr id="17410" name="Rectangle 6"/>
          <p:cNvSpPr>
            <a:spLocks noGrp="1" noChangeArrowheads="1"/>
          </p:cNvSpPr>
          <p:nvPr>
            <p:ph type="sldNum" sz="quarter" idx="12"/>
          </p:nvPr>
        </p:nvSpPr>
        <p:spPr>
          <a:noFill/>
        </p:spPr>
        <p:txBody>
          <a:bodyPr/>
          <a:lstStyle/>
          <a:p>
            <a:fld id="{D3F1D58E-DBE5-46F3-A23E-FD2D196F6379}" type="slidenum">
              <a:rPr lang="en-US" smtClean="0"/>
              <a:pPr/>
              <a:t>26</a:t>
            </a:fld>
            <a:endParaRPr 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hidden="1"/>
          <p:cNvSpPr>
            <a:spLocks noGrp="1"/>
          </p:cNvSpPr>
          <p:nvPr>
            <p:ph type="title"/>
          </p:nvPr>
        </p:nvSpPr>
        <p:spPr/>
        <p:txBody>
          <a:bodyPr/>
          <a:lstStyle/>
          <a:p>
            <a:r>
              <a:rPr lang="en-US" dirty="0" smtClean="0"/>
              <a:t>Key issues – module 3</a:t>
            </a:r>
            <a:endParaRPr lang="en-US" dirty="0"/>
          </a:p>
        </p:txBody>
      </p:sp>
      <p:sp>
        <p:nvSpPr>
          <p:cNvPr id="17412" name="Rectangle 3"/>
          <p:cNvSpPr>
            <a:spLocks noGrp="1" noChangeArrowheads="1"/>
          </p:cNvSpPr>
          <p:nvPr>
            <p:ph idx="1"/>
          </p:nvPr>
        </p:nvSpPr>
        <p:spPr/>
        <p:txBody>
          <a:bodyPr/>
          <a:lstStyle/>
          <a:p>
            <a:r>
              <a:rPr lang="en-US" smtClean="0"/>
              <a:t>The level of radiation that might arrive at the wastewater plant via storm water is unknown, but is projected to contaminate the wastewater treatment plant systems as well as the activated sludge, water, biosolids and ambient air in and around the plant </a:t>
            </a:r>
            <a:r>
              <a:rPr lang="en-US" smtClean="0">
                <a:sym typeface="Symbol"/>
              </a:rPr>
              <a:t> u</a:t>
            </a:r>
            <a:r>
              <a:rPr lang="en-US" smtClean="0"/>
              <a:t>tility personnel may also be at risk to contamination and the entire facility may become uninhabitable</a:t>
            </a:r>
          </a:p>
          <a:p>
            <a:r>
              <a:rPr lang="en-US" smtClean="0"/>
              <a:t>The wastewater utility representatives are unsure how to arrange for continual radiological analyses of plant influent and effluent</a:t>
            </a:r>
            <a:endParaRPr lang="en-US" dirty="0" smtClean="0"/>
          </a:p>
        </p:txBody>
      </p:sp>
      <p:sp>
        <p:nvSpPr>
          <p:cNvPr id="17410" name="Rectangle 6"/>
          <p:cNvSpPr>
            <a:spLocks noGrp="1" noChangeArrowheads="1"/>
          </p:cNvSpPr>
          <p:nvPr>
            <p:ph type="sldNum" sz="quarter" idx="12"/>
          </p:nvPr>
        </p:nvSpPr>
        <p:spPr/>
        <p:txBody>
          <a:bodyPr/>
          <a:lstStyle/>
          <a:p>
            <a:fld id="{D3F1D58E-DBE5-46F3-A23E-FD2D196F6379}" type="slidenum">
              <a:rPr lang="en-US" smtClean="0"/>
              <a:pPr/>
              <a:t>27</a:t>
            </a:fld>
            <a:endParaRPr lang="en-US" smtClean="0"/>
          </a:p>
        </p:txBody>
      </p:sp>
      <p:sp>
        <p:nvSpPr>
          <p:cNvPr id="6" name="Rectangle 2"/>
          <p:cNvSpPr txBox="1">
            <a:spLocks noChangeArrowheads="1"/>
          </p:cNvSpPr>
          <p:nvPr/>
        </p:nvSpPr>
        <p:spPr>
          <a:xfrm>
            <a:off x="609600" y="457200"/>
            <a:ext cx="8229600" cy="1143000"/>
          </a:xfrm>
          <a:prstGeom prst="rect">
            <a:avLst/>
          </a:prstGeom>
        </p:spPr>
        <p:txBody>
          <a:bodyPr vert="horz" lIns="0" rIns="0" bIns="0" anchor="b">
            <a:normAutofit/>
          </a:bodyPr>
          <a:lstStyle/>
          <a:p>
            <a:pPr lvl="0" fontAlgn="auto">
              <a:spcAft>
                <a:spcPts val="0"/>
              </a:spcAft>
              <a:defRPr/>
            </a:pPr>
            <a:r>
              <a:rPr lang="en-US" sz="5400" dirty="0" smtClean="0">
                <a:solidFill>
                  <a:srgbClr val="04617B"/>
                </a:solidFill>
                <a:latin typeface="Calibri"/>
                <a:ea typeface="+mj-ea"/>
                <a:cs typeface="+mj-cs"/>
              </a:rPr>
              <a:t>Key Issues – Module 3 (cont.)</a:t>
            </a:r>
            <a:endParaRPr kumimoji="0" lang="en-US" sz="4400" b="0" i="0" u="none" strike="noStrike" kern="1200" cap="none" spc="0" normalizeH="0" baseline="0" noProof="0" dirty="0" smtClean="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57200" y="704088"/>
            <a:ext cx="8229600" cy="1143000"/>
          </a:xfrm>
        </p:spPr>
        <p:txBody>
          <a:bodyPr>
            <a:normAutofit/>
          </a:bodyPr>
          <a:lstStyle/>
          <a:p>
            <a:pPr>
              <a:defRPr/>
            </a:pPr>
            <a:r>
              <a:rPr lang="en-US" sz="5400" dirty="0" smtClean="0"/>
              <a:t>Key Issues – Module 3 (cont.)</a:t>
            </a:r>
          </a:p>
        </p:txBody>
      </p:sp>
      <p:sp>
        <p:nvSpPr>
          <p:cNvPr id="17412" name="Rectangle 3"/>
          <p:cNvSpPr>
            <a:spLocks noGrp="1" noChangeArrowheads="1"/>
          </p:cNvSpPr>
          <p:nvPr>
            <p:ph idx="1"/>
          </p:nvPr>
        </p:nvSpPr>
        <p:spPr>
          <a:xfrm>
            <a:off x="612648" y="1901952"/>
            <a:ext cx="7315200" cy="5181600"/>
          </a:xfrm>
        </p:spPr>
        <p:txBody>
          <a:bodyPr>
            <a:normAutofit/>
          </a:bodyPr>
          <a:lstStyle/>
          <a:p>
            <a:r>
              <a:rPr lang="en-US" dirty="0" smtClean="0"/>
              <a:t>Drinking water utilities downstream from the wastewater utility are concerned and want to know what is being done to protect the river and their other water sources from contamination</a:t>
            </a:r>
          </a:p>
          <a:p>
            <a:r>
              <a:rPr lang="en-US" dirty="0" smtClean="0"/>
              <a:t>Additionally, water and wastewater utilities report that some personnel are requesting time off to evacuate their families and are concerned about the health risks of reporting for work</a:t>
            </a:r>
            <a:endParaRPr lang="en-US" dirty="0"/>
          </a:p>
        </p:txBody>
      </p:sp>
      <p:sp>
        <p:nvSpPr>
          <p:cNvPr id="17410" name="Rectangle 6"/>
          <p:cNvSpPr>
            <a:spLocks noGrp="1" noChangeArrowheads="1"/>
          </p:cNvSpPr>
          <p:nvPr>
            <p:ph type="sldNum" sz="quarter" idx="12"/>
          </p:nvPr>
        </p:nvSpPr>
        <p:spPr>
          <a:noFill/>
        </p:spPr>
        <p:txBody>
          <a:bodyPr/>
          <a:lstStyle/>
          <a:p>
            <a:fld id="{D3F1D58E-DBE5-46F3-A23E-FD2D196F6379}" type="slidenum">
              <a:rPr lang="en-US" smtClean="0"/>
              <a:pPr/>
              <a:t>28</a:t>
            </a:fld>
            <a:endParaRPr lang="en-US"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Rectangle 4"/>
          <p:cNvSpPr>
            <a:spLocks noChangeArrowheads="1"/>
          </p:cNvSpPr>
          <p:nvPr/>
        </p:nvSpPr>
        <p:spPr bwMode="auto">
          <a:xfrm>
            <a:off x="1371600" y="2362200"/>
            <a:ext cx="7772400" cy="1143000"/>
          </a:xfrm>
          <a:prstGeom prst="rect">
            <a:avLst/>
          </a:prstGeom>
          <a:noFill/>
          <a:ln w="9525">
            <a:noFill/>
            <a:miter lim="800000"/>
            <a:headEnd/>
            <a:tailEnd/>
          </a:ln>
        </p:spPr>
        <p:txBody>
          <a:bodyPr anchor="ctr"/>
          <a:lstStyle/>
          <a:p>
            <a:pPr>
              <a:defRPr/>
            </a:pPr>
            <a:r>
              <a:rPr lang="en-US" sz="5000" b="1" dirty="0">
                <a:solidFill>
                  <a:srgbClr val="04617B"/>
                </a:solidFill>
                <a:latin typeface="Calibri"/>
              </a:rPr>
              <a:t>Action Planning Session </a:t>
            </a:r>
          </a:p>
        </p:txBody>
      </p:sp>
      <p:sp>
        <p:nvSpPr>
          <p:cNvPr id="41987" name="Rectangle 3"/>
          <p:cNvSpPr>
            <a:spLocks noChangeArrowheads="1"/>
          </p:cNvSpPr>
          <p:nvPr/>
        </p:nvSpPr>
        <p:spPr bwMode="auto">
          <a:xfrm>
            <a:off x="2819400" y="3429000"/>
            <a:ext cx="5486400" cy="685800"/>
          </a:xfrm>
          <a:prstGeom prst="rect">
            <a:avLst/>
          </a:prstGeom>
          <a:noFill/>
          <a:ln w="9525">
            <a:noFill/>
            <a:miter lim="800000"/>
            <a:headEnd/>
            <a:tailEnd/>
          </a:ln>
        </p:spPr>
        <p:txBody>
          <a:bodyPr/>
          <a:lstStyle/>
          <a:p>
            <a:pPr algn="ctr">
              <a:spcBef>
                <a:spcPct val="20000"/>
              </a:spcBef>
              <a:buFont typeface="Wingdings" pitchFamily="2" charset="2"/>
              <a:buNone/>
              <a:defRPr/>
            </a:pPr>
            <a:r>
              <a:rPr lang="en-US" sz="2800" b="1" dirty="0">
                <a:solidFill>
                  <a:srgbClr val="04617B"/>
                </a:solidFill>
              </a:rPr>
              <a:t>Post-Exercise “Hot Wash”</a:t>
            </a:r>
          </a:p>
          <a:p>
            <a:pPr algn="ctr">
              <a:spcBef>
                <a:spcPct val="20000"/>
              </a:spcBef>
              <a:buFont typeface="Wingdings" pitchFamily="2" charset="2"/>
              <a:buNone/>
              <a:defRPr/>
            </a:pPr>
            <a:endParaRPr lang="en-US" sz="2800" b="1" dirty="0">
              <a:solidFill>
                <a:prstClr val="black"/>
              </a:solidFill>
              <a:effectLst>
                <a:outerShdw blurRad="38100" dist="38100" dir="2700000" algn="tl">
                  <a:srgbClr val="C0C0C0"/>
                </a:outerShdw>
              </a:effectLst>
            </a:endParaRPr>
          </a:p>
        </p:txBody>
      </p:sp>
      <p:sp>
        <p:nvSpPr>
          <p:cNvPr id="2" name="Title 1" hidden="1"/>
          <p:cNvSpPr>
            <a:spLocks noGrp="1"/>
          </p:cNvSpPr>
          <p:nvPr>
            <p:ph type="title"/>
          </p:nvPr>
        </p:nvSpPr>
        <p:spPr/>
        <p:txBody>
          <a:bodyPr>
            <a:normAutofit fontScale="90000"/>
          </a:bodyPr>
          <a:lstStyle/>
          <a:p>
            <a:r>
              <a:rPr lang="en-US" dirty="0" smtClean="0"/>
              <a:t>Action planning session</a:t>
            </a:r>
            <a:br>
              <a:rPr lang="en-US" dirty="0" smtClean="0"/>
            </a:br>
            <a:r>
              <a:rPr lang="en-US" dirty="0" smtClean="0"/>
              <a:t>post exercise </a:t>
            </a:r>
            <a:endParaRPr lang="en-US" dirty="0"/>
          </a:p>
        </p:txBody>
      </p:sp>
      <p:sp>
        <p:nvSpPr>
          <p:cNvPr id="34820" name="Slide Number Placeholder 3"/>
          <p:cNvSpPr>
            <a:spLocks noGrp="1"/>
          </p:cNvSpPr>
          <p:nvPr>
            <p:ph type="sldNum" sz="quarter" idx="12"/>
          </p:nvPr>
        </p:nvSpPr>
        <p:spPr>
          <a:noFill/>
        </p:spPr>
        <p:txBody>
          <a:bodyPr/>
          <a:lstStyle/>
          <a:p>
            <a:fld id="{D6448808-3065-4CBA-9729-59FAE00B8151}" type="slidenum">
              <a:rPr lang="en-US" smtClean="0">
                <a:solidFill>
                  <a:srgbClr val="04617B">
                    <a:shade val="90000"/>
                  </a:srgbClr>
                </a:solidFill>
              </a:rPr>
              <a:pPr/>
              <a:t>29</a:t>
            </a:fld>
            <a:endParaRPr lang="en-US">
              <a:solidFill>
                <a:srgbClr val="04617B">
                  <a:shade val="90000"/>
                </a:srgbClr>
              </a:solidFill>
            </a:endParaRPr>
          </a:p>
        </p:txBody>
      </p:sp>
    </p:spTree>
    <p:extLst>
      <p:ext uri="{BB962C8B-B14F-4D97-AF65-F5344CB8AC3E}">
        <p14:creationId xmlns:p14="http://schemas.microsoft.com/office/powerpoint/2010/main" val="1994581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pPr algn="l" eaLnBrk="1" hangingPunct="1">
              <a:defRPr/>
            </a:pPr>
            <a:r>
              <a:rPr lang="en-US" dirty="0" smtClean="0"/>
              <a:t>Welcome and Introductions</a:t>
            </a:r>
          </a:p>
        </p:txBody>
      </p:sp>
      <p:sp>
        <p:nvSpPr>
          <p:cNvPr id="5124" name="Rectangle 3"/>
          <p:cNvSpPr>
            <a:spLocks noGrp="1" noChangeArrowheads="1"/>
          </p:cNvSpPr>
          <p:nvPr>
            <p:ph idx="1"/>
          </p:nvPr>
        </p:nvSpPr>
        <p:spPr/>
        <p:txBody>
          <a:bodyPr/>
          <a:lstStyle/>
          <a:p>
            <a:pPr eaLnBrk="1" hangingPunct="1">
              <a:spcBef>
                <a:spcPts val="1200"/>
              </a:spcBef>
            </a:pPr>
            <a:r>
              <a:rPr lang="en-US" dirty="0" smtClean="0"/>
              <a:t>Name</a:t>
            </a:r>
          </a:p>
          <a:p>
            <a:pPr eaLnBrk="1" hangingPunct="1">
              <a:spcBef>
                <a:spcPts val="1200"/>
              </a:spcBef>
            </a:pPr>
            <a:r>
              <a:rPr lang="en-US" dirty="0" smtClean="0"/>
              <a:t>Organization</a:t>
            </a:r>
          </a:p>
          <a:p>
            <a:pPr eaLnBrk="1" hangingPunct="1">
              <a:spcBef>
                <a:spcPts val="1200"/>
              </a:spcBef>
            </a:pPr>
            <a:r>
              <a:rPr lang="en-US" dirty="0" smtClean="0"/>
              <a:t>Emergency response experience</a:t>
            </a:r>
          </a:p>
        </p:txBody>
      </p:sp>
      <p:sp>
        <p:nvSpPr>
          <p:cNvPr id="5122" name="Rectangle 6"/>
          <p:cNvSpPr>
            <a:spLocks noGrp="1" noChangeArrowheads="1"/>
          </p:cNvSpPr>
          <p:nvPr>
            <p:ph type="sldNum" sz="quarter" idx="12"/>
          </p:nvPr>
        </p:nvSpPr>
        <p:spPr>
          <a:noFill/>
        </p:spPr>
        <p:txBody>
          <a:bodyPr/>
          <a:lstStyle/>
          <a:p>
            <a:fld id="{084B7139-E267-425D-813C-7FF6E94333C1}" type="slidenum">
              <a:rPr lang="en-US" smtClean="0"/>
              <a:pPr/>
              <a:t>3</a:t>
            </a:fld>
            <a:endParaRPr 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p:cNvSpPr>
            <a:spLocks noGrp="1"/>
          </p:cNvSpPr>
          <p:nvPr>
            <p:ph type="title"/>
          </p:nvPr>
        </p:nvSpPr>
        <p:spPr/>
        <p:txBody>
          <a:bodyPr/>
          <a:lstStyle/>
          <a:p>
            <a:r>
              <a:rPr lang="en-US" dirty="0" smtClean="0"/>
              <a:t>Review of exercise objectives</a:t>
            </a:r>
            <a:endParaRPr lang="en-US" dirty="0"/>
          </a:p>
        </p:txBody>
      </p:sp>
      <p:sp>
        <p:nvSpPr>
          <p:cNvPr id="3" name="Slide Number Placeholder 2"/>
          <p:cNvSpPr>
            <a:spLocks noGrp="1"/>
          </p:cNvSpPr>
          <p:nvPr>
            <p:ph type="sldNum" sz="quarter" idx="12"/>
          </p:nvPr>
        </p:nvSpPr>
        <p:spPr/>
        <p:txBody>
          <a:bodyPr/>
          <a:lstStyle/>
          <a:p>
            <a:pPr>
              <a:defRPr/>
            </a:pPr>
            <a:fld id="{7FA4F20D-44AF-49C6-9EB5-28AB66E6C8D9}" type="slidenum">
              <a:rPr lang="en-US" smtClean="0">
                <a:solidFill>
                  <a:srgbClr val="04617B">
                    <a:shade val="90000"/>
                  </a:srgbClr>
                </a:solidFill>
              </a:rPr>
              <a:pPr>
                <a:defRPr/>
              </a:pPr>
              <a:t>30</a:t>
            </a:fld>
            <a:endParaRPr lang="en-US">
              <a:solidFill>
                <a:srgbClr val="04617B">
                  <a:shade val="90000"/>
                </a:srgbClr>
              </a:solidFill>
            </a:endParaRPr>
          </a:p>
        </p:txBody>
      </p:sp>
      <p:sp>
        <p:nvSpPr>
          <p:cNvPr id="4" name="Rectangle 2"/>
          <p:cNvSpPr txBox="1">
            <a:spLocks noChangeArrowheads="1"/>
          </p:cNvSpPr>
          <p:nvPr/>
        </p:nvSpPr>
        <p:spPr>
          <a:xfrm>
            <a:off x="457200" y="685800"/>
            <a:ext cx="8229600" cy="704088"/>
          </a:xfrm>
          <a:prstGeom prst="rect">
            <a:avLst/>
          </a:prstGeom>
        </p:spPr>
        <p:txBody>
          <a:bodyPr vert="horz" lIns="0" rIns="0" bIns="0" anchor="b">
            <a:normAutofit fontScale="90000" lnSpcReduction="10000"/>
          </a:bodyPr>
          <a:lstStyle/>
          <a:p>
            <a:pPr fontAlgn="auto">
              <a:spcAft>
                <a:spcPts val="0"/>
              </a:spcAft>
              <a:defRPr/>
            </a:pPr>
            <a:r>
              <a:rPr lang="en-US" sz="5000" dirty="0">
                <a:solidFill>
                  <a:srgbClr val="04617B"/>
                </a:solidFill>
                <a:latin typeface="Calibri"/>
              </a:rPr>
              <a:t>Review of Exercise Objectives</a:t>
            </a:r>
          </a:p>
        </p:txBody>
      </p:sp>
      <p:sp>
        <p:nvSpPr>
          <p:cNvPr id="5" name="Rectangle 3"/>
          <p:cNvSpPr txBox="1">
            <a:spLocks noChangeArrowheads="1"/>
          </p:cNvSpPr>
          <p:nvPr/>
        </p:nvSpPr>
        <p:spPr>
          <a:xfrm>
            <a:off x="609600" y="1444752"/>
            <a:ext cx="7696200" cy="5641848"/>
          </a:xfrm>
          <a:prstGeom prst="rect">
            <a:avLst/>
          </a:prstGeom>
        </p:spPr>
        <p:txBody>
          <a:bodyPr vert="horz">
            <a:normAutofit fontScale="92500" lnSpcReduction="10000"/>
          </a:bodyPr>
          <a:lstStyle/>
          <a:p>
            <a:pPr marL="274320" indent="-274320">
              <a:lnSpc>
                <a:spcPct val="90000"/>
              </a:lnSpc>
              <a:spcBef>
                <a:spcPct val="20000"/>
              </a:spcBef>
              <a:buClr>
                <a:srgbClr val="0BD0D9"/>
              </a:buClr>
              <a:buSzPct val="95000"/>
              <a:buFont typeface="Wingdings 2"/>
              <a:buChar char=""/>
            </a:pPr>
            <a:r>
              <a:rPr lang="en-US" sz="2800" dirty="0">
                <a:solidFill>
                  <a:prstClr val="black"/>
                </a:solidFill>
                <a:latin typeface="Constantia"/>
              </a:rPr>
              <a:t>Explore and address cybersecurity challenges</a:t>
            </a:r>
          </a:p>
          <a:p>
            <a:pPr marL="274320" indent="-274320">
              <a:lnSpc>
                <a:spcPct val="90000"/>
              </a:lnSpc>
              <a:spcBef>
                <a:spcPct val="20000"/>
              </a:spcBef>
              <a:buClr>
                <a:srgbClr val="0BD0D9"/>
              </a:buClr>
              <a:buSzPct val="95000"/>
              <a:buFont typeface="Wingdings 2"/>
              <a:buChar char=""/>
            </a:pPr>
            <a:r>
              <a:rPr lang="en-US" sz="2800" dirty="0">
                <a:solidFill>
                  <a:prstClr val="black"/>
                </a:solidFill>
                <a:latin typeface="Constantia"/>
              </a:rPr>
              <a:t>Define or refine participants’ roles and </a:t>
            </a:r>
            <a:r>
              <a:rPr lang="en-US" sz="2800" dirty="0" smtClean="0">
                <a:solidFill>
                  <a:prstClr val="black"/>
                </a:solidFill>
                <a:latin typeface="Constantia"/>
              </a:rPr>
              <a:t>responsibilities for managing the consequences of a </a:t>
            </a:r>
            <a:r>
              <a:rPr lang="en-US" sz="2800" dirty="0">
                <a:solidFill>
                  <a:prstClr val="black"/>
                </a:solidFill>
                <a:latin typeface="Constantia"/>
              </a:rPr>
              <a:t>cybersecurity incident, which should be reflected in their plans, </a:t>
            </a:r>
            <a:r>
              <a:rPr lang="en-US" sz="2800" dirty="0" smtClean="0">
                <a:solidFill>
                  <a:prstClr val="black"/>
                </a:solidFill>
                <a:latin typeface="Constantia"/>
              </a:rPr>
              <a:t>policies and </a:t>
            </a:r>
            <a:r>
              <a:rPr lang="en-US" sz="2800" dirty="0">
                <a:solidFill>
                  <a:prstClr val="black"/>
                </a:solidFill>
                <a:latin typeface="Constantia"/>
              </a:rPr>
              <a:t>procedures and other preparedness elements currently in place or under development</a:t>
            </a:r>
          </a:p>
          <a:p>
            <a:pPr marL="274320" indent="-274320">
              <a:lnSpc>
                <a:spcPct val="90000"/>
              </a:lnSpc>
              <a:spcBef>
                <a:spcPct val="20000"/>
              </a:spcBef>
              <a:buClr>
                <a:srgbClr val="0BD0D9"/>
              </a:buClr>
              <a:buSzPct val="95000"/>
              <a:buFont typeface="Wingdings 2"/>
              <a:buChar char=""/>
            </a:pPr>
            <a:r>
              <a:rPr lang="en-US" sz="2800" dirty="0">
                <a:solidFill>
                  <a:prstClr val="black"/>
                </a:solidFill>
                <a:latin typeface="Constantia"/>
              </a:rPr>
              <a:t>Build relationships between utilities and stakeholders</a:t>
            </a:r>
          </a:p>
          <a:p>
            <a:pPr marL="274320" indent="-274320" fontAlgn="auto">
              <a:lnSpc>
                <a:spcPct val="90000"/>
              </a:lnSpc>
              <a:spcBef>
                <a:spcPct val="20000"/>
              </a:spcBef>
              <a:spcAft>
                <a:spcPts val="0"/>
              </a:spcAft>
              <a:buClr>
                <a:srgbClr val="0BD0D9"/>
              </a:buClr>
              <a:buSzPct val="95000"/>
              <a:buFont typeface="Wingdings 2"/>
              <a:buChar char=""/>
            </a:pPr>
            <a:r>
              <a:rPr lang="en-US" sz="2800" dirty="0">
                <a:solidFill>
                  <a:prstClr val="black"/>
                </a:solidFill>
                <a:latin typeface="Constantia"/>
              </a:rPr>
              <a:t>Increase awareness of the damage that can be caused by a cybersecurity incident on a business or control system</a:t>
            </a:r>
          </a:p>
          <a:p>
            <a:pPr marL="274320" indent="-274320" fontAlgn="auto">
              <a:lnSpc>
                <a:spcPct val="90000"/>
              </a:lnSpc>
              <a:spcBef>
                <a:spcPct val="20000"/>
              </a:spcBef>
              <a:spcAft>
                <a:spcPts val="0"/>
              </a:spcAft>
              <a:buClr>
                <a:srgbClr val="0BD0D9"/>
              </a:buClr>
              <a:buSzPct val="95000"/>
              <a:buFont typeface="Wingdings 2"/>
              <a:buChar char=""/>
            </a:pPr>
            <a:r>
              <a:rPr lang="en-US" sz="2800" dirty="0">
                <a:solidFill>
                  <a:prstClr val="black"/>
                </a:solidFill>
                <a:latin typeface="Constantia"/>
              </a:rPr>
              <a:t>Identify other needed enhancements related to training and exercises and other preparedness elements currently in place or under development</a:t>
            </a:r>
          </a:p>
        </p:txBody>
      </p:sp>
    </p:spTree>
    <p:extLst>
      <p:ext uri="{BB962C8B-B14F-4D97-AF65-F5344CB8AC3E}">
        <p14:creationId xmlns:p14="http://schemas.microsoft.com/office/powerpoint/2010/main" val="17362359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p:cNvSpPr>
            <a:spLocks noGrp="1"/>
          </p:cNvSpPr>
          <p:nvPr>
            <p:ph type="title"/>
          </p:nvPr>
        </p:nvSpPr>
        <p:spPr/>
        <p:txBody>
          <a:bodyPr/>
          <a:lstStyle/>
          <a:p>
            <a:r>
              <a:rPr lang="en-US" dirty="0" smtClean="0"/>
              <a:t>conclusion</a:t>
            </a:r>
            <a:endParaRPr lang="en-US" dirty="0"/>
          </a:p>
        </p:txBody>
      </p:sp>
      <p:sp>
        <p:nvSpPr>
          <p:cNvPr id="38914" name="Rectangle 6"/>
          <p:cNvSpPr>
            <a:spLocks noGrp="1" noChangeArrowheads="1"/>
          </p:cNvSpPr>
          <p:nvPr>
            <p:ph type="sldNum" sz="quarter" idx="12"/>
          </p:nvPr>
        </p:nvSpPr>
        <p:spPr>
          <a:noFill/>
        </p:spPr>
        <p:txBody>
          <a:bodyPr/>
          <a:lstStyle/>
          <a:p>
            <a:fld id="{52592236-E2DB-42AC-B352-455F25679F05}" type="slidenum">
              <a:rPr lang="en-US" smtClean="0">
                <a:solidFill>
                  <a:srgbClr val="04617B">
                    <a:shade val="90000"/>
                  </a:srgbClr>
                </a:solidFill>
              </a:rPr>
              <a:pPr/>
              <a:t>31</a:t>
            </a:fld>
            <a:endParaRPr lang="en-US">
              <a:solidFill>
                <a:srgbClr val="04617B">
                  <a:shade val="90000"/>
                </a:srgbClr>
              </a:solidFill>
            </a:endParaRPr>
          </a:p>
        </p:txBody>
      </p:sp>
      <p:sp>
        <p:nvSpPr>
          <p:cNvPr id="66562" name="Rectangle 2"/>
          <p:cNvSpPr>
            <a:spLocks noChangeArrowheads="1"/>
          </p:cNvSpPr>
          <p:nvPr/>
        </p:nvSpPr>
        <p:spPr bwMode="auto">
          <a:xfrm>
            <a:off x="457200" y="704088"/>
            <a:ext cx="8229600" cy="1143000"/>
          </a:xfrm>
          <a:prstGeom prst="rect">
            <a:avLst/>
          </a:prstGeom>
          <a:noFill/>
          <a:ln w="9525">
            <a:noFill/>
            <a:miter lim="800000"/>
            <a:headEnd/>
            <a:tailEnd/>
          </a:ln>
        </p:spPr>
        <p:txBody>
          <a:bodyPr anchor="ctr"/>
          <a:lstStyle/>
          <a:p>
            <a:pPr>
              <a:defRPr/>
            </a:pPr>
            <a:r>
              <a:rPr lang="en-US" sz="5000" dirty="0">
                <a:solidFill>
                  <a:srgbClr val="04617B"/>
                </a:solidFill>
                <a:latin typeface="Calibri"/>
              </a:rPr>
              <a:t>Conclusion</a:t>
            </a:r>
          </a:p>
        </p:txBody>
      </p:sp>
      <p:sp>
        <p:nvSpPr>
          <p:cNvPr id="38916" name="Rectangle 3"/>
          <p:cNvSpPr>
            <a:spLocks noChangeArrowheads="1"/>
          </p:cNvSpPr>
          <p:nvPr/>
        </p:nvSpPr>
        <p:spPr bwMode="auto">
          <a:xfrm>
            <a:off x="612648" y="1905000"/>
            <a:ext cx="7239000" cy="4343400"/>
          </a:xfrm>
          <a:prstGeom prst="rect">
            <a:avLst/>
          </a:prstGeom>
          <a:noFill/>
          <a:ln w="9525">
            <a:noFill/>
            <a:miter lim="800000"/>
            <a:headEnd/>
            <a:tailEnd/>
          </a:ln>
        </p:spPr>
        <p:txBody>
          <a:bodyPr/>
          <a:lstStyle/>
          <a:p>
            <a:pPr marL="274320" indent="-274320">
              <a:lnSpc>
                <a:spcPct val="90000"/>
              </a:lnSpc>
              <a:spcBef>
                <a:spcPct val="20000"/>
              </a:spcBef>
              <a:buClr>
                <a:srgbClr val="0BD0D9"/>
              </a:buClr>
              <a:buSzPct val="95000"/>
              <a:buFont typeface="Wingdings 2"/>
              <a:buChar char=""/>
            </a:pPr>
            <a:r>
              <a:rPr lang="en-US" sz="2600" dirty="0">
                <a:solidFill>
                  <a:prstClr val="black"/>
                </a:solidFill>
                <a:latin typeface="Constantia"/>
              </a:rPr>
              <a:t>Please turn in your notes from the Action Planning Session, your participant evaluation </a:t>
            </a:r>
            <a:r>
              <a:rPr lang="en-US" sz="2600" dirty="0" smtClean="0">
                <a:solidFill>
                  <a:prstClr val="black"/>
                </a:solidFill>
                <a:latin typeface="Constantia"/>
              </a:rPr>
              <a:t>form and </a:t>
            </a:r>
            <a:r>
              <a:rPr lang="en-US" sz="2600" dirty="0">
                <a:solidFill>
                  <a:prstClr val="black"/>
                </a:solidFill>
                <a:latin typeface="Constantia"/>
              </a:rPr>
              <a:t>any additional comments you wish to share</a:t>
            </a:r>
          </a:p>
          <a:p>
            <a:pPr marL="274320" indent="-274320">
              <a:lnSpc>
                <a:spcPct val="90000"/>
              </a:lnSpc>
              <a:spcBef>
                <a:spcPct val="20000"/>
              </a:spcBef>
              <a:buClr>
                <a:srgbClr val="0BD0D9"/>
              </a:buClr>
              <a:buSzPct val="95000"/>
              <a:buFont typeface="Wingdings 2"/>
              <a:buChar char=""/>
            </a:pPr>
            <a:r>
              <a:rPr lang="en-US" sz="2600" dirty="0">
                <a:solidFill>
                  <a:prstClr val="black"/>
                </a:solidFill>
                <a:latin typeface="Constantia"/>
              </a:rPr>
              <a:t>This information will be used to develop an After Action Report and Improvement Plan</a:t>
            </a:r>
          </a:p>
        </p:txBody>
      </p:sp>
    </p:spTree>
    <p:extLst>
      <p:ext uri="{BB962C8B-B14F-4D97-AF65-F5344CB8AC3E}">
        <p14:creationId xmlns:p14="http://schemas.microsoft.com/office/powerpoint/2010/main" val="22865527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Rectangle 4"/>
          <p:cNvSpPr>
            <a:spLocks noChangeArrowheads="1"/>
          </p:cNvSpPr>
          <p:nvPr/>
        </p:nvSpPr>
        <p:spPr bwMode="auto">
          <a:xfrm>
            <a:off x="1219200" y="2286000"/>
            <a:ext cx="7772400" cy="1143000"/>
          </a:xfrm>
          <a:prstGeom prst="rect">
            <a:avLst/>
          </a:prstGeom>
          <a:noFill/>
          <a:ln w="9525">
            <a:noFill/>
            <a:miter lim="800000"/>
            <a:headEnd/>
            <a:tailEnd/>
          </a:ln>
        </p:spPr>
        <p:txBody>
          <a:bodyPr anchor="ctr"/>
          <a:lstStyle/>
          <a:p>
            <a:pPr>
              <a:defRPr/>
            </a:pPr>
            <a:r>
              <a:rPr lang="en-US" sz="5000" b="1" dirty="0">
                <a:solidFill>
                  <a:srgbClr val="04617B"/>
                </a:solidFill>
                <a:latin typeface="Calibri"/>
              </a:rPr>
              <a:t>Closing Remarks</a:t>
            </a:r>
          </a:p>
        </p:txBody>
      </p:sp>
      <p:sp>
        <p:nvSpPr>
          <p:cNvPr id="41987" name="Rectangle 3"/>
          <p:cNvSpPr>
            <a:spLocks noChangeArrowheads="1"/>
          </p:cNvSpPr>
          <p:nvPr/>
        </p:nvSpPr>
        <p:spPr bwMode="auto">
          <a:xfrm>
            <a:off x="1219200" y="3124200"/>
            <a:ext cx="6400800" cy="685800"/>
          </a:xfrm>
          <a:prstGeom prst="rect">
            <a:avLst/>
          </a:prstGeom>
          <a:noFill/>
          <a:ln w="9525">
            <a:noFill/>
            <a:miter lim="800000"/>
            <a:headEnd/>
            <a:tailEnd/>
          </a:ln>
        </p:spPr>
        <p:txBody>
          <a:bodyPr/>
          <a:lstStyle/>
          <a:p>
            <a:pPr>
              <a:spcBef>
                <a:spcPct val="20000"/>
              </a:spcBef>
              <a:buFont typeface="Wingdings" pitchFamily="2" charset="2"/>
              <a:buNone/>
              <a:defRPr/>
            </a:pPr>
            <a:r>
              <a:rPr lang="en-US" sz="2800" b="1" dirty="0">
                <a:solidFill>
                  <a:srgbClr val="04617B"/>
                </a:solidFill>
              </a:rPr>
              <a:t>Thank you for participating</a:t>
            </a:r>
          </a:p>
          <a:p>
            <a:pPr algn="ctr">
              <a:spcBef>
                <a:spcPct val="20000"/>
              </a:spcBef>
              <a:buFont typeface="Wingdings" pitchFamily="2" charset="2"/>
              <a:buNone/>
              <a:defRPr/>
            </a:pPr>
            <a:endParaRPr lang="en-US" sz="2800" b="1" dirty="0">
              <a:solidFill>
                <a:prstClr val="black"/>
              </a:solidFill>
              <a:effectLst>
                <a:outerShdw blurRad="38100" dist="38100" dir="2700000" algn="tl">
                  <a:srgbClr val="C0C0C0"/>
                </a:outerShdw>
              </a:effectLst>
            </a:endParaRPr>
          </a:p>
        </p:txBody>
      </p:sp>
      <p:sp>
        <p:nvSpPr>
          <p:cNvPr id="2" name="Title 1" hidden="1"/>
          <p:cNvSpPr>
            <a:spLocks noGrp="1"/>
          </p:cNvSpPr>
          <p:nvPr>
            <p:ph type="title"/>
          </p:nvPr>
        </p:nvSpPr>
        <p:spPr/>
        <p:txBody>
          <a:bodyPr>
            <a:normAutofit fontScale="90000"/>
          </a:bodyPr>
          <a:lstStyle/>
          <a:p>
            <a:r>
              <a:rPr lang="en-US" dirty="0" smtClean="0"/>
              <a:t>Closing remarks thank you for participating</a:t>
            </a:r>
            <a:endParaRPr lang="en-US" dirty="0"/>
          </a:p>
        </p:txBody>
      </p:sp>
      <p:sp>
        <p:nvSpPr>
          <p:cNvPr id="39940" name="Slide Number Placeholder 3"/>
          <p:cNvSpPr>
            <a:spLocks noGrp="1"/>
          </p:cNvSpPr>
          <p:nvPr>
            <p:ph type="sldNum" sz="quarter" idx="12"/>
          </p:nvPr>
        </p:nvSpPr>
        <p:spPr/>
        <p:txBody>
          <a:bodyPr/>
          <a:lstStyle/>
          <a:p>
            <a:fld id="{21C004FF-C7A8-4AB9-8B6A-7B00CDD2E126}" type="slidenum">
              <a:rPr lang="en-US" smtClean="0">
                <a:solidFill>
                  <a:srgbClr val="04617B">
                    <a:shade val="90000"/>
                  </a:srgbClr>
                </a:solidFill>
              </a:rPr>
              <a:pPr/>
              <a:t>32</a:t>
            </a:fld>
            <a:endParaRPr lang="en-US">
              <a:solidFill>
                <a:srgbClr val="04617B">
                  <a:shade val="90000"/>
                </a:srgbClr>
              </a:solidFill>
            </a:endParaRPr>
          </a:p>
        </p:txBody>
      </p:sp>
    </p:spTree>
    <p:extLst>
      <p:ext uri="{BB962C8B-B14F-4D97-AF65-F5344CB8AC3E}">
        <p14:creationId xmlns:p14="http://schemas.microsoft.com/office/powerpoint/2010/main" val="3992746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457200" y="704088"/>
            <a:ext cx="8229600" cy="1143000"/>
          </a:xfrm>
        </p:spPr>
        <p:txBody>
          <a:bodyPr vert="horz" lIns="0" rIns="0" bIns="0" anchor="b">
            <a:normAutofit/>
          </a:bodyPr>
          <a:lstStyle/>
          <a:p>
            <a:pPr>
              <a:defRPr/>
            </a:pPr>
            <a:r>
              <a:rPr lang="en-US" dirty="0" smtClean="0"/>
              <a:t>Agenda</a:t>
            </a:r>
          </a:p>
        </p:txBody>
      </p:sp>
      <p:sp>
        <p:nvSpPr>
          <p:cNvPr id="6146" name="Rectangle 6"/>
          <p:cNvSpPr>
            <a:spLocks noGrp="1" noChangeArrowheads="1"/>
          </p:cNvSpPr>
          <p:nvPr>
            <p:ph type="sldNum" sz="quarter" idx="12"/>
          </p:nvPr>
        </p:nvSpPr>
        <p:spPr>
          <a:noFill/>
        </p:spPr>
        <p:txBody>
          <a:bodyPr/>
          <a:lstStyle/>
          <a:p>
            <a:fld id="{A7583727-D70F-4998-92A3-DF6BB80FC180}" type="slidenum">
              <a:rPr lang="en-US" smtClean="0"/>
              <a:pPr/>
              <a:t>4</a:t>
            </a:fld>
            <a:endParaRPr lang="en-US" smtClean="0"/>
          </a:p>
        </p:txBody>
      </p:sp>
      <p:sp>
        <p:nvSpPr>
          <p:cNvPr id="6148" name="Rectangle 3"/>
          <p:cNvSpPr>
            <a:spLocks noChangeArrowheads="1"/>
          </p:cNvSpPr>
          <p:nvPr/>
        </p:nvSpPr>
        <p:spPr bwMode="auto">
          <a:xfrm>
            <a:off x="612648" y="1901952"/>
            <a:ext cx="7239000" cy="4038600"/>
          </a:xfrm>
          <a:prstGeom prst="rect">
            <a:avLst/>
          </a:prstGeom>
          <a:noFill/>
          <a:ln w="9525">
            <a:noFill/>
            <a:miter lim="800000"/>
            <a:headEnd/>
            <a:tailEnd/>
          </a:ln>
        </p:spPr>
        <p:txBody>
          <a:bodyPr/>
          <a:lstStyle/>
          <a:p>
            <a:pPr marL="274320" indent="-274320">
              <a:spcBef>
                <a:spcPts val="1200"/>
              </a:spcBef>
              <a:buClr>
                <a:schemeClr val="accent3"/>
              </a:buClr>
              <a:buSzPct val="95000"/>
              <a:buFont typeface="Wingdings 2"/>
              <a:buChar char=""/>
            </a:pPr>
            <a:r>
              <a:rPr lang="en-US" sz="2600" dirty="0">
                <a:latin typeface="+mn-lt"/>
              </a:rPr>
              <a:t>Review exercise materials and rules</a:t>
            </a:r>
          </a:p>
          <a:p>
            <a:pPr marL="274320" indent="-274320">
              <a:spcBef>
                <a:spcPts val="1200"/>
              </a:spcBef>
              <a:buClr>
                <a:schemeClr val="accent3"/>
              </a:buClr>
              <a:buSzPct val="95000"/>
              <a:buFont typeface="Wingdings 2"/>
              <a:buChar char=""/>
            </a:pPr>
            <a:r>
              <a:rPr lang="en-US" sz="2600" dirty="0">
                <a:latin typeface="+mn-lt"/>
              </a:rPr>
              <a:t>Review scenario(s)</a:t>
            </a:r>
          </a:p>
          <a:p>
            <a:pPr marL="274320" lvl="1" indent="-274320">
              <a:spcBef>
                <a:spcPts val="1200"/>
              </a:spcBef>
              <a:buClr>
                <a:schemeClr val="accent3"/>
              </a:buClr>
              <a:buSzPct val="95000"/>
              <a:buFont typeface="Wingdings 2"/>
              <a:buChar char=""/>
            </a:pPr>
            <a:r>
              <a:rPr lang="en-US" sz="2600" dirty="0">
                <a:latin typeface="+mn-lt"/>
              </a:rPr>
              <a:t>Break</a:t>
            </a:r>
          </a:p>
          <a:p>
            <a:pPr marL="274320" indent="-274320">
              <a:spcBef>
                <a:spcPts val="1200"/>
              </a:spcBef>
              <a:buClr>
                <a:schemeClr val="accent3"/>
              </a:buClr>
              <a:buSzPct val="95000"/>
              <a:buFont typeface="Wingdings 2"/>
              <a:buChar char=""/>
            </a:pPr>
            <a:r>
              <a:rPr lang="en-US" sz="2600" dirty="0">
                <a:latin typeface="+mn-lt"/>
              </a:rPr>
              <a:t>Facilitated </a:t>
            </a:r>
            <a:r>
              <a:rPr lang="en-US" sz="2600" dirty="0" smtClean="0">
                <a:latin typeface="+mn-lt"/>
              </a:rPr>
              <a:t>discussion </a:t>
            </a:r>
            <a:r>
              <a:rPr lang="en-US" sz="2600" dirty="0">
                <a:latin typeface="+mn-lt"/>
              </a:rPr>
              <a:t>p</a:t>
            </a:r>
            <a:r>
              <a:rPr lang="en-US" sz="2600" dirty="0" smtClean="0">
                <a:latin typeface="+mn-lt"/>
              </a:rPr>
              <a:t>eriod</a:t>
            </a:r>
            <a:endParaRPr lang="en-US" sz="2600" dirty="0">
              <a:latin typeface="+mn-lt"/>
            </a:endParaRPr>
          </a:p>
          <a:p>
            <a:pPr marL="274320" indent="-274320">
              <a:spcBef>
                <a:spcPts val="1200"/>
              </a:spcBef>
              <a:buClr>
                <a:schemeClr val="accent3"/>
              </a:buClr>
              <a:buSzPct val="95000"/>
              <a:buFont typeface="Wingdings 2"/>
              <a:buChar char=""/>
            </a:pPr>
            <a:r>
              <a:rPr lang="en-US" sz="2600" dirty="0" smtClean="0">
                <a:latin typeface="+mn-lt"/>
              </a:rPr>
              <a:t>Action planning </a:t>
            </a:r>
            <a:r>
              <a:rPr lang="en-US" sz="2600" dirty="0">
                <a:latin typeface="+mn-lt"/>
              </a:rPr>
              <a:t>s</a:t>
            </a:r>
            <a:r>
              <a:rPr lang="en-US" sz="2600" dirty="0" smtClean="0">
                <a:latin typeface="+mn-lt"/>
              </a:rPr>
              <a:t>ession (“hot </a:t>
            </a:r>
            <a:r>
              <a:rPr lang="en-US" sz="2600" dirty="0">
                <a:latin typeface="+mn-lt"/>
              </a:rPr>
              <a:t>wash”)</a:t>
            </a:r>
          </a:p>
          <a:p>
            <a:pPr marL="274320" indent="-274320">
              <a:spcBef>
                <a:spcPts val="1200"/>
              </a:spcBef>
              <a:buClr>
                <a:schemeClr val="accent3"/>
              </a:buClr>
              <a:buSzPct val="95000"/>
              <a:buFont typeface="Wingdings 2"/>
              <a:buChar char=""/>
            </a:pPr>
            <a:r>
              <a:rPr lang="en-US" sz="2600" dirty="0">
                <a:latin typeface="+mn-lt"/>
              </a:rPr>
              <a:t>Review and </a:t>
            </a:r>
            <a:r>
              <a:rPr lang="en-US" sz="2600" dirty="0" smtClean="0">
                <a:latin typeface="+mn-lt"/>
              </a:rPr>
              <a:t>conclusion</a:t>
            </a:r>
            <a:endParaRPr lang="en-US" sz="2600" dirty="0">
              <a:latin typeface="+mn-lt"/>
            </a:endParaRPr>
          </a:p>
          <a:p>
            <a:pPr marL="274320" indent="-274320">
              <a:spcBef>
                <a:spcPts val="1200"/>
              </a:spcBef>
              <a:buClr>
                <a:schemeClr val="accent3"/>
              </a:buClr>
              <a:buSzPct val="95000"/>
              <a:buFont typeface="Wingdings 2"/>
              <a:buChar char=""/>
            </a:pPr>
            <a:r>
              <a:rPr lang="en-US" sz="2600" dirty="0">
                <a:latin typeface="+mn-lt"/>
              </a:rPr>
              <a:t>Closing </a:t>
            </a:r>
            <a:r>
              <a:rPr lang="en-US" sz="2600" dirty="0" smtClean="0">
                <a:latin typeface="+mn-lt"/>
              </a:rPr>
              <a:t>comments</a:t>
            </a:r>
            <a:endParaRPr lang="en-US" sz="2600" dirty="0">
              <a:latin typeface="+mn-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algn="l" eaLnBrk="1" hangingPunct="1">
              <a:defRPr/>
            </a:pPr>
            <a:r>
              <a:rPr lang="en-US" dirty="0" smtClean="0"/>
              <a:t>Administrative Details</a:t>
            </a:r>
          </a:p>
        </p:txBody>
      </p:sp>
      <p:sp>
        <p:nvSpPr>
          <p:cNvPr id="7172" name="Rectangle 3"/>
          <p:cNvSpPr>
            <a:spLocks noGrp="1" noChangeArrowheads="1"/>
          </p:cNvSpPr>
          <p:nvPr>
            <p:ph idx="1"/>
          </p:nvPr>
        </p:nvSpPr>
        <p:spPr>
          <a:xfrm>
            <a:off x="612648" y="1901952"/>
            <a:ext cx="8229600" cy="4389120"/>
          </a:xfrm>
        </p:spPr>
        <p:txBody>
          <a:bodyPr/>
          <a:lstStyle/>
          <a:p>
            <a:pPr eaLnBrk="1" hangingPunct="1"/>
            <a:r>
              <a:rPr lang="en-US" dirty="0" smtClean="0"/>
              <a:t>Location of emergency exits</a:t>
            </a:r>
          </a:p>
          <a:p>
            <a:pPr eaLnBrk="1" hangingPunct="1"/>
            <a:r>
              <a:rPr lang="en-US" dirty="0" smtClean="0"/>
              <a:t>Location of restrooms</a:t>
            </a:r>
          </a:p>
          <a:p>
            <a:pPr eaLnBrk="1" hangingPunct="1"/>
            <a:r>
              <a:rPr lang="en-US" dirty="0" smtClean="0"/>
              <a:t>Cell phone and pager management</a:t>
            </a:r>
          </a:p>
          <a:p>
            <a:pPr eaLnBrk="1" hangingPunct="1"/>
            <a:r>
              <a:rPr lang="en-US" dirty="0" smtClean="0"/>
              <a:t>Logging your time to fulfill training requirements</a:t>
            </a:r>
          </a:p>
          <a:p>
            <a:pPr eaLnBrk="1" hangingPunct="1"/>
            <a:r>
              <a:rPr lang="en-US" dirty="0" smtClean="0"/>
              <a:t>Sign-in sheet and participant evaluation form</a:t>
            </a:r>
          </a:p>
          <a:p>
            <a:pPr eaLnBrk="1" hangingPunct="1"/>
            <a:endParaRPr lang="en-US" dirty="0" smtClean="0"/>
          </a:p>
        </p:txBody>
      </p:sp>
      <p:sp>
        <p:nvSpPr>
          <p:cNvPr id="7170" name="Rectangle 6"/>
          <p:cNvSpPr>
            <a:spLocks noGrp="1" noChangeArrowheads="1"/>
          </p:cNvSpPr>
          <p:nvPr>
            <p:ph type="sldNum" sz="quarter" idx="12"/>
          </p:nvPr>
        </p:nvSpPr>
        <p:spPr>
          <a:noFill/>
        </p:spPr>
        <p:txBody>
          <a:bodyPr/>
          <a:lstStyle/>
          <a:p>
            <a:fld id="{74DC98E9-3D5E-434E-9143-208F4FC79E4D}" type="slidenum">
              <a:rPr lang="en-US" smtClean="0"/>
              <a:pPr/>
              <a:t>5</a:t>
            </a:fld>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457200" y="704088"/>
            <a:ext cx="8229600" cy="1143000"/>
          </a:xfrm>
        </p:spPr>
        <p:txBody>
          <a:bodyPr/>
          <a:lstStyle/>
          <a:p>
            <a:pPr algn="l" eaLnBrk="1" hangingPunct="1">
              <a:defRPr/>
            </a:pPr>
            <a:r>
              <a:rPr lang="en-US" dirty="0" smtClean="0"/>
              <a:t>Exercise Benefits:</a:t>
            </a:r>
          </a:p>
        </p:txBody>
      </p:sp>
      <p:sp>
        <p:nvSpPr>
          <p:cNvPr id="8196" name="Rectangle 3"/>
          <p:cNvSpPr>
            <a:spLocks noGrp="1" noChangeArrowheads="1"/>
          </p:cNvSpPr>
          <p:nvPr>
            <p:ph idx="1"/>
          </p:nvPr>
        </p:nvSpPr>
        <p:spPr>
          <a:xfrm>
            <a:off x="612648" y="1901952"/>
            <a:ext cx="7239000" cy="5029200"/>
          </a:xfrm>
        </p:spPr>
        <p:txBody>
          <a:bodyPr/>
          <a:lstStyle/>
          <a:p>
            <a:pPr eaLnBrk="1" hangingPunct="1">
              <a:lnSpc>
                <a:spcPct val="90000"/>
              </a:lnSpc>
            </a:pPr>
            <a:r>
              <a:rPr lang="en-US" dirty="0" smtClean="0"/>
              <a:t>Increase readiness in the event of an actual emergency</a:t>
            </a:r>
          </a:p>
          <a:p>
            <a:pPr eaLnBrk="1" hangingPunct="1">
              <a:lnSpc>
                <a:spcPct val="90000"/>
              </a:lnSpc>
            </a:pPr>
            <a:r>
              <a:rPr lang="en-US" dirty="0" smtClean="0"/>
              <a:t>Provide a means to assess effectiveness of response plans and response capabilities</a:t>
            </a:r>
          </a:p>
          <a:p>
            <a:pPr eaLnBrk="1" hangingPunct="1">
              <a:lnSpc>
                <a:spcPct val="90000"/>
              </a:lnSpc>
            </a:pPr>
            <a:r>
              <a:rPr lang="en-US" dirty="0" smtClean="0"/>
              <a:t>Serve as a training tool for response personnel and their involvement with other response agencies </a:t>
            </a:r>
          </a:p>
          <a:p>
            <a:pPr eaLnBrk="1" hangingPunct="1">
              <a:lnSpc>
                <a:spcPct val="90000"/>
              </a:lnSpc>
            </a:pPr>
            <a:r>
              <a:rPr lang="en-US" dirty="0" smtClean="0"/>
              <a:t>Provide an opportunity to practice skills and improve individual performance in a non-threatening environment</a:t>
            </a:r>
          </a:p>
        </p:txBody>
      </p:sp>
      <p:sp>
        <p:nvSpPr>
          <p:cNvPr id="8194" name="Rectangle 6"/>
          <p:cNvSpPr>
            <a:spLocks noGrp="1" noChangeArrowheads="1"/>
          </p:cNvSpPr>
          <p:nvPr>
            <p:ph type="sldNum" sz="quarter" idx="12"/>
          </p:nvPr>
        </p:nvSpPr>
        <p:spPr>
          <a:noFill/>
        </p:spPr>
        <p:txBody>
          <a:bodyPr/>
          <a:lstStyle/>
          <a:p>
            <a:fld id="{097C6147-F848-4EF9-9909-2157CECB5118}" type="slidenum">
              <a:rPr lang="en-US" smtClean="0"/>
              <a:pPr/>
              <a:t>6</a:t>
            </a:fld>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a:xfrm>
            <a:off x="457200" y="704088"/>
            <a:ext cx="8229600" cy="1143000"/>
          </a:xfrm>
        </p:spPr>
        <p:txBody>
          <a:bodyPr/>
          <a:lstStyle/>
          <a:p>
            <a:pPr algn="l" eaLnBrk="1" hangingPunct="1">
              <a:defRPr/>
            </a:pPr>
            <a:r>
              <a:rPr lang="en-US" dirty="0" smtClean="0"/>
              <a:t>Exercise Benefits: (cont.)</a:t>
            </a:r>
          </a:p>
        </p:txBody>
      </p:sp>
      <p:sp>
        <p:nvSpPr>
          <p:cNvPr id="9220" name="Rectangle 3"/>
          <p:cNvSpPr>
            <a:spLocks noGrp="1" noChangeArrowheads="1"/>
          </p:cNvSpPr>
          <p:nvPr>
            <p:ph idx="1"/>
          </p:nvPr>
        </p:nvSpPr>
        <p:spPr>
          <a:xfrm>
            <a:off x="612648" y="1905000"/>
            <a:ext cx="7239000" cy="5029200"/>
          </a:xfrm>
        </p:spPr>
        <p:txBody>
          <a:bodyPr/>
          <a:lstStyle/>
          <a:p>
            <a:pPr eaLnBrk="1" hangingPunct="1"/>
            <a:r>
              <a:rPr lang="en-US" dirty="0" smtClean="0"/>
              <a:t>Require participants to network with each other and pre-plan decisions on resources</a:t>
            </a:r>
          </a:p>
          <a:p>
            <a:pPr eaLnBrk="1" hangingPunct="1"/>
            <a:r>
              <a:rPr lang="en-US" dirty="0" smtClean="0"/>
              <a:t>Identify planning conflicts or gaps</a:t>
            </a:r>
          </a:p>
          <a:p>
            <a:pPr eaLnBrk="1" hangingPunct="1"/>
            <a:r>
              <a:rPr lang="en-US" dirty="0" smtClean="0"/>
              <a:t>Identify resource needs and opportunities for sharing of resources</a:t>
            </a:r>
          </a:p>
          <a:p>
            <a:pPr eaLnBrk="1" hangingPunct="1"/>
            <a:r>
              <a:rPr lang="en-US" dirty="0" smtClean="0"/>
              <a:t>Clarify internal and external roles and responsibilities</a:t>
            </a:r>
          </a:p>
        </p:txBody>
      </p:sp>
      <p:sp>
        <p:nvSpPr>
          <p:cNvPr id="9218" name="Rectangle 6"/>
          <p:cNvSpPr>
            <a:spLocks noGrp="1" noChangeArrowheads="1"/>
          </p:cNvSpPr>
          <p:nvPr>
            <p:ph type="sldNum" sz="quarter" idx="12"/>
          </p:nvPr>
        </p:nvSpPr>
        <p:spPr>
          <a:noFill/>
        </p:spPr>
        <p:txBody>
          <a:bodyPr/>
          <a:lstStyle/>
          <a:p>
            <a:fld id="{B1CA0C85-1B61-4E3A-9B47-BE9E6BBE53BB}" type="slidenum">
              <a:rPr lang="en-US" smtClean="0"/>
              <a:pPr/>
              <a:t>7</a:t>
            </a:fld>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6"/>
          <p:cNvSpPr>
            <a:spLocks noGrp="1" noChangeArrowheads="1"/>
          </p:cNvSpPr>
          <p:nvPr>
            <p:ph type="sldNum" sz="quarter" idx="12"/>
          </p:nvPr>
        </p:nvSpPr>
        <p:spPr>
          <a:noFill/>
        </p:spPr>
        <p:txBody>
          <a:bodyPr/>
          <a:lstStyle/>
          <a:p>
            <a:fld id="{FF1E9905-2AFF-4973-94DC-ABD663A03944}" type="slidenum">
              <a:rPr lang="en-US" smtClean="0"/>
              <a:pPr/>
              <a:t>8</a:t>
            </a:fld>
            <a:endParaRPr lang="en-US" smtClean="0"/>
          </a:p>
        </p:txBody>
      </p:sp>
      <p:sp>
        <p:nvSpPr>
          <p:cNvPr id="48130" name="Rectangle 2"/>
          <p:cNvSpPr>
            <a:spLocks noGrp="1" noChangeArrowheads="1"/>
          </p:cNvSpPr>
          <p:nvPr>
            <p:ph type="title" idx="4294967295"/>
          </p:nvPr>
        </p:nvSpPr>
        <p:spPr>
          <a:xfrm>
            <a:off x="457200" y="704088"/>
            <a:ext cx="8229600" cy="1143000"/>
          </a:xfrm>
        </p:spPr>
        <p:txBody>
          <a:bodyPr/>
          <a:lstStyle/>
          <a:p>
            <a:pPr algn="l" eaLnBrk="1" hangingPunct="1">
              <a:defRPr/>
            </a:pPr>
            <a:r>
              <a:rPr lang="en-US" dirty="0" smtClean="0"/>
              <a:t>Exercise Objectives:</a:t>
            </a:r>
          </a:p>
        </p:txBody>
      </p:sp>
      <p:sp>
        <p:nvSpPr>
          <p:cNvPr id="10244" name="Rectangle 3"/>
          <p:cNvSpPr>
            <a:spLocks noChangeArrowheads="1"/>
          </p:cNvSpPr>
          <p:nvPr/>
        </p:nvSpPr>
        <p:spPr bwMode="auto">
          <a:xfrm>
            <a:off x="612648" y="1901952"/>
            <a:ext cx="7772400" cy="5638800"/>
          </a:xfrm>
          <a:prstGeom prst="rect">
            <a:avLst/>
          </a:prstGeom>
          <a:noFill/>
          <a:ln w="9525">
            <a:noFill/>
            <a:miter lim="800000"/>
            <a:headEnd/>
            <a:tailEnd/>
          </a:ln>
        </p:spPr>
        <p:txBody>
          <a:bodyPr/>
          <a:lstStyle/>
          <a:p>
            <a:pPr eaLnBrk="0" hangingPunct="0">
              <a:lnSpc>
                <a:spcPct val="90000"/>
              </a:lnSpc>
              <a:spcBef>
                <a:spcPct val="20000"/>
              </a:spcBef>
              <a:buFont typeface="Wingdings" pitchFamily="2" charset="2"/>
              <a:buNone/>
            </a:pPr>
            <a:r>
              <a:rPr lang="en-US" sz="2600" dirty="0">
                <a:latin typeface="+mn-lt"/>
              </a:rPr>
              <a:t>At the conclusion of this exercise, participants should be able to do the following:</a:t>
            </a:r>
          </a:p>
          <a:p>
            <a:pPr marL="342900" indent="-342900" eaLnBrk="0" hangingPunct="0">
              <a:lnSpc>
                <a:spcPct val="90000"/>
              </a:lnSpc>
              <a:spcBef>
                <a:spcPct val="20000"/>
              </a:spcBef>
            </a:pPr>
            <a:endParaRPr lang="en-US" sz="2400" u="sng" dirty="0"/>
          </a:p>
          <a:p>
            <a:pPr marL="274320" indent="-274320">
              <a:lnSpc>
                <a:spcPct val="90000"/>
              </a:lnSpc>
              <a:spcBef>
                <a:spcPct val="20000"/>
              </a:spcBef>
              <a:buClr>
                <a:schemeClr val="accent3"/>
              </a:buClr>
              <a:buSzPct val="95000"/>
              <a:buFont typeface="Wingdings 2"/>
              <a:buChar char=""/>
            </a:pPr>
            <a:r>
              <a:rPr lang="en-US" sz="2600" dirty="0">
                <a:latin typeface="+mn-lt"/>
              </a:rPr>
              <a:t>Define or refine participants’ roles and </a:t>
            </a:r>
            <a:r>
              <a:rPr lang="en-US" sz="2600" dirty="0" smtClean="0">
                <a:latin typeface="+mn-lt"/>
              </a:rPr>
              <a:t>responsibilities for managing the consequences of a radiological dispersion device </a:t>
            </a:r>
            <a:r>
              <a:rPr lang="en-US" sz="2600" dirty="0">
                <a:latin typeface="+mn-lt"/>
              </a:rPr>
              <a:t>incident, which should be reflected in their plans, </a:t>
            </a:r>
            <a:r>
              <a:rPr lang="en-US" sz="2600" dirty="0" smtClean="0">
                <a:latin typeface="+mn-lt"/>
              </a:rPr>
              <a:t>policies </a:t>
            </a:r>
            <a:r>
              <a:rPr lang="en-US" sz="2600" dirty="0">
                <a:latin typeface="+mn-lt"/>
              </a:rPr>
              <a:t>and procedures and other preparedness elements currently in place or under </a:t>
            </a:r>
            <a:r>
              <a:rPr lang="en-US" sz="2600" dirty="0" smtClean="0">
                <a:latin typeface="+mn-lt"/>
              </a:rPr>
              <a:t>development</a:t>
            </a:r>
            <a:endParaRPr lang="en-US" sz="2600" dirty="0">
              <a:latin typeface="+mn-lt"/>
            </a:endParaRPr>
          </a:p>
          <a:p>
            <a:pPr marL="274320" indent="-274320">
              <a:lnSpc>
                <a:spcPct val="90000"/>
              </a:lnSpc>
              <a:spcBef>
                <a:spcPct val="20000"/>
              </a:spcBef>
              <a:buClr>
                <a:schemeClr val="accent3"/>
              </a:buClr>
              <a:buSzPct val="95000"/>
              <a:buFont typeface="Wingdings 2"/>
              <a:buChar char=""/>
            </a:pPr>
            <a:r>
              <a:rPr lang="en-US" sz="2600" dirty="0">
                <a:latin typeface="+mn-lt"/>
              </a:rPr>
              <a:t>Build relationships between utilities and </a:t>
            </a:r>
            <a:r>
              <a:rPr lang="en-US" sz="2600" dirty="0" smtClean="0">
                <a:latin typeface="+mn-lt"/>
              </a:rPr>
              <a:t>stakeholders</a:t>
            </a:r>
            <a:endParaRPr lang="en-US" sz="2600" dirty="0">
              <a:latin typeface="+mn-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6"/>
          <p:cNvSpPr>
            <a:spLocks noGrp="1" noChangeArrowheads="1"/>
          </p:cNvSpPr>
          <p:nvPr>
            <p:ph type="sldNum" sz="quarter" idx="12"/>
          </p:nvPr>
        </p:nvSpPr>
        <p:spPr>
          <a:noFill/>
        </p:spPr>
        <p:txBody>
          <a:bodyPr/>
          <a:lstStyle/>
          <a:p>
            <a:fld id="{080F26CC-2800-415A-91A2-CED7A5197EB3}" type="slidenum">
              <a:rPr lang="en-US" smtClean="0"/>
              <a:pPr/>
              <a:t>9</a:t>
            </a:fld>
            <a:endParaRPr lang="en-US" smtClean="0"/>
          </a:p>
        </p:txBody>
      </p:sp>
      <p:sp>
        <p:nvSpPr>
          <p:cNvPr id="123906" name="Rectangle 2"/>
          <p:cNvSpPr>
            <a:spLocks noGrp="1" noChangeArrowheads="1"/>
          </p:cNvSpPr>
          <p:nvPr>
            <p:ph type="title" idx="4294967295"/>
          </p:nvPr>
        </p:nvSpPr>
        <p:spPr>
          <a:xfrm>
            <a:off x="457200" y="704088"/>
            <a:ext cx="8229600" cy="1143000"/>
          </a:xfrm>
        </p:spPr>
        <p:txBody>
          <a:bodyPr/>
          <a:lstStyle/>
          <a:p>
            <a:pPr algn="l" eaLnBrk="1" hangingPunct="1">
              <a:defRPr/>
            </a:pPr>
            <a:r>
              <a:rPr lang="en-US" dirty="0" smtClean="0"/>
              <a:t>Exercise Objectives: (cont.)</a:t>
            </a:r>
          </a:p>
        </p:txBody>
      </p:sp>
      <p:sp>
        <p:nvSpPr>
          <p:cNvPr id="11268" name="Rectangle 3"/>
          <p:cNvSpPr>
            <a:spLocks noGrp="1" noChangeArrowheads="1"/>
          </p:cNvSpPr>
          <p:nvPr>
            <p:ph type="body" idx="4294967295"/>
          </p:nvPr>
        </p:nvSpPr>
        <p:spPr>
          <a:xfrm>
            <a:off x="612648" y="1901952"/>
            <a:ext cx="8001000" cy="3886200"/>
          </a:xfrm>
        </p:spPr>
        <p:txBody>
          <a:bodyPr/>
          <a:lstStyle/>
          <a:p>
            <a:pPr>
              <a:lnSpc>
                <a:spcPct val="90000"/>
              </a:lnSpc>
            </a:pPr>
            <a:r>
              <a:rPr lang="en-US" dirty="0" smtClean="0"/>
              <a:t>Determine neighboring utility water infrastructure capabilities and needs</a:t>
            </a:r>
          </a:p>
          <a:p>
            <a:pPr>
              <a:lnSpc>
                <a:spcPct val="90000"/>
              </a:lnSpc>
            </a:pPr>
            <a:r>
              <a:rPr lang="en-US" dirty="0" smtClean="0"/>
              <a:t>Identify other needed enhancements related to training and exercises and other preparedness elements currently in place or under development</a:t>
            </a:r>
          </a:p>
          <a:p>
            <a:pPr>
              <a:lnSpc>
                <a:spcPct val="90000"/>
              </a:lnSpc>
            </a:pPr>
            <a:endParaRPr lang="en-US" dirty="0" smtClean="0"/>
          </a:p>
          <a:p>
            <a:pPr marL="0" indent="0">
              <a:lnSpc>
                <a:spcPct val="90000"/>
              </a:lnSpc>
              <a:buFont typeface="Wingdings" pitchFamily="2" charset="2"/>
              <a:buNone/>
            </a:pPr>
            <a:r>
              <a:rPr lang="en-US" b="1" u="sng" dirty="0" smtClean="0"/>
              <a:t>This session will not be a success unless you as a participant go back to your office and follow through</a:t>
            </a:r>
            <a:r>
              <a:rPr lang="en-US" dirty="0"/>
              <a:t> </a:t>
            </a:r>
            <a:endParaRPr lang="en-US" dirty="0" smtClean="0"/>
          </a:p>
        </p:txBody>
      </p:sp>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_rels/theme4.xml.rels><?xml version="1.0" encoding="UTF-8" standalone="yes"?>
<Relationships xmlns="http://schemas.openxmlformats.org/package/2006/relationships"><Relationship Id="rId1" Type="http://schemas.openxmlformats.org/officeDocument/2006/relationships/image" Target="../media/image3.jpeg"/></Relationships>
</file>

<file path=ppt/theme/_rels/theme5.xml.rels><?xml version="1.0" encoding="UTF-8" standalone="yes"?>
<Relationships xmlns="http://schemas.openxmlformats.org/package/2006/relationships"><Relationship Id="rId1" Type="http://schemas.openxmlformats.org/officeDocument/2006/relationships/image" Target="../media/image3.jpeg"/></Relationships>
</file>

<file path=ppt/theme/_rels/theme6.xml.rels><?xml version="1.0" encoding="UTF-8" standalone="yes"?>
<Relationships xmlns="http://schemas.openxmlformats.org/package/2006/relationships"><Relationship Id="rId1" Type="http://schemas.openxmlformats.org/officeDocument/2006/relationships/image" Target="../media/image3.jpeg"/></Relationships>
</file>

<file path=ppt/theme/_rels/theme7.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Bt Blue no Logo">
  <a:themeElements>
    <a:clrScheme name="Bt Blue no Log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t Blue no Log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t Blue no Log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t Blue no Log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t Blue no Log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t Blue no Log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t Blue no Log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t Blue no Log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t Blue no Log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1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2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5.xml><?xml version="1.0" encoding="utf-8"?>
<a:theme xmlns:a="http://schemas.openxmlformats.org/drawingml/2006/main" name="3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6.xml><?xml version="1.0" encoding="utf-8"?>
<a:theme xmlns:a="http://schemas.openxmlformats.org/drawingml/2006/main" name="4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7.xml><?xml version="1.0" encoding="utf-8"?>
<a:theme xmlns:a="http://schemas.openxmlformats.org/drawingml/2006/main" name="5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4FE2C8E9-C4E9-49F6-A273-9DEE402BC501}">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
  <TotalTime>71</TotalTime>
  <Words>2313</Words>
  <Application>Microsoft Office PowerPoint</Application>
  <PresentationFormat>On-screen Show (4:3)</PresentationFormat>
  <Paragraphs>223</Paragraphs>
  <Slides>32</Slides>
  <Notes>31</Notes>
  <HiddenSlides>0</HiddenSlides>
  <MMClips>0</MMClips>
  <ScaleCrop>false</ScaleCrop>
  <HeadingPairs>
    <vt:vector size="6" baseType="variant">
      <vt:variant>
        <vt:lpstr>Fonts Used</vt:lpstr>
      </vt:variant>
      <vt:variant>
        <vt:i4>6</vt:i4>
      </vt:variant>
      <vt:variant>
        <vt:lpstr>Theme</vt:lpstr>
      </vt:variant>
      <vt:variant>
        <vt:i4>7</vt:i4>
      </vt:variant>
      <vt:variant>
        <vt:lpstr>Slide Titles</vt:lpstr>
      </vt:variant>
      <vt:variant>
        <vt:i4>32</vt:i4>
      </vt:variant>
    </vt:vector>
  </HeadingPairs>
  <TitlesOfParts>
    <vt:vector size="45" baseType="lpstr">
      <vt:lpstr>Arial</vt:lpstr>
      <vt:lpstr>Calibri</vt:lpstr>
      <vt:lpstr>Constantia</vt:lpstr>
      <vt:lpstr>Symbol</vt:lpstr>
      <vt:lpstr>Wingdings</vt:lpstr>
      <vt:lpstr>Wingdings 2</vt:lpstr>
      <vt:lpstr>Bt Blue no Logo</vt:lpstr>
      <vt:lpstr>Flow</vt:lpstr>
      <vt:lpstr>1_Flow</vt:lpstr>
      <vt:lpstr>2_Flow</vt:lpstr>
      <vt:lpstr>3_Flow</vt:lpstr>
      <vt:lpstr>4_Flow</vt:lpstr>
      <vt:lpstr>5_Flow</vt:lpstr>
      <vt:lpstr>Radiological dispersion device</vt:lpstr>
      <vt:lpstr>Tabletop Exercise</vt:lpstr>
      <vt:lpstr>Welcome and Introductions</vt:lpstr>
      <vt:lpstr>Agenda</vt:lpstr>
      <vt:lpstr>Administrative Details</vt:lpstr>
      <vt:lpstr>Exercise Benefits:</vt:lpstr>
      <vt:lpstr>Exercise Benefits: (cont.)</vt:lpstr>
      <vt:lpstr>Exercise Objectives:</vt:lpstr>
      <vt:lpstr>Exercise Objectives: (cont.)</vt:lpstr>
      <vt:lpstr>Roles and Responsibilities:</vt:lpstr>
      <vt:lpstr>Exercise Rules:</vt:lpstr>
      <vt:lpstr>Exercise Rules: (cont.)</vt:lpstr>
      <vt:lpstr>Action planning session</vt:lpstr>
      <vt:lpstr>Cybersecurity scenario</vt:lpstr>
      <vt:lpstr>Module 1 – April 24 The Threat</vt:lpstr>
      <vt:lpstr>Module 1 – April 24, 2000 hrs     </vt:lpstr>
      <vt:lpstr>Key Issues – Module 1</vt:lpstr>
      <vt:lpstr>Module 2 – April 25 The Radiological Dispersion Device Is Detonated</vt:lpstr>
      <vt:lpstr>Module 2 – April 25, 1200 hrs </vt:lpstr>
      <vt:lpstr>Key Issues – Module 2</vt:lpstr>
      <vt:lpstr>Module 3 – April 25 Response Begins</vt:lpstr>
      <vt:lpstr>Module 3 – April 25, 1300 hrs </vt:lpstr>
      <vt:lpstr>Module 3 – April 25, 1300 hrs (cont.)</vt:lpstr>
      <vt:lpstr>Key Issues – Module 3</vt:lpstr>
      <vt:lpstr>Key Issues – Module 3 (cont.)</vt:lpstr>
      <vt:lpstr>Key Issues – Module 3 (cont.)</vt:lpstr>
      <vt:lpstr>Key issues – module 3</vt:lpstr>
      <vt:lpstr>Key Issues – Module 3 (cont.)</vt:lpstr>
      <vt:lpstr>Action planning session post exercise </vt:lpstr>
      <vt:lpstr>Review of exercise objectives</vt:lpstr>
      <vt:lpstr>conclusion</vt:lpstr>
      <vt:lpstr>Closing remarks thank you for participating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Tabletop Exercise Presentation</dc:title>
  <dc:subject>Presentation to facilitate exercise</dc:subject>
  <dc:creator>U.S. EPA Office of Water</dc:creator>
  <cp:keywords>radiological dispersion device, RDD, presentation, tabletop exercise</cp:keywords>
  <dc:description>Modify this document to fit your needs.</dc:description>
  <cp:lastModifiedBy>Tricia Rood</cp:lastModifiedBy>
  <cp:revision>37</cp:revision>
  <dcterms:created xsi:type="dcterms:W3CDTF">1901-01-01T04:00:00Z</dcterms:created>
  <dcterms:modified xsi:type="dcterms:W3CDTF">2018-05-18T14:55:56Z</dcterms:modified>
</cp:coreProperties>
</file>