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4"/>
    <p:sldMasterId id="2147483817" r:id="rId5"/>
    <p:sldMasterId id="2147483829" r:id="rId6"/>
    <p:sldMasterId id="2147483841" r:id="rId7"/>
    <p:sldMasterId id="2147483853" r:id="rId8"/>
    <p:sldMasterId id="2147483865" r:id="rId9"/>
    <p:sldMasterId id="2147483877" r:id="rId10"/>
  </p:sldMasterIdLst>
  <p:notesMasterIdLst>
    <p:notesMasterId r:id="rId42"/>
  </p:notesMasterIdLst>
  <p:handoutMasterIdLst>
    <p:handoutMasterId r:id="rId43"/>
  </p:handoutMasterIdLst>
  <p:sldIdLst>
    <p:sldId id="350" r:id="rId11"/>
    <p:sldId id="296" r:id="rId12"/>
    <p:sldId id="315" r:id="rId13"/>
    <p:sldId id="338" r:id="rId14"/>
    <p:sldId id="317" r:id="rId15"/>
    <p:sldId id="336" r:id="rId16"/>
    <p:sldId id="337" r:id="rId17"/>
    <p:sldId id="340" r:id="rId18"/>
    <p:sldId id="341" r:id="rId19"/>
    <p:sldId id="339" r:id="rId20"/>
    <p:sldId id="334" r:id="rId21"/>
    <p:sldId id="335" r:id="rId22"/>
    <p:sldId id="293" r:id="rId23"/>
    <p:sldId id="374" r:id="rId24"/>
    <p:sldId id="308" r:id="rId25"/>
    <p:sldId id="366" r:id="rId26"/>
    <p:sldId id="348" r:id="rId27"/>
    <p:sldId id="360" r:id="rId28"/>
    <p:sldId id="367" r:id="rId29"/>
    <p:sldId id="361" r:id="rId30"/>
    <p:sldId id="371" r:id="rId31"/>
    <p:sldId id="362" r:id="rId32"/>
    <p:sldId id="368" r:id="rId33"/>
    <p:sldId id="369" r:id="rId34"/>
    <p:sldId id="372" r:id="rId35"/>
    <p:sldId id="363" r:id="rId36"/>
    <p:sldId id="373" r:id="rId37"/>
    <p:sldId id="375" r:id="rId38"/>
    <p:sldId id="376" r:id="rId39"/>
    <p:sldId id="377" r:id="rId40"/>
    <p:sldId id="378" r:id="rId41"/>
  </p:sldIdLst>
  <p:sldSz cx="9144000" cy="6858000" type="screen4x3"/>
  <p:notesSz cx="7027863" cy="9313863"/>
  <p:defaultTextStyle>
    <a:defPPr>
      <a:defRPr lang="en-US"/>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3">
          <p15:clr>
            <a:srgbClr val="A4A3A4"/>
          </p15:clr>
        </p15:guide>
        <p15:guide id="2" pos="2213">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orkman, Rosemary" initials="WR" lastIdx="8" clrIdx="0">
    <p:extLst>
      <p:ext uri="{19B8F6BF-5375-455C-9EA6-DF929625EA0E}">
        <p15:presenceInfo xmlns:p15="http://schemas.microsoft.com/office/powerpoint/2012/main" userId="S-1-5-21-1339303556-449845944-1601390327-148588" providerId="AD"/>
      </p:ext>
    </p:extLst>
  </p:cmAuthor>
  <p:cmAuthor id="2" name="amcclure" initials="ARM"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617B"/>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0" autoAdjust="0"/>
    <p:restoredTop sz="63886" autoAdjust="0"/>
  </p:normalViewPr>
  <p:slideViewPr>
    <p:cSldViewPr>
      <p:cViewPr varScale="1">
        <p:scale>
          <a:sx n="70" d="100"/>
          <a:sy n="70" d="100"/>
        </p:scale>
        <p:origin x="205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7" d="100"/>
          <a:sy n="57" d="100"/>
        </p:scale>
        <p:origin x="-1800" y="-96"/>
      </p:cViewPr>
      <p:guideLst>
        <p:guide orient="horz" pos="2933"/>
        <p:guide pos="2213"/>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3" Type="http://schemas.openxmlformats.org/officeDocument/2006/relationships/customXml" Target="../customXml/item3.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microsoft.com/office/2015/10/relationships/revisionInfo" Target="revisionInfo.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Master" Target="slideMasters/slideMaster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3044825" cy="465138"/>
          </a:xfrm>
          <a:prstGeom prst="rect">
            <a:avLst/>
          </a:prstGeom>
          <a:noFill/>
          <a:ln w="9525">
            <a:noFill/>
            <a:miter lim="800000"/>
            <a:headEnd/>
            <a:tailEnd/>
          </a:ln>
          <a:effectLst/>
        </p:spPr>
        <p:txBody>
          <a:bodyPr vert="horz" wrap="square" lIns="93379" tIns="46689" rIns="93379" bIns="46689" numCol="1" anchor="t" anchorCtr="0" compatLnSpc="1">
            <a:prstTxWarp prst="textNoShape">
              <a:avLst/>
            </a:prstTxWarp>
          </a:bodyPr>
          <a:lstStyle>
            <a:lvl1pPr defTabSz="933450">
              <a:defRPr sz="1200"/>
            </a:lvl1pPr>
          </a:lstStyle>
          <a:p>
            <a:pPr>
              <a:defRPr/>
            </a:pPr>
            <a:endParaRPr lang="en-US"/>
          </a:p>
        </p:txBody>
      </p:sp>
      <p:sp>
        <p:nvSpPr>
          <p:cNvPr id="26627" name="Rectangle 3"/>
          <p:cNvSpPr>
            <a:spLocks noGrp="1" noChangeArrowheads="1"/>
          </p:cNvSpPr>
          <p:nvPr>
            <p:ph type="dt" sz="quarter" idx="1"/>
          </p:nvPr>
        </p:nvSpPr>
        <p:spPr bwMode="auto">
          <a:xfrm>
            <a:off x="3983038" y="0"/>
            <a:ext cx="3044825" cy="465138"/>
          </a:xfrm>
          <a:prstGeom prst="rect">
            <a:avLst/>
          </a:prstGeom>
          <a:noFill/>
          <a:ln w="9525">
            <a:noFill/>
            <a:miter lim="800000"/>
            <a:headEnd/>
            <a:tailEnd/>
          </a:ln>
          <a:effectLst/>
        </p:spPr>
        <p:txBody>
          <a:bodyPr vert="horz" wrap="square" lIns="93379" tIns="46689" rIns="93379" bIns="46689" numCol="1" anchor="t" anchorCtr="0" compatLnSpc="1">
            <a:prstTxWarp prst="textNoShape">
              <a:avLst/>
            </a:prstTxWarp>
          </a:bodyPr>
          <a:lstStyle>
            <a:lvl1pPr algn="r" defTabSz="933450">
              <a:defRPr sz="1200"/>
            </a:lvl1pPr>
          </a:lstStyle>
          <a:p>
            <a:pPr>
              <a:defRPr/>
            </a:pPr>
            <a:endParaRPr lang="en-US"/>
          </a:p>
        </p:txBody>
      </p:sp>
      <p:sp>
        <p:nvSpPr>
          <p:cNvPr id="26628" name="Rectangle 4"/>
          <p:cNvSpPr>
            <a:spLocks noGrp="1" noChangeArrowheads="1"/>
          </p:cNvSpPr>
          <p:nvPr>
            <p:ph type="ftr" sz="quarter" idx="2"/>
          </p:nvPr>
        </p:nvSpPr>
        <p:spPr bwMode="auto">
          <a:xfrm>
            <a:off x="0" y="8848725"/>
            <a:ext cx="3044825" cy="465138"/>
          </a:xfrm>
          <a:prstGeom prst="rect">
            <a:avLst/>
          </a:prstGeom>
          <a:noFill/>
          <a:ln w="9525">
            <a:noFill/>
            <a:miter lim="800000"/>
            <a:headEnd/>
            <a:tailEnd/>
          </a:ln>
          <a:effectLst/>
        </p:spPr>
        <p:txBody>
          <a:bodyPr vert="horz" wrap="square" lIns="93379" tIns="46689" rIns="93379" bIns="46689" numCol="1" anchor="b" anchorCtr="0" compatLnSpc="1">
            <a:prstTxWarp prst="textNoShape">
              <a:avLst/>
            </a:prstTxWarp>
          </a:bodyPr>
          <a:lstStyle>
            <a:lvl1pPr defTabSz="933450">
              <a:defRPr sz="1200"/>
            </a:lvl1pPr>
          </a:lstStyle>
          <a:p>
            <a:pPr>
              <a:defRPr/>
            </a:pPr>
            <a:endParaRPr lang="en-US"/>
          </a:p>
        </p:txBody>
      </p:sp>
      <p:sp>
        <p:nvSpPr>
          <p:cNvPr id="26629" name="Rectangle 5"/>
          <p:cNvSpPr>
            <a:spLocks noGrp="1" noChangeArrowheads="1"/>
          </p:cNvSpPr>
          <p:nvPr>
            <p:ph type="sldNum" sz="quarter" idx="3"/>
          </p:nvPr>
        </p:nvSpPr>
        <p:spPr bwMode="auto">
          <a:xfrm>
            <a:off x="3983038" y="8848725"/>
            <a:ext cx="3044825" cy="465138"/>
          </a:xfrm>
          <a:prstGeom prst="rect">
            <a:avLst/>
          </a:prstGeom>
          <a:noFill/>
          <a:ln w="9525">
            <a:noFill/>
            <a:miter lim="800000"/>
            <a:headEnd/>
            <a:tailEnd/>
          </a:ln>
          <a:effectLst/>
        </p:spPr>
        <p:txBody>
          <a:bodyPr vert="horz" wrap="square" lIns="93379" tIns="46689" rIns="93379" bIns="46689" numCol="1" anchor="b" anchorCtr="0" compatLnSpc="1">
            <a:prstTxWarp prst="textNoShape">
              <a:avLst/>
            </a:prstTxWarp>
          </a:bodyPr>
          <a:lstStyle>
            <a:lvl1pPr algn="r" defTabSz="933450">
              <a:defRPr sz="1200"/>
            </a:lvl1pPr>
          </a:lstStyle>
          <a:p>
            <a:pPr>
              <a:defRPr/>
            </a:pPr>
            <a:fld id="{DA2719BC-A422-4FF5-A953-13A190676E55}" type="slidenum">
              <a:rPr lang="en-US"/>
              <a:pPr>
                <a:defRPr/>
              </a:pPr>
              <a:t>‹#›</a:t>
            </a:fld>
            <a:endParaRPr lang="en-US"/>
          </a:p>
        </p:txBody>
      </p:sp>
    </p:spTree>
    <p:extLst>
      <p:ext uri="{BB962C8B-B14F-4D97-AF65-F5344CB8AC3E}">
        <p14:creationId xmlns:p14="http://schemas.microsoft.com/office/powerpoint/2010/main" val="63889971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304482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7347" name="Rectangle 3"/>
          <p:cNvSpPr>
            <a:spLocks noGrp="1" noChangeArrowheads="1"/>
          </p:cNvSpPr>
          <p:nvPr>
            <p:ph type="dt" idx="1"/>
          </p:nvPr>
        </p:nvSpPr>
        <p:spPr bwMode="auto">
          <a:xfrm>
            <a:off x="3981450" y="0"/>
            <a:ext cx="304482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40964" name="Rectangle 4"/>
          <p:cNvSpPr>
            <a:spLocks noGrp="1" noRot="1" noChangeAspect="1" noChangeArrowheads="1" noTextEdit="1"/>
          </p:cNvSpPr>
          <p:nvPr>
            <p:ph type="sldImg" idx="2"/>
          </p:nvPr>
        </p:nvSpPr>
        <p:spPr bwMode="auto">
          <a:xfrm>
            <a:off x="1185863" y="698500"/>
            <a:ext cx="4656137" cy="3492500"/>
          </a:xfrm>
          <a:prstGeom prst="rect">
            <a:avLst/>
          </a:prstGeom>
          <a:noFill/>
          <a:ln w="9525">
            <a:solidFill>
              <a:srgbClr val="000000"/>
            </a:solidFill>
            <a:miter lim="800000"/>
            <a:headEnd/>
            <a:tailEnd/>
          </a:ln>
        </p:spPr>
      </p:sp>
      <p:sp>
        <p:nvSpPr>
          <p:cNvPr id="57349" name="Rectangle 5"/>
          <p:cNvSpPr>
            <a:spLocks noGrp="1" noChangeArrowheads="1"/>
          </p:cNvSpPr>
          <p:nvPr>
            <p:ph type="body" sz="quarter" idx="3"/>
          </p:nvPr>
        </p:nvSpPr>
        <p:spPr bwMode="auto">
          <a:xfrm>
            <a:off x="703263" y="4424363"/>
            <a:ext cx="5621337" cy="419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7350" name="Rectangle 6"/>
          <p:cNvSpPr>
            <a:spLocks noGrp="1" noChangeArrowheads="1"/>
          </p:cNvSpPr>
          <p:nvPr>
            <p:ph type="ftr" sz="quarter" idx="4"/>
          </p:nvPr>
        </p:nvSpPr>
        <p:spPr bwMode="auto">
          <a:xfrm>
            <a:off x="0" y="8847138"/>
            <a:ext cx="3044825"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7351" name="Rectangle 7"/>
          <p:cNvSpPr>
            <a:spLocks noGrp="1" noChangeArrowheads="1"/>
          </p:cNvSpPr>
          <p:nvPr>
            <p:ph type="sldNum" sz="quarter" idx="5"/>
          </p:nvPr>
        </p:nvSpPr>
        <p:spPr bwMode="auto">
          <a:xfrm>
            <a:off x="3981450" y="8847138"/>
            <a:ext cx="3044825"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D737123-71CC-4DE2-888E-0519B95E9A1C}" type="slidenum">
              <a:rPr lang="en-US"/>
              <a:pPr>
                <a:defRPr/>
              </a:pPr>
              <a:t>‹#›</a:t>
            </a:fld>
            <a:endParaRPr lang="en-US"/>
          </a:p>
        </p:txBody>
      </p:sp>
    </p:spTree>
    <p:extLst>
      <p:ext uri="{BB962C8B-B14F-4D97-AF65-F5344CB8AC3E}">
        <p14:creationId xmlns:p14="http://schemas.microsoft.com/office/powerpoint/2010/main" val="374262811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p:spPr>
        <p:txBody>
          <a:bodyPr/>
          <a:lstStyle/>
          <a:p>
            <a:pPr eaLnBrk="1" hangingPunct="1">
              <a:lnSpc>
                <a:spcPct val="90000"/>
              </a:lnSpc>
            </a:pPr>
            <a:r>
              <a:rPr lang="en-US" dirty="0"/>
              <a:t>The </a:t>
            </a:r>
            <a:r>
              <a:rPr lang="en-US" b="1" dirty="0"/>
              <a:t>Scenario Presentation </a:t>
            </a:r>
            <a:r>
              <a:rPr lang="en-US" dirty="0"/>
              <a:t>is a multimedia presentation used by the facilitator during the tabletop exercise to present the material in the Situation Manual (</a:t>
            </a:r>
            <a:r>
              <a:rPr lang="en-US" dirty="0" err="1"/>
              <a:t>SitMan</a:t>
            </a:r>
            <a:r>
              <a:rPr lang="en-US" dirty="0"/>
              <a:t>).  The Scenario Presentation is put together from and follows the same order as the SitMan. Most users will find it easier to develop the Scenario Presentation after they have finalized the SitMan.  </a:t>
            </a:r>
          </a:p>
          <a:p>
            <a:pPr eaLnBrk="1" hangingPunct="1">
              <a:lnSpc>
                <a:spcPct val="90000"/>
              </a:lnSpc>
            </a:pPr>
            <a:endParaRPr lang="en-US" dirty="0"/>
          </a:p>
          <a:p>
            <a:pPr eaLnBrk="1" hangingPunct="1">
              <a:lnSpc>
                <a:spcPct val="90000"/>
              </a:lnSpc>
              <a:buFontTx/>
              <a:buNone/>
            </a:pPr>
            <a:r>
              <a:rPr lang="en-US" dirty="0"/>
              <a:t>All of the slides presented here may be modified as needed.  For example, an Exercise</a:t>
            </a:r>
            <a:r>
              <a:rPr lang="en-US" baseline="0" dirty="0"/>
              <a:t> Development Team (EDT)</a:t>
            </a:r>
            <a:r>
              <a:rPr lang="en-US" dirty="0"/>
              <a:t> may decide not to include all or part of the slides presented here since the same information is already available to participants through their SitMan. </a:t>
            </a:r>
          </a:p>
          <a:p>
            <a:pPr eaLnBrk="1" hangingPunct="1">
              <a:lnSpc>
                <a:spcPct val="90000"/>
              </a:lnSpc>
              <a:buFontTx/>
              <a:buChar char="•"/>
            </a:pPr>
            <a:endParaRPr lang="en-US" dirty="0"/>
          </a:p>
          <a:p>
            <a:pPr eaLnBrk="1" hangingPunct="1">
              <a:lnSpc>
                <a:spcPct val="90000"/>
              </a:lnSpc>
              <a:buFontTx/>
              <a:buNone/>
            </a:pPr>
            <a:r>
              <a:rPr lang="en-US" dirty="0"/>
              <a:t>Facilitators are encouraged to use this “notes” section on each slide to incorporate additional material, such as follow-up questions or comments.</a:t>
            </a:r>
          </a:p>
          <a:p>
            <a:pPr eaLnBrk="1" hangingPunct="1">
              <a:lnSpc>
                <a:spcPct val="90000"/>
              </a:lnSpc>
            </a:pPr>
            <a:endParaRPr lang="en-US" dirty="0"/>
          </a:p>
          <a:p>
            <a:pPr eaLnBrk="1" hangingPunct="1">
              <a:lnSpc>
                <a:spcPct val="90000"/>
              </a:lnSpc>
            </a:pPr>
            <a:r>
              <a:rPr lang="en-US" dirty="0"/>
              <a:t> </a:t>
            </a:r>
          </a:p>
          <a:p>
            <a:pPr>
              <a:lnSpc>
                <a:spcPct val="90000"/>
              </a:lnSpc>
            </a:pPr>
            <a:endParaRPr lang="en-US" dirty="0"/>
          </a:p>
        </p:txBody>
      </p:sp>
    </p:spTree>
    <p:extLst>
      <p:ext uri="{BB962C8B-B14F-4D97-AF65-F5344CB8AC3E}">
        <p14:creationId xmlns:p14="http://schemas.microsoft.com/office/powerpoint/2010/main" val="18099541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9E0E96AB-DE78-4030-8474-7E7393E3D339}" type="slidenum">
              <a:rPr lang="en-US" smtClean="0"/>
              <a:pPr/>
              <a:t>10</a:t>
            </a:fld>
            <a:endParaRPr 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8861903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713C92AA-09CD-429A-A0B6-363DABF7235B}" type="slidenum">
              <a:rPr lang="en-US" smtClean="0"/>
              <a:pPr/>
              <a:t>11</a:t>
            </a:fld>
            <a:endParaRPr 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3216273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0AA7F994-A46C-4B95-A0B6-C59059DEA86D}" type="slidenum">
              <a:rPr lang="en-US" smtClean="0"/>
              <a:pPr/>
              <a:t>12</a:t>
            </a:fld>
            <a:endParaRPr 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876282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F4505841-FC44-45CC-93A2-66AE0C31341A}" type="slidenum">
              <a:rPr lang="en-US" smtClean="0"/>
              <a:pPr/>
              <a:t>13</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7812679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007AF0EA-EDA1-4B4F-8525-C7EED8DB25A1}" type="slidenum">
              <a:rPr lang="en-US" smtClean="0">
                <a:solidFill>
                  <a:srgbClr val="000000"/>
                </a:solidFill>
              </a:rPr>
              <a:pPr/>
              <a:t>14</a:t>
            </a:fld>
            <a:endParaRPr lang="en-US">
              <a:solidFill>
                <a:srgbClr val="000000"/>
              </a:solidFill>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7418292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093E8FB3-C184-46FB-A309-129D421F79E4}" type="slidenum">
              <a:rPr lang="en-US" smtClean="0"/>
              <a:pPr/>
              <a:t>15</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2417633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7CD6AA22-962A-4F28-A355-76022D850EBD}" type="slidenum">
              <a:rPr lang="en-US" smtClean="0"/>
              <a:pPr/>
              <a:t>16</a:t>
            </a:fld>
            <a:endParaRPr 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2253675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txBox="1">
            <a:spLocks noGrp="1" noChangeArrowheads="1"/>
          </p:cNvSpPr>
          <p:nvPr/>
        </p:nvSpPr>
        <p:spPr bwMode="auto">
          <a:xfrm>
            <a:off x="3981450" y="8847138"/>
            <a:ext cx="3044825" cy="465137"/>
          </a:xfrm>
          <a:prstGeom prst="rect">
            <a:avLst/>
          </a:prstGeom>
          <a:noFill/>
          <a:ln w="9525">
            <a:noFill/>
            <a:miter lim="800000"/>
            <a:headEnd/>
            <a:tailEnd/>
          </a:ln>
        </p:spPr>
        <p:txBody>
          <a:bodyPr anchor="b"/>
          <a:lstStyle/>
          <a:p>
            <a:pPr algn="r"/>
            <a:fld id="{36E454A9-0841-48C8-A5E2-19960A2A3C50}" type="slidenum">
              <a:rPr lang="en-US" sz="1200"/>
              <a:pPr algn="r"/>
              <a:t>17</a:t>
            </a:fld>
            <a:endParaRPr lang="en-US" sz="120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2884740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B6788035-B1B0-43F4-BE26-D1E1DEDF0A83}" type="slidenum">
              <a:rPr lang="en-US" smtClean="0"/>
              <a:pPr/>
              <a:t>18</a:t>
            </a:fld>
            <a:endParaRPr 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r>
              <a:rPr lang="en-US" sz="1200" kern="1200" dirty="0">
                <a:solidFill>
                  <a:schemeClr val="tx1"/>
                </a:solidFill>
                <a:latin typeface="Arial" charset="0"/>
                <a:ea typeface="+mn-ea"/>
                <a:cs typeface="+mn-cs"/>
              </a:rPr>
              <a:t>Based on the information provided, encourage players to participate in a discussion concerning the issues raised in Module 1. Identify any critical issues, decisions</a:t>
            </a:r>
            <a:r>
              <a:rPr lang="en-US" sz="1200" kern="1200">
                <a:solidFill>
                  <a:schemeClr val="tx1"/>
                </a:solidFill>
                <a:latin typeface="Arial" charset="0"/>
                <a:ea typeface="+mn-ea"/>
                <a:cs typeface="+mn-cs"/>
              </a:rPr>
              <a:t>, </a:t>
            </a:r>
            <a:r>
              <a:rPr lang="en-US" sz="1200" kern="1200" smtClean="0">
                <a:solidFill>
                  <a:schemeClr val="tx1"/>
                </a:solidFill>
                <a:latin typeface="Arial" charset="0"/>
                <a:ea typeface="+mn-ea"/>
                <a:cs typeface="+mn-cs"/>
              </a:rPr>
              <a:t>requirements </a:t>
            </a:r>
            <a:r>
              <a:rPr lang="en-US" sz="1200" kern="1200" dirty="0">
                <a:solidFill>
                  <a:schemeClr val="tx1"/>
                </a:solidFill>
                <a:latin typeface="Arial" charset="0"/>
                <a:ea typeface="+mn-ea"/>
                <a:cs typeface="+mn-cs"/>
              </a:rPr>
              <a:t>or questions that should be addressed at this time. </a:t>
            </a:r>
          </a:p>
          <a:p>
            <a:endParaRPr lang="en-US" sz="1200" kern="1200" dirty="0">
              <a:solidFill>
                <a:schemeClr val="tx1"/>
              </a:solidFill>
              <a:latin typeface="Arial" charset="0"/>
              <a:ea typeface="+mn-ea"/>
              <a:cs typeface="+mn-cs"/>
            </a:endParaRPr>
          </a:p>
          <a:p>
            <a:r>
              <a:rPr lang="en-US" sz="1200" kern="1200" dirty="0">
                <a:solidFill>
                  <a:schemeClr val="tx1"/>
                </a:solidFill>
                <a:latin typeface="Arial" charset="0"/>
                <a:ea typeface="+mn-ea"/>
                <a:cs typeface="+mn-cs"/>
              </a:rPr>
              <a:t>The following questions are provided as suggested subjects that you may wish to address as the discussion progresses. These questions are not meant to constitute a definitive list of concerns to be addressed, nor is there a requirement to address every question.</a:t>
            </a:r>
          </a:p>
          <a:p>
            <a:endParaRPr lang="en-US" sz="1200" kern="1200" dirty="0">
              <a:solidFill>
                <a:schemeClr val="tx1"/>
              </a:solidFill>
              <a:latin typeface="Arial" charset="0"/>
              <a:ea typeface="+mn-ea"/>
              <a:cs typeface="+mn-cs"/>
            </a:endParaRPr>
          </a:p>
          <a:p>
            <a:pPr lvl="0"/>
            <a:r>
              <a:rPr lang="en-US" sz="1200" kern="1200" dirty="0">
                <a:solidFill>
                  <a:schemeClr val="tx1"/>
                </a:solidFill>
                <a:latin typeface="Arial" charset="0"/>
                <a:ea typeface="+mn-ea"/>
                <a:cs typeface="+mn-cs"/>
              </a:rPr>
              <a:t>[What pre-incident planning could have been completed prior to this emergency to minimize impacts to utility operation?]</a:t>
            </a:r>
          </a:p>
          <a:p>
            <a:pPr lvl="0"/>
            <a:r>
              <a:rPr lang="en-US" sz="1200" kern="1200" dirty="0">
                <a:solidFill>
                  <a:schemeClr val="tx1"/>
                </a:solidFill>
                <a:latin typeface="Arial" charset="0"/>
                <a:ea typeface="+mn-ea"/>
                <a:cs typeface="+mn-cs"/>
              </a:rPr>
              <a:t>[How will you and your staff gather information about the approaching hurricane?]</a:t>
            </a:r>
          </a:p>
          <a:p>
            <a:pPr lvl="0"/>
            <a:r>
              <a:rPr lang="en-US" sz="1200" kern="1200" dirty="0">
                <a:solidFill>
                  <a:schemeClr val="tx1"/>
                </a:solidFill>
                <a:latin typeface="Arial" charset="0"/>
                <a:ea typeface="+mn-ea"/>
                <a:cs typeface="+mn-cs"/>
              </a:rPr>
              <a:t>[How will you activate your emergency procedures and protocols?]</a:t>
            </a:r>
          </a:p>
          <a:p>
            <a:pPr lvl="0"/>
            <a:r>
              <a:rPr lang="en-US" sz="1200" kern="1200" dirty="0">
                <a:solidFill>
                  <a:schemeClr val="tx1"/>
                </a:solidFill>
                <a:latin typeface="Arial" charset="0"/>
                <a:ea typeface="+mn-ea"/>
                <a:cs typeface="+mn-cs"/>
              </a:rPr>
              <a:t>[Should the Incident Command System (ICS) be established at your utility? When should it be established?  How does your ICS structure fit into the larger response structure established to manage the storm across the affected region?]</a:t>
            </a:r>
          </a:p>
          <a:p>
            <a:pPr lvl="0"/>
            <a:r>
              <a:rPr lang="en-US" sz="1200" kern="1200" dirty="0">
                <a:solidFill>
                  <a:schemeClr val="tx1"/>
                </a:solidFill>
                <a:latin typeface="Arial" charset="0"/>
                <a:ea typeface="+mn-ea"/>
                <a:cs typeface="+mn-cs"/>
              </a:rPr>
              <a:t>[What are your backup power requirements for essential facilities and equipment?  What are your fueling needs for on-site backup generators?]</a:t>
            </a:r>
          </a:p>
          <a:p>
            <a:pPr eaLnBrk="1" hangingPunct="1"/>
            <a:endParaRPr lang="en-US" dirty="0"/>
          </a:p>
        </p:txBody>
      </p:sp>
    </p:spTree>
    <p:extLst>
      <p:ext uri="{BB962C8B-B14F-4D97-AF65-F5344CB8AC3E}">
        <p14:creationId xmlns:p14="http://schemas.microsoft.com/office/powerpoint/2010/main" val="20987912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7CD6AA22-962A-4F28-A355-76022D850EBD}" type="slidenum">
              <a:rPr lang="en-US" smtClean="0"/>
              <a:pPr/>
              <a:t>19</a:t>
            </a:fld>
            <a:endParaRPr 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557910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3A9D1A93-5E33-4E0C-A498-6396C318651C}" type="slidenum">
              <a:rPr lang="en-US" smtClean="0"/>
              <a:pPr/>
              <a:t>2</a:t>
            </a:fld>
            <a:endParaRPr 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5182187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093E8FB3-C184-46FB-A309-129D421F79E4}" type="slidenum">
              <a:rPr lang="en-US" smtClean="0"/>
              <a:pPr/>
              <a:t>20</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1642612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093E8FB3-C184-46FB-A309-129D421F79E4}" type="slidenum">
              <a:rPr lang="en-US" smtClean="0"/>
              <a:pPr/>
              <a:t>21</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1642612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B6788035-B1B0-43F4-BE26-D1E1DEDF0A83}" type="slidenum">
              <a:rPr lang="en-US" smtClean="0"/>
              <a:pPr/>
              <a:t>22</a:t>
            </a:fld>
            <a:endParaRPr 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r>
              <a:rPr lang="en-US" sz="1200" kern="1200" dirty="0">
                <a:solidFill>
                  <a:schemeClr val="tx1"/>
                </a:solidFill>
                <a:latin typeface="Arial" charset="0"/>
                <a:ea typeface="+mn-ea"/>
                <a:cs typeface="+mn-cs"/>
              </a:rPr>
              <a:t>Based on the information provided, encourage players to participate in a discussion concerning the issues raised in Module 2. Identify any critical issues, decisions, </a:t>
            </a:r>
            <a:r>
              <a:rPr lang="en-US" sz="1200" kern="1200" dirty="0" smtClean="0">
                <a:solidFill>
                  <a:schemeClr val="tx1"/>
                </a:solidFill>
                <a:latin typeface="Arial" charset="0"/>
                <a:ea typeface="+mn-ea"/>
                <a:cs typeface="+mn-cs"/>
              </a:rPr>
              <a:t>requirements </a:t>
            </a:r>
            <a:r>
              <a:rPr lang="en-US" sz="1200" kern="1200" dirty="0">
                <a:solidFill>
                  <a:schemeClr val="tx1"/>
                </a:solidFill>
                <a:latin typeface="Arial" charset="0"/>
                <a:ea typeface="+mn-ea"/>
                <a:cs typeface="+mn-cs"/>
              </a:rPr>
              <a:t>or questions that should be addressed at this time.</a:t>
            </a:r>
          </a:p>
          <a:p>
            <a:endParaRPr lang="en-US" sz="1200" kern="1200" dirty="0">
              <a:solidFill>
                <a:schemeClr val="tx1"/>
              </a:solidFill>
              <a:latin typeface="Arial" charset="0"/>
              <a:ea typeface="+mn-ea"/>
              <a:cs typeface="+mn-cs"/>
            </a:endParaRPr>
          </a:p>
          <a:p>
            <a:r>
              <a:rPr lang="en-US" sz="1200" kern="1200" dirty="0">
                <a:solidFill>
                  <a:schemeClr val="tx1"/>
                </a:solidFill>
                <a:latin typeface="Arial" charset="0"/>
                <a:ea typeface="+mn-ea"/>
                <a:cs typeface="+mn-cs"/>
              </a:rPr>
              <a:t>The following questions are provided as suggested subjects that you may wish to address as the discussion progresses. These questions are not meant to constitute a definitive list of concerns to be addressed, nor is there a requirement to address every question.</a:t>
            </a:r>
          </a:p>
          <a:p>
            <a:endParaRPr lang="en-US" sz="1200" kern="1200" dirty="0">
              <a:solidFill>
                <a:schemeClr val="tx1"/>
              </a:solidFill>
              <a:latin typeface="Arial" charset="0"/>
              <a:ea typeface="+mn-ea"/>
              <a:cs typeface="+mn-cs"/>
            </a:endParaRPr>
          </a:p>
          <a:p>
            <a:pPr lvl="0"/>
            <a:r>
              <a:rPr lang="en-US" sz="1200" kern="1200" dirty="0">
                <a:solidFill>
                  <a:schemeClr val="tx1"/>
                </a:solidFill>
                <a:latin typeface="Arial" charset="0"/>
                <a:ea typeface="+mn-ea"/>
                <a:cs typeface="+mn-cs"/>
              </a:rPr>
              <a:t>[How will communications be handled to internal staff, to the public, to the business </a:t>
            </a:r>
            <a:r>
              <a:rPr lang="en-US" sz="1200" kern="1200" dirty="0" smtClean="0">
                <a:solidFill>
                  <a:schemeClr val="tx1"/>
                </a:solidFill>
                <a:latin typeface="Arial" charset="0"/>
                <a:ea typeface="+mn-ea"/>
                <a:cs typeface="+mn-cs"/>
              </a:rPr>
              <a:t>community </a:t>
            </a:r>
            <a:r>
              <a:rPr lang="en-US" sz="1200" kern="1200" dirty="0">
                <a:solidFill>
                  <a:schemeClr val="tx1"/>
                </a:solidFill>
                <a:latin typeface="Arial" charset="0"/>
                <a:ea typeface="+mn-ea"/>
                <a:cs typeface="+mn-cs"/>
              </a:rPr>
              <a:t>and to elected and other government officials? How will this be impacted by power and phone service outages?]</a:t>
            </a:r>
          </a:p>
          <a:p>
            <a:pPr lvl="0"/>
            <a:r>
              <a:rPr lang="en-US" sz="1200" kern="1200" dirty="0">
                <a:solidFill>
                  <a:schemeClr val="tx1"/>
                </a:solidFill>
                <a:latin typeface="Arial" charset="0"/>
                <a:ea typeface="+mn-ea"/>
                <a:cs typeface="+mn-cs"/>
              </a:rPr>
              <a:t>[Considering that field staff is having difficulty communicating, what back-up communications or relay systems could you use if you lost radio service to the field?] </a:t>
            </a:r>
          </a:p>
          <a:p>
            <a:pPr lvl="0"/>
            <a:r>
              <a:rPr lang="en-US" sz="1200" kern="1200" dirty="0">
                <a:solidFill>
                  <a:schemeClr val="tx1"/>
                </a:solidFill>
                <a:latin typeface="Arial" charset="0"/>
                <a:ea typeface="+mn-ea"/>
                <a:cs typeface="+mn-cs"/>
              </a:rPr>
              <a:t>[What backup procedures does your utility have in place to operate without SCADA systems?]</a:t>
            </a:r>
          </a:p>
          <a:p>
            <a:pPr lvl="0" fontAlgn="base"/>
            <a:r>
              <a:rPr lang="en-US" sz="1200" kern="1200" dirty="0">
                <a:solidFill>
                  <a:schemeClr val="tx1"/>
                </a:solidFill>
                <a:latin typeface="Arial" charset="0"/>
                <a:ea typeface="+mn-ea"/>
                <a:cs typeface="+mn-cs"/>
              </a:rPr>
              <a:t>[How can mutual aid and assistance be used at your facility during an incident for water </a:t>
            </a:r>
            <a:r>
              <a:rPr lang="en-US" sz="1200" kern="1200" dirty="0" smtClean="0">
                <a:solidFill>
                  <a:schemeClr val="tx1"/>
                </a:solidFill>
                <a:latin typeface="Arial" charset="0"/>
                <a:ea typeface="+mn-ea"/>
                <a:cs typeface="+mn-cs"/>
              </a:rPr>
              <a:t>supply </a:t>
            </a:r>
            <a:r>
              <a:rPr lang="en-US" sz="1200" kern="1200" dirty="0">
                <a:solidFill>
                  <a:schemeClr val="tx1"/>
                </a:solidFill>
                <a:latin typeface="Arial" charset="0"/>
                <a:ea typeface="+mn-ea"/>
                <a:cs typeface="+mn-cs"/>
              </a:rPr>
              <a:t>or wastewater disposal?]</a:t>
            </a:r>
          </a:p>
          <a:p>
            <a:pPr lvl="0" fontAlgn="base"/>
            <a:r>
              <a:rPr lang="en-US" sz="1200" kern="1200" dirty="0">
                <a:solidFill>
                  <a:schemeClr val="tx1"/>
                </a:solidFill>
                <a:latin typeface="Arial" charset="0"/>
                <a:ea typeface="+mn-ea"/>
                <a:cs typeface="+mn-cs"/>
              </a:rPr>
              <a:t>[What policies or guidelines do you have in place that govern acceptable outdoor working conditions for staff?]</a:t>
            </a:r>
          </a:p>
          <a:p>
            <a:pPr eaLnBrk="1" hangingPunct="1"/>
            <a:endParaRPr lang="en-US" dirty="0"/>
          </a:p>
        </p:txBody>
      </p:sp>
    </p:spTree>
    <p:extLst>
      <p:ext uri="{BB962C8B-B14F-4D97-AF65-F5344CB8AC3E}">
        <p14:creationId xmlns:p14="http://schemas.microsoft.com/office/powerpoint/2010/main" val="26375579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7CD6AA22-962A-4F28-A355-76022D850EBD}" type="slidenum">
              <a:rPr lang="en-US" smtClean="0"/>
              <a:pPr/>
              <a:t>23</a:t>
            </a:fld>
            <a:endParaRPr 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1060215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093E8FB3-C184-46FB-A309-129D421F79E4}" type="slidenum">
              <a:rPr lang="en-US" smtClean="0"/>
              <a:pPr/>
              <a:t>24</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8855914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093E8FB3-C184-46FB-A309-129D421F79E4}" type="slidenum">
              <a:rPr lang="en-US" smtClean="0"/>
              <a:pPr/>
              <a:t>25</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8855914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093E8FB3-C184-46FB-A309-129D421F79E4}" type="slidenum">
              <a:rPr lang="en-US" smtClean="0"/>
              <a:pPr/>
              <a:t>26</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7936007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093E8FB3-C184-46FB-A309-129D421F79E4}" type="slidenum">
              <a:rPr lang="en-US" smtClean="0"/>
              <a:pPr/>
              <a:t>27</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r>
              <a:rPr lang="en-US" sz="1200" kern="1200" dirty="0">
                <a:solidFill>
                  <a:schemeClr val="tx1"/>
                </a:solidFill>
                <a:latin typeface="Arial" charset="0"/>
                <a:ea typeface="+mn-ea"/>
                <a:cs typeface="+mn-cs"/>
              </a:rPr>
              <a:t>Based on the information provided, encourage players to participate in a discussion concerning the issues raised in Module 3. Identify any critical issues, decisions, </a:t>
            </a:r>
            <a:r>
              <a:rPr lang="en-US" sz="1200" kern="1200" dirty="0" smtClean="0">
                <a:solidFill>
                  <a:schemeClr val="tx1"/>
                </a:solidFill>
                <a:latin typeface="Arial" charset="0"/>
                <a:ea typeface="+mn-ea"/>
                <a:cs typeface="+mn-cs"/>
              </a:rPr>
              <a:t>requirements </a:t>
            </a:r>
            <a:r>
              <a:rPr lang="en-US" sz="1200" kern="1200" dirty="0">
                <a:solidFill>
                  <a:schemeClr val="tx1"/>
                </a:solidFill>
                <a:latin typeface="Arial" charset="0"/>
                <a:ea typeface="+mn-ea"/>
                <a:cs typeface="+mn-cs"/>
              </a:rPr>
              <a:t>or questions that should be addressed at this time. </a:t>
            </a:r>
          </a:p>
          <a:p>
            <a:endParaRPr lang="en-US" sz="1200" kern="1200" dirty="0">
              <a:solidFill>
                <a:schemeClr val="tx1"/>
              </a:solidFill>
              <a:latin typeface="Arial" charset="0"/>
              <a:ea typeface="+mn-ea"/>
              <a:cs typeface="+mn-cs"/>
            </a:endParaRPr>
          </a:p>
          <a:p>
            <a:r>
              <a:rPr lang="en-US" sz="1200" kern="1200" dirty="0">
                <a:solidFill>
                  <a:schemeClr val="tx1"/>
                </a:solidFill>
                <a:latin typeface="Arial" charset="0"/>
                <a:ea typeface="+mn-ea"/>
                <a:cs typeface="+mn-cs"/>
              </a:rPr>
              <a:t>The following questions are provided as suggested subjects that you may wish to address as the discussion progresses. These questions are not meant to constitute a definitive list of concerns to be addressed, nor is there a requirement to address every question.</a:t>
            </a:r>
          </a:p>
          <a:p>
            <a:endParaRPr lang="en-US" sz="1200" kern="1200" dirty="0">
              <a:solidFill>
                <a:schemeClr val="tx1"/>
              </a:solidFill>
              <a:latin typeface="Arial" charset="0"/>
              <a:ea typeface="+mn-ea"/>
              <a:cs typeface="+mn-cs"/>
            </a:endParaRPr>
          </a:p>
          <a:p>
            <a:pPr lvl="0"/>
            <a:r>
              <a:rPr lang="en-US" sz="1200" kern="1200" dirty="0">
                <a:solidFill>
                  <a:schemeClr val="tx1"/>
                </a:solidFill>
                <a:latin typeface="Arial" charset="0"/>
                <a:ea typeface="+mn-ea"/>
                <a:cs typeface="+mn-cs"/>
              </a:rPr>
              <a:t>[How does your utility coordinate response with other responders?  Specifically, how can your utility redirect the efforts of those causing additional damage to the system?]</a:t>
            </a:r>
          </a:p>
          <a:p>
            <a:pPr lvl="0"/>
            <a:r>
              <a:rPr lang="en-US" sz="1200" kern="1200" dirty="0">
                <a:solidFill>
                  <a:schemeClr val="tx1"/>
                </a:solidFill>
                <a:latin typeface="Arial" charset="0"/>
                <a:ea typeface="+mn-ea"/>
                <a:cs typeface="+mn-cs"/>
              </a:rPr>
              <a:t> [What procedures and/or provisions are in place to support staff with special needs (e.g., lost or damaged personal property, injured or killed family/friends, psychological impact from the devastation) due to the incident?] </a:t>
            </a:r>
          </a:p>
          <a:p>
            <a:pPr lvl="0"/>
            <a:r>
              <a:rPr lang="en-US" sz="1200" kern="1200" dirty="0">
                <a:solidFill>
                  <a:schemeClr val="tx1"/>
                </a:solidFill>
                <a:latin typeface="Arial" charset="0"/>
                <a:ea typeface="+mn-ea"/>
                <a:cs typeface="+mn-cs"/>
              </a:rPr>
              <a:t>[What procedures have been developed to address logistical support (e.g., food, </a:t>
            </a:r>
            <a:r>
              <a:rPr lang="en-US" sz="1200" kern="1200" dirty="0" smtClean="0">
                <a:solidFill>
                  <a:schemeClr val="tx1"/>
                </a:solidFill>
                <a:latin typeface="Arial" charset="0"/>
                <a:ea typeface="+mn-ea"/>
                <a:cs typeface="+mn-cs"/>
              </a:rPr>
              <a:t>shelter </a:t>
            </a:r>
            <a:r>
              <a:rPr lang="en-US" sz="1200" kern="1200" dirty="0">
                <a:solidFill>
                  <a:schemeClr val="tx1"/>
                </a:solidFill>
                <a:latin typeface="Arial" charset="0"/>
                <a:ea typeface="+mn-ea"/>
                <a:cs typeface="+mn-cs"/>
              </a:rPr>
              <a:t>and equipment for responders) during this incident?]</a:t>
            </a:r>
          </a:p>
          <a:p>
            <a:pPr lvl="0"/>
            <a:r>
              <a:rPr lang="en-US" sz="1200" kern="1200" dirty="0">
                <a:solidFill>
                  <a:schemeClr val="tx1"/>
                </a:solidFill>
                <a:latin typeface="Arial" charset="0"/>
                <a:ea typeface="+mn-ea"/>
                <a:cs typeface="+mn-cs"/>
              </a:rPr>
              <a:t> [What facilities and/or activities are most critical and require immediate attention at the conclusion of response activities?] </a:t>
            </a:r>
          </a:p>
          <a:p>
            <a:pPr lvl="0" fontAlgn="base"/>
            <a:r>
              <a:rPr lang="en-US" sz="1200" kern="1200" dirty="0" smtClean="0">
                <a:solidFill>
                  <a:schemeClr val="tx1"/>
                </a:solidFill>
                <a:latin typeface="Arial" charset="0"/>
                <a:ea typeface="+mn-ea"/>
                <a:cs typeface="+mn-cs"/>
              </a:rPr>
              <a:t>[What additional resources (e.g., staff, heavy equipment and generators) would your utility need to repair damage and restore service?  Where will they come from</a:t>
            </a:r>
            <a:r>
              <a:rPr lang="en-US" sz="1200" kern="1200" dirty="0">
                <a:solidFill>
                  <a:schemeClr val="tx1"/>
                </a:solidFill>
                <a:latin typeface="Arial" charset="0"/>
                <a:ea typeface="+mn-ea"/>
                <a:cs typeface="+mn-cs"/>
              </a:rPr>
              <a:t>?]</a:t>
            </a:r>
          </a:p>
          <a:p>
            <a:pPr lvl="0" fontAlgn="base"/>
            <a:r>
              <a:rPr lang="en-US" sz="1200" kern="1200" dirty="0">
                <a:solidFill>
                  <a:schemeClr val="tx1"/>
                </a:solidFill>
                <a:latin typeface="Arial" charset="0"/>
                <a:ea typeface="+mn-ea"/>
                <a:cs typeface="+mn-cs"/>
              </a:rPr>
              <a:t> [What procedures does your utility have for </a:t>
            </a:r>
            <a:r>
              <a:rPr lang="en-US" sz="1200" kern="1200" dirty="0" smtClean="0">
                <a:solidFill>
                  <a:schemeClr val="tx1"/>
                </a:solidFill>
                <a:latin typeface="Arial" charset="0"/>
                <a:ea typeface="+mn-ea"/>
                <a:cs typeface="+mn-cs"/>
              </a:rPr>
              <a:t>resuming </a:t>
            </a:r>
            <a:r>
              <a:rPr lang="en-US" sz="1200" kern="1200" dirty="0">
                <a:solidFill>
                  <a:schemeClr val="tx1"/>
                </a:solidFill>
                <a:latin typeface="Arial" charset="0"/>
                <a:ea typeface="+mn-ea"/>
                <a:cs typeface="+mn-cs"/>
              </a:rPr>
              <a:t>water service after an incident? How is this impacted if laboratories around you are closed or overwhelmed with high sample volume?] </a:t>
            </a:r>
          </a:p>
          <a:p>
            <a:pPr eaLnBrk="1" hangingPunct="1"/>
            <a:endParaRPr lang="en-US" dirty="0"/>
          </a:p>
        </p:txBody>
      </p:sp>
    </p:spTree>
    <p:extLst>
      <p:ext uri="{BB962C8B-B14F-4D97-AF65-F5344CB8AC3E}">
        <p14:creationId xmlns:p14="http://schemas.microsoft.com/office/powerpoint/2010/main" val="27936007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007AF0EA-EDA1-4B4F-8525-C7EED8DB25A1}" type="slidenum">
              <a:rPr lang="en-US" smtClean="0">
                <a:solidFill>
                  <a:srgbClr val="000000"/>
                </a:solidFill>
              </a:rPr>
              <a:pPr/>
              <a:t>28</a:t>
            </a:fld>
            <a:endParaRPr lang="en-US">
              <a:solidFill>
                <a:srgbClr val="000000"/>
              </a:solidFill>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9902542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a:solidFill>
                  <a:srgbClr val="3366FF"/>
                </a:solidFill>
                <a:latin typeface="Arial" charset="0"/>
                <a:ea typeface="+mn-ea"/>
                <a:cs typeface="+mn-cs"/>
              </a:rPr>
              <a:t>Discuss </a:t>
            </a:r>
            <a:r>
              <a:rPr lang="en-US" sz="1200" kern="1200" dirty="0">
                <a:solidFill>
                  <a:srgbClr val="3366FF"/>
                </a:solidFill>
                <a:latin typeface="Arial" charset="0"/>
                <a:ea typeface="+mn-ea"/>
                <a:cs typeface="+mn-cs"/>
              </a:rPr>
              <a:t>each objective and </a:t>
            </a:r>
            <a:r>
              <a:rPr lang="en-US" sz="1200" kern="1200">
                <a:solidFill>
                  <a:srgbClr val="3366FF"/>
                </a:solidFill>
                <a:latin typeface="Arial" charset="0"/>
                <a:ea typeface="+mn-ea"/>
                <a:cs typeface="+mn-cs"/>
              </a:rPr>
              <a:t>corresponding outcome.</a:t>
            </a:r>
            <a:endParaRPr lang="en-US" sz="1200" kern="1200" dirty="0">
              <a:solidFill>
                <a:srgbClr val="3366FF"/>
              </a:solidFill>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FD737123-71CC-4DE2-888E-0519B95E9A1C}" type="slidenum">
              <a:rPr lang="en-US" smtClean="0">
                <a:solidFill>
                  <a:srgbClr val="000000"/>
                </a:solidFill>
              </a:rPr>
              <a:pPr>
                <a:defRPr/>
              </a:pPr>
              <a:t>29</a:t>
            </a:fld>
            <a:endParaRPr lang="en-US">
              <a:solidFill>
                <a:srgbClr val="000000"/>
              </a:solidFill>
            </a:endParaRPr>
          </a:p>
        </p:txBody>
      </p:sp>
    </p:spTree>
    <p:extLst>
      <p:ext uri="{BB962C8B-B14F-4D97-AF65-F5344CB8AC3E}">
        <p14:creationId xmlns:p14="http://schemas.microsoft.com/office/powerpoint/2010/main" val="4112305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C43C4982-FFDD-412B-B673-E968DFD1F2CE}" type="slidenum">
              <a:rPr lang="en-US" smtClean="0"/>
              <a:pPr/>
              <a:t>3</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1498905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D737123-71CC-4DE2-888E-0519B95E9A1C}" type="slidenum">
              <a:rPr lang="en-US" smtClean="0">
                <a:solidFill>
                  <a:srgbClr val="000000"/>
                </a:solidFill>
              </a:rPr>
              <a:pPr>
                <a:defRPr/>
              </a:pPr>
              <a:t>31</a:t>
            </a:fld>
            <a:endParaRPr lang="en-US">
              <a:solidFill>
                <a:srgbClr val="000000"/>
              </a:solidFill>
            </a:endParaRPr>
          </a:p>
        </p:txBody>
      </p:sp>
    </p:spTree>
    <p:extLst>
      <p:ext uri="{BB962C8B-B14F-4D97-AF65-F5344CB8AC3E}">
        <p14:creationId xmlns:p14="http://schemas.microsoft.com/office/powerpoint/2010/main" val="4063699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AEFF6C26-9ACD-4ACC-9CE5-294314D94B2B}" type="slidenum">
              <a:rPr lang="en-US" smtClean="0"/>
              <a:pPr/>
              <a:t>4</a:t>
            </a:fld>
            <a:endParaRPr 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8049621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D73E9368-8725-4A6D-AFBC-F9C83D745A6D}" type="slidenum">
              <a:rPr lang="en-US" smtClean="0"/>
              <a:pPr/>
              <a:t>5</a:t>
            </a:fld>
            <a:endParaRPr 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179589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2765BC0A-F0FB-4A43-8013-B59A1AECDE5C}" type="slidenum">
              <a:rPr lang="en-US" smtClean="0"/>
              <a:pPr/>
              <a:t>6</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1065220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03B0273D-2A19-48AD-8616-20DAA3F8ADBD}" type="slidenum">
              <a:rPr lang="en-US" smtClean="0"/>
              <a:pPr/>
              <a:t>7</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926939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txBox="1">
            <a:spLocks noGrp="1" noChangeArrowheads="1"/>
          </p:cNvSpPr>
          <p:nvPr/>
        </p:nvSpPr>
        <p:spPr bwMode="auto">
          <a:xfrm>
            <a:off x="3981450" y="8847138"/>
            <a:ext cx="3044825" cy="465137"/>
          </a:xfrm>
          <a:prstGeom prst="rect">
            <a:avLst/>
          </a:prstGeom>
          <a:noFill/>
          <a:ln w="9525">
            <a:noFill/>
            <a:miter lim="800000"/>
            <a:headEnd/>
            <a:tailEnd/>
          </a:ln>
        </p:spPr>
        <p:txBody>
          <a:bodyPr anchor="b"/>
          <a:lstStyle/>
          <a:p>
            <a:pPr algn="r"/>
            <a:fld id="{95EEA3D1-D9EC-4324-9AAE-2F5175804CC9}" type="slidenum">
              <a:rPr lang="en-US" sz="1200"/>
              <a:pPr algn="r"/>
              <a:t>8</a:t>
            </a:fld>
            <a:endParaRPr lang="en-US" sz="120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2351228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txBox="1">
            <a:spLocks noGrp="1" noChangeArrowheads="1"/>
          </p:cNvSpPr>
          <p:nvPr/>
        </p:nvSpPr>
        <p:spPr bwMode="auto">
          <a:xfrm>
            <a:off x="3981450" y="8847138"/>
            <a:ext cx="3044825" cy="465137"/>
          </a:xfrm>
          <a:prstGeom prst="rect">
            <a:avLst/>
          </a:prstGeom>
          <a:noFill/>
          <a:ln w="9525">
            <a:noFill/>
            <a:miter lim="800000"/>
            <a:headEnd/>
            <a:tailEnd/>
          </a:ln>
        </p:spPr>
        <p:txBody>
          <a:bodyPr anchor="b"/>
          <a:lstStyle/>
          <a:p>
            <a:pPr algn="r"/>
            <a:fld id="{186FB74D-DF99-43B9-8B44-0220AA2BBF02}" type="slidenum">
              <a:rPr lang="en-US" sz="1200"/>
              <a:pPr algn="r"/>
              <a:t>9</a:t>
            </a:fld>
            <a:endParaRPr lang="en-US" sz="120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6402780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1219200" y="2133600"/>
            <a:ext cx="7772400" cy="1143000"/>
          </a:xfrm>
        </p:spPr>
        <p:txBody>
          <a:bodyPr/>
          <a:lstStyle>
            <a:lvl1pPr>
              <a:defRPr u="none">
                <a:solidFill>
                  <a:schemeClr val="tx1"/>
                </a:solidFill>
              </a:defRPr>
            </a:lvl1pPr>
          </a:lstStyle>
          <a:p>
            <a:r>
              <a:rPr lang="en-US"/>
              <a:t>Click to edit Master title style</a:t>
            </a:r>
          </a:p>
        </p:txBody>
      </p:sp>
      <p:sp>
        <p:nvSpPr>
          <p:cNvPr id="13315" name="Rectangle 3"/>
          <p:cNvSpPr>
            <a:spLocks noGrp="1" noChangeArrowheads="1"/>
          </p:cNvSpPr>
          <p:nvPr>
            <p:ph type="subTitle" idx="1"/>
          </p:nvPr>
        </p:nvSpPr>
        <p:spPr>
          <a:xfrm>
            <a:off x="1981200" y="3505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4"/>
          <p:cNvSpPr>
            <a:spLocks noGrp="1" noChangeArrowheads="1"/>
          </p:cNvSpPr>
          <p:nvPr>
            <p:ph type="dt" sz="half" idx="10"/>
          </p:nvPr>
        </p:nvSpPr>
        <p:spPr>
          <a:xfrm>
            <a:off x="1295400" y="6172200"/>
            <a:ext cx="1905000" cy="457200"/>
          </a:xfrm>
        </p:spPr>
        <p:txBody>
          <a:bodyPr/>
          <a:lstStyle>
            <a:lvl1pPr>
              <a:defRPr/>
            </a:lvl1pPr>
          </a:lstStyle>
          <a:p>
            <a:pPr>
              <a:defRPr/>
            </a:pPr>
            <a:fld id="{3AABD23B-CBDF-4676-9B1F-C7FD4A231CDE}" type="datetime1">
              <a:rPr lang="en-US"/>
              <a:pPr>
                <a:defRPr/>
              </a:pPr>
              <a:t>5/18/2018</a:t>
            </a:fld>
            <a:endParaRPr lang="en-US"/>
          </a:p>
        </p:txBody>
      </p:sp>
      <p:sp>
        <p:nvSpPr>
          <p:cNvPr id="5" name="Rectangle 5"/>
          <p:cNvSpPr>
            <a:spLocks noGrp="1" noChangeArrowheads="1"/>
          </p:cNvSpPr>
          <p:nvPr>
            <p:ph type="ftr" sz="quarter" idx="11"/>
          </p:nvPr>
        </p:nvSpPr>
        <p:spPr>
          <a:xfrm>
            <a:off x="3733800" y="6172200"/>
            <a:ext cx="2895600" cy="457200"/>
          </a:xfrm>
        </p:spPr>
        <p:txBody>
          <a:bodyPr/>
          <a:lstStyle>
            <a:lvl1pPr>
              <a:defRPr/>
            </a:lvl1pPr>
          </a:lstStyle>
          <a:p>
            <a:pPr>
              <a:defRPr/>
            </a:pPr>
            <a:r>
              <a:rPr lang="en-US" dirty="0"/>
              <a:t>Hurricane Scenario</a:t>
            </a:r>
          </a:p>
        </p:txBody>
      </p:sp>
      <p:sp>
        <p:nvSpPr>
          <p:cNvPr id="6" name="Rectangle 6"/>
          <p:cNvSpPr>
            <a:spLocks noGrp="1" noChangeArrowheads="1"/>
          </p:cNvSpPr>
          <p:nvPr>
            <p:ph type="sldNum" sz="quarter" idx="12"/>
          </p:nvPr>
        </p:nvSpPr>
        <p:spPr>
          <a:xfrm>
            <a:off x="7162800" y="6172200"/>
            <a:ext cx="1905000" cy="457200"/>
          </a:xfrm>
        </p:spPr>
        <p:txBody>
          <a:bodyPr/>
          <a:lstStyle>
            <a:lvl1pPr>
              <a:defRPr/>
            </a:lvl1pPr>
          </a:lstStyle>
          <a:p>
            <a:pPr>
              <a:defRPr/>
            </a:pPr>
            <a:fld id="{BA3E6026-020B-48A7-BD41-CC17A2278FC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FD27CC1-F1F0-497C-B35B-AC5206D644FE}" type="datetime1">
              <a:rPr lang="en-US"/>
              <a:pPr>
                <a:defRPr/>
              </a:pPr>
              <a:t>5/18/2018</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Hurricane Scenario</a:t>
            </a:r>
          </a:p>
        </p:txBody>
      </p:sp>
      <p:sp>
        <p:nvSpPr>
          <p:cNvPr id="6" name="Rectangle 6"/>
          <p:cNvSpPr>
            <a:spLocks noGrp="1" noChangeArrowheads="1"/>
          </p:cNvSpPr>
          <p:nvPr>
            <p:ph type="sldNum" sz="quarter" idx="12"/>
          </p:nvPr>
        </p:nvSpPr>
        <p:spPr>
          <a:ln/>
        </p:spPr>
        <p:txBody>
          <a:bodyPr/>
          <a:lstStyle>
            <a:lvl1pPr>
              <a:defRPr/>
            </a:lvl1pPr>
          </a:lstStyle>
          <a:p>
            <a:pPr>
              <a:defRPr/>
            </a:pPr>
            <a:fld id="{E2098C5F-DD00-4366-BB2E-6FA5BB35185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838200"/>
            <a:ext cx="1809750" cy="5181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52600" y="838200"/>
            <a:ext cx="5276850" cy="5181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D8171A17-C365-439B-B29E-B2FFE13F100B}" type="datetime1">
              <a:rPr lang="en-US"/>
              <a:pPr>
                <a:defRPr/>
              </a:pPr>
              <a:t>5/18/2018</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Hurricane Scenario</a:t>
            </a:r>
          </a:p>
        </p:txBody>
      </p:sp>
      <p:sp>
        <p:nvSpPr>
          <p:cNvPr id="6" name="Rectangle 6"/>
          <p:cNvSpPr>
            <a:spLocks noGrp="1" noChangeArrowheads="1"/>
          </p:cNvSpPr>
          <p:nvPr>
            <p:ph type="sldNum" sz="quarter" idx="12"/>
          </p:nvPr>
        </p:nvSpPr>
        <p:spPr>
          <a:ln/>
        </p:spPr>
        <p:txBody>
          <a:bodyPr/>
          <a:lstStyle>
            <a:lvl1pPr>
              <a:defRPr/>
            </a:lvl1pPr>
          </a:lstStyle>
          <a:p>
            <a:pPr>
              <a:defRPr/>
            </a:pPr>
            <a:fld id="{8BE464B3-9520-41F7-B8A0-820F2E1919BF}"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pPr>
              <a:defRPr/>
            </a:pPr>
            <a:fld id="{3AABD23B-CBDF-4676-9B1F-C7FD4A231CDE}" type="datetime1">
              <a:rPr lang="en-US" smtClean="0"/>
              <a:pPr>
                <a:defRPr/>
              </a:pPr>
              <a:t>5/18/2018</a:t>
            </a:fld>
            <a:endParaRPr lang="en-US"/>
          </a:p>
        </p:txBody>
      </p:sp>
      <p:sp>
        <p:nvSpPr>
          <p:cNvPr id="19" name="Footer Placeholder 18"/>
          <p:cNvSpPr>
            <a:spLocks noGrp="1"/>
          </p:cNvSpPr>
          <p:nvPr>
            <p:ph type="ftr" sz="quarter" idx="11"/>
          </p:nvPr>
        </p:nvSpPr>
        <p:spPr/>
        <p:txBody>
          <a:bodyPr/>
          <a:lstStyle/>
          <a:p>
            <a:pPr>
              <a:defRPr/>
            </a:pPr>
            <a:r>
              <a:rPr lang="en-US" dirty="0"/>
              <a:t>Hurricane Scenario</a:t>
            </a:r>
          </a:p>
        </p:txBody>
      </p:sp>
      <p:sp>
        <p:nvSpPr>
          <p:cNvPr id="27" name="Slide Number Placeholder 26"/>
          <p:cNvSpPr>
            <a:spLocks noGrp="1"/>
          </p:cNvSpPr>
          <p:nvPr>
            <p:ph type="sldNum" sz="quarter" idx="12"/>
          </p:nvPr>
        </p:nvSpPr>
        <p:spPr/>
        <p:txBody>
          <a:bodyPr/>
          <a:lstStyle/>
          <a:p>
            <a:pPr>
              <a:defRPr/>
            </a:pPr>
            <a:fld id="{BA3E6026-020B-48A7-BD41-CC17A2278FC8}"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59661FBA-B87F-41EA-B01D-A9934D892926}" type="datetime1">
              <a:rPr lang="en-US" smtClean="0"/>
              <a:pPr>
                <a:defRPr/>
              </a:pPr>
              <a:t>5/18/2018</a:t>
            </a:fld>
            <a:endParaRPr lang="en-US"/>
          </a:p>
        </p:txBody>
      </p:sp>
      <p:sp>
        <p:nvSpPr>
          <p:cNvPr id="5" name="Footer Placeholder 4"/>
          <p:cNvSpPr>
            <a:spLocks noGrp="1"/>
          </p:cNvSpPr>
          <p:nvPr>
            <p:ph type="ftr" sz="quarter" idx="11"/>
          </p:nvPr>
        </p:nvSpPr>
        <p:spPr/>
        <p:txBody>
          <a:bodyPr/>
          <a:lstStyle/>
          <a:p>
            <a:pPr>
              <a:defRPr/>
            </a:pPr>
            <a:r>
              <a:rPr lang="en-US" dirty="0"/>
              <a:t>Hurricane Scenario</a:t>
            </a:r>
          </a:p>
        </p:txBody>
      </p:sp>
      <p:sp>
        <p:nvSpPr>
          <p:cNvPr id="6" name="Slide Number Placeholder 5"/>
          <p:cNvSpPr>
            <a:spLocks noGrp="1"/>
          </p:cNvSpPr>
          <p:nvPr>
            <p:ph type="sldNum" sz="quarter" idx="12"/>
          </p:nvPr>
        </p:nvSpPr>
        <p:spPr/>
        <p:txBody>
          <a:bodyPr/>
          <a:lstStyle/>
          <a:p>
            <a:pPr>
              <a:defRPr/>
            </a:pPr>
            <a:fld id="{D0A73337-DE87-42BF-A928-ADA1810B6706}" type="slidenum">
              <a:rPr lang="en-US" smtClean="0"/>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a:defRPr/>
            </a:pPr>
            <a:fld id="{1078C61E-DE33-4263-83ED-6BDCD4D452AA}" type="datetime1">
              <a:rPr lang="en-US" smtClean="0"/>
              <a:pPr>
                <a:defRPr/>
              </a:pPr>
              <a:t>5/18/2018</a:t>
            </a:fld>
            <a:endParaRPr lang="en-US"/>
          </a:p>
        </p:txBody>
      </p:sp>
      <p:sp>
        <p:nvSpPr>
          <p:cNvPr id="5" name="Footer Placeholder 4"/>
          <p:cNvSpPr>
            <a:spLocks noGrp="1"/>
          </p:cNvSpPr>
          <p:nvPr>
            <p:ph type="ftr" sz="quarter" idx="11"/>
          </p:nvPr>
        </p:nvSpPr>
        <p:spPr/>
        <p:txBody>
          <a:bodyPr/>
          <a:lstStyle/>
          <a:p>
            <a:pPr>
              <a:defRPr/>
            </a:pPr>
            <a:r>
              <a:rPr lang="en-US" dirty="0"/>
              <a:t>Hurricane Scenario</a:t>
            </a:r>
          </a:p>
        </p:txBody>
      </p:sp>
      <p:sp>
        <p:nvSpPr>
          <p:cNvPr id="6" name="Slide Number Placeholder 5"/>
          <p:cNvSpPr>
            <a:spLocks noGrp="1"/>
          </p:cNvSpPr>
          <p:nvPr>
            <p:ph type="sldNum" sz="quarter" idx="12"/>
          </p:nvPr>
        </p:nvSpPr>
        <p:spPr/>
        <p:txBody>
          <a:bodyPr/>
          <a:lstStyle/>
          <a:p>
            <a:pPr>
              <a:defRPr/>
            </a:pPr>
            <a:fld id="{AC4E8102-E1CC-4079-A16E-79F0388D3879}"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fld id="{F046E03C-BDFD-4816-B91C-5EC466476ABA}" type="datetime1">
              <a:rPr lang="en-US" smtClean="0"/>
              <a:pPr>
                <a:defRPr/>
              </a:pPr>
              <a:t>5/18/2018</a:t>
            </a:fld>
            <a:endParaRPr lang="en-US"/>
          </a:p>
        </p:txBody>
      </p:sp>
      <p:sp>
        <p:nvSpPr>
          <p:cNvPr id="6" name="Footer Placeholder 5"/>
          <p:cNvSpPr>
            <a:spLocks noGrp="1"/>
          </p:cNvSpPr>
          <p:nvPr>
            <p:ph type="ftr" sz="quarter" idx="11"/>
          </p:nvPr>
        </p:nvSpPr>
        <p:spPr/>
        <p:txBody>
          <a:bodyPr/>
          <a:lstStyle/>
          <a:p>
            <a:pPr>
              <a:defRPr/>
            </a:pPr>
            <a:r>
              <a:rPr lang="en-US" dirty="0"/>
              <a:t>Hurricane Scenario</a:t>
            </a:r>
          </a:p>
        </p:txBody>
      </p:sp>
      <p:sp>
        <p:nvSpPr>
          <p:cNvPr id="7" name="Slide Number Placeholder 6"/>
          <p:cNvSpPr>
            <a:spLocks noGrp="1"/>
          </p:cNvSpPr>
          <p:nvPr>
            <p:ph type="sldNum" sz="quarter" idx="12"/>
          </p:nvPr>
        </p:nvSpPr>
        <p:spPr/>
        <p:txBody>
          <a:bodyPr/>
          <a:lstStyle/>
          <a:p>
            <a:pPr>
              <a:defRPr/>
            </a:pPr>
            <a:fld id="{B4002F2F-A1CB-4511-BA98-E55F67D9509E}" type="slidenum">
              <a:rPr lang="en-US" smtClean="0"/>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a:defRPr/>
            </a:pPr>
            <a:fld id="{8C0D7657-7397-4155-B66D-5E447DA085EB}" type="datetime1">
              <a:rPr lang="en-US" smtClean="0"/>
              <a:pPr>
                <a:defRPr/>
              </a:pPr>
              <a:t>5/18/2018</a:t>
            </a:fld>
            <a:endParaRPr lang="en-US"/>
          </a:p>
        </p:txBody>
      </p:sp>
      <p:sp>
        <p:nvSpPr>
          <p:cNvPr id="8" name="Footer Placeholder 7"/>
          <p:cNvSpPr>
            <a:spLocks noGrp="1"/>
          </p:cNvSpPr>
          <p:nvPr>
            <p:ph type="ftr" sz="quarter" idx="11"/>
          </p:nvPr>
        </p:nvSpPr>
        <p:spPr/>
        <p:txBody>
          <a:bodyPr/>
          <a:lstStyle/>
          <a:p>
            <a:pPr>
              <a:defRPr/>
            </a:pPr>
            <a:r>
              <a:rPr lang="en-US" dirty="0"/>
              <a:t>Hurricane Scenario</a:t>
            </a:r>
          </a:p>
        </p:txBody>
      </p:sp>
      <p:sp>
        <p:nvSpPr>
          <p:cNvPr id="9" name="Slide Number Placeholder 8"/>
          <p:cNvSpPr>
            <a:spLocks noGrp="1"/>
          </p:cNvSpPr>
          <p:nvPr>
            <p:ph type="sldNum" sz="quarter" idx="12"/>
          </p:nvPr>
        </p:nvSpPr>
        <p:spPr/>
        <p:txBody>
          <a:bodyPr/>
          <a:lstStyle/>
          <a:p>
            <a:pPr>
              <a:defRPr/>
            </a:pPr>
            <a:fld id="{41346FC8-D98E-429C-AFC4-139851425C7E}" type="slidenum">
              <a:rPr lang="en-US" smtClean="0"/>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pPr>
              <a:defRPr/>
            </a:pPr>
            <a:fld id="{AFC4A4B8-41E1-46F3-B5C4-E14B565A2031}" type="datetime1">
              <a:rPr lang="en-US" smtClean="0"/>
              <a:pPr>
                <a:defRPr/>
              </a:pPr>
              <a:t>5/18/2018</a:t>
            </a:fld>
            <a:endParaRPr lang="en-US"/>
          </a:p>
        </p:txBody>
      </p:sp>
      <p:sp>
        <p:nvSpPr>
          <p:cNvPr id="4" name="Footer Placeholder 3"/>
          <p:cNvSpPr>
            <a:spLocks noGrp="1"/>
          </p:cNvSpPr>
          <p:nvPr>
            <p:ph type="ftr" sz="quarter" idx="11"/>
          </p:nvPr>
        </p:nvSpPr>
        <p:spPr/>
        <p:txBody>
          <a:bodyPr/>
          <a:lstStyle/>
          <a:p>
            <a:pPr>
              <a:defRPr/>
            </a:pPr>
            <a:r>
              <a:rPr lang="en-US" dirty="0"/>
              <a:t>Hurricane Scenario</a:t>
            </a:r>
          </a:p>
        </p:txBody>
      </p:sp>
      <p:sp>
        <p:nvSpPr>
          <p:cNvPr id="5" name="Slide Number Placeholder 4"/>
          <p:cNvSpPr>
            <a:spLocks noGrp="1"/>
          </p:cNvSpPr>
          <p:nvPr>
            <p:ph type="sldNum" sz="quarter" idx="12"/>
          </p:nvPr>
        </p:nvSpPr>
        <p:spPr/>
        <p:txBody>
          <a:bodyPr/>
          <a:lstStyle/>
          <a:p>
            <a:pPr>
              <a:defRPr/>
            </a:pPr>
            <a:fld id="{AE4B19F9-0D33-40A2-BB14-DF360865017F}" type="slidenum">
              <a:rPr lang="en-US" smtClean="0"/>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5FFF2D4-EFE1-4CE4-9185-12C4021AF8F1}" type="datetime1">
              <a:rPr lang="en-US" smtClean="0"/>
              <a:pPr>
                <a:defRPr/>
              </a:pPr>
              <a:t>5/18/2018</a:t>
            </a:fld>
            <a:endParaRPr lang="en-US"/>
          </a:p>
        </p:txBody>
      </p:sp>
      <p:sp>
        <p:nvSpPr>
          <p:cNvPr id="3" name="Footer Placeholder 2"/>
          <p:cNvSpPr>
            <a:spLocks noGrp="1"/>
          </p:cNvSpPr>
          <p:nvPr>
            <p:ph type="ftr" sz="quarter" idx="11"/>
          </p:nvPr>
        </p:nvSpPr>
        <p:spPr/>
        <p:txBody>
          <a:bodyPr/>
          <a:lstStyle/>
          <a:p>
            <a:pPr>
              <a:defRPr/>
            </a:pPr>
            <a:r>
              <a:rPr lang="en-US" dirty="0"/>
              <a:t>Hurricane Scenario</a:t>
            </a:r>
          </a:p>
        </p:txBody>
      </p:sp>
      <p:sp>
        <p:nvSpPr>
          <p:cNvPr id="4" name="Slide Number Placeholder 3"/>
          <p:cNvSpPr>
            <a:spLocks noGrp="1"/>
          </p:cNvSpPr>
          <p:nvPr>
            <p:ph type="sldNum" sz="quarter" idx="12"/>
          </p:nvPr>
        </p:nvSpPr>
        <p:spPr/>
        <p:txBody>
          <a:bodyPr/>
          <a:lstStyle/>
          <a:p>
            <a:pPr>
              <a:defRPr/>
            </a:pPr>
            <a:fld id="{7FA4F20D-44AF-49C6-9EB5-28AB66E6C8D9}" type="slidenum">
              <a:rPr lang="en-US" smtClean="0"/>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fld id="{E1CB3636-E4DE-4A1C-B49E-C9FC7D226EC9}" type="datetime1">
              <a:rPr lang="en-US" smtClean="0"/>
              <a:pPr>
                <a:defRPr/>
              </a:pPr>
              <a:t>5/18/2018</a:t>
            </a:fld>
            <a:endParaRPr lang="en-US"/>
          </a:p>
        </p:txBody>
      </p:sp>
      <p:sp>
        <p:nvSpPr>
          <p:cNvPr id="6" name="Footer Placeholder 5"/>
          <p:cNvSpPr>
            <a:spLocks noGrp="1"/>
          </p:cNvSpPr>
          <p:nvPr>
            <p:ph type="ftr" sz="quarter" idx="11"/>
          </p:nvPr>
        </p:nvSpPr>
        <p:spPr/>
        <p:txBody>
          <a:bodyPr/>
          <a:lstStyle/>
          <a:p>
            <a:pPr>
              <a:defRPr/>
            </a:pPr>
            <a:r>
              <a:rPr lang="en-US" dirty="0"/>
              <a:t>Hurricane Scenario</a:t>
            </a:r>
          </a:p>
        </p:txBody>
      </p:sp>
      <p:sp>
        <p:nvSpPr>
          <p:cNvPr id="7" name="Slide Number Placeholder 6"/>
          <p:cNvSpPr>
            <a:spLocks noGrp="1"/>
          </p:cNvSpPr>
          <p:nvPr>
            <p:ph type="sldNum" sz="quarter" idx="12"/>
          </p:nvPr>
        </p:nvSpPr>
        <p:spPr/>
        <p:txBody>
          <a:bodyPr/>
          <a:lstStyle/>
          <a:p>
            <a:pPr>
              <a:defRPr/>
            </a:pPr>
            <a:fld id="{1EBCE388-D2E2-466F-B82B-AD2AFC9C9A6C}"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59661FBA-B87F-41EA-B01D-A9934D892926}" type="datetime1">
              <a:rPr lang="en-US"/>
              <a:pPr>
                <a:defRPr/>
              </a:pPr>
              <a:t>5/18/2018</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Hurricane Scenario</a:t>
            </a:r>
          </a:p>
        </p:txBody>
      </p:sp>
      <p:sp>
        <p:nvSpPr>
          <p:cNvPr id="6" name="Rectangle 6"/>
          <p:cNvSpPr>
            <a:spLocks noGrp="1" noChangeArrowheads="1"/>
          </p:cNvSpPr>
          <p:nvPr>
            <p:ph type="sldNum" sz="quarter" idx="12"/>
          </p:nvPr>
        </p:nvSpPr>
        <p:spPr>
          <a:ln/>
        </p:spPr>
        <p:txBody>
          <a:bodyPr/>
          <a:lstStyle>
            <a:lvl1pPr>
              <a:defRPr/>
            </a:lvl1pPr>
          </a:lstStyle>
          <a:p>
            <a:pPr>
              <a:defRPr/>
            </a:pPr>
            <a:fld id="{D0A73337-DE87-42BF-A928-ADA1810B6706}"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pPr>
              <a:defRPr/>
            </a:pPr>
            <a:fld id="{C227B13F-8073-461A-9C03-145918A4D4F5}" type="datetime1">
              <a:rPr lang="en-US" smtClean="0"/>
              <a:pPr>
                <a:defRPr/>
              </a:pPr>
              <a:t>5/18/2018</a:t>
            </a:fld>
            <a:endParaRPr lang="en-US"/>
          </a:p>
        </p:txBody>
      </p:sp>
      <p:sp>
        <p:nvSpPr>
          <p:cNvPr id="6" name="Footer Placeholder 5"/>
          <p:cNvSpPr>
            <a:spLocks noGrp="1"/>
          </p:cNvSpPr>
          <p:nvPr>
            <p:ph type="ftr" sz="quarter" idx="11"/>
          </p:nvPr>
        </p:nvSpPr>
        <p:spPr/>
        <p:txBody>
          <a:bodyPr/>
          <a:lstStyle/>
          <a:p>
            <a:pPr>
              <a:defRPr/>
            </a:pPr>
            <a:r>
              <a:rPr lang="en-US" dirty="0"/>
              <a:t>Hurricane Scenario</a:t>
            </a:r>
          </a:p>
        </p:txBody>
      </p:sp>
      <p:sp>
        <p:nvSpPr>
          <p:cNvPr id="7" name="Slide Number Placeholder 6"/>
          <p:cNvSpPr>
            <a:spLocks noGrp="1"/>
          </p:cNvSpPr>
          <p:nvPr>
            <p:ph type="sldNum" sz="quarter" idx="12"/>
          </p:nvPr>
        </p:nvSpPr>
        <p:spPr>
          <a:xfrm>
            <a:off x="8077200" y="6356350"/>
            <a:ext cx="609600" cy="365125"/>
          </a:xfrm>
        </p:spPr>
        <p:txBody>
          <a:bodyPr/>
          <a:lstStyle/>
          <a:p>
            <a:pPr>
              <a:defRPr/>
            </a:pPr>
            <a:fld id="{E2D3653E-4594-4F57-81E1-BF5654EC2D21}" type="slidenum">
              <a:rPr lang="en-US" smtClean="0"/>
              <a:pPr>
                <a:defRPr/>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9FD27CC1-F1F0-497C-B35B-AC5206D644FE}" type="datetime1">
              <a:rPr lang="en-US" smtClean="0"/>
              <a:pPr>
                <a:defRPr/>
              </a:pPr>
              <a:t>5/18/2018</a:t>
            </a:fld>
            <a:endParaRPr lang="en-US"/>
          </a:p>
        </p:txBody>
      </p:sp>
      <p:sp>
        <p:nvSpPr>
          <p:cNvPr id="5" name="Footer Placeholder 4"/>
          <p:cNvSpPr>
            <a:spLocks noGrp="1"/>
          </p:cNvSpPr>
          <p:nvPr>
            <p:ph type="ftr" sz="quarter" idx="11"/>
          </p:nvPr>
        </p:nvSpPr>
        <p:spPr/>
        <p:txBody>
          <a:bodyPr/>
          <a:lstStyle/>
          <a:p>
            <a:pPr>
              <a:defRPr/>
            </a:pPr>
            <a:r>
              <a:rPr lang="en-US" dirty="0"/>
              <a:t>Hurricane Scenario</a:t>
            </a:r>
          </a:p>
        </p:txBody>
      </p:sp>
      <p:sp>
        <p:nvSpPr>
          <p:cNvPr id="6" name="Slide Number Placeholder 5"/>
          <p:cNvSpPr>
            <a:spLocks noGrp="1"/>
          </p:cNvSpPr>
          <p:nvPr>
            <p:ph type="sldNum" sz="quarter" idx="12"/>
          </p:nvPr>
        </p:nvSpPr>
        <p:spPr/>
        <p:txBody>
          <a:bodyPr/>
          <a:lstStyle/>
          <a:p>
            <a:pPr>
              <a:defRPr/>
            </a:pPr>
            <a:fld id="{E2098C5F-DD00-4366-BB2E-6FA5BB351859}" type="slidenum">
              <a:rPr lang="en-US" smtClean="0"/>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D8171A17-C365-439B-B29E-B2FFE13F100B}" type="datetime1">
              <a:rPr lang="en-US" smtClean="0"/>
              <a:pPr>
                <a:defRPr/>
              </a:pPr>
              <a:t>5/18/2018</a:t>
            </a:fld>
            <a:endParaRPr lang="en-US"/>
          </a:p>
        </p:txBody>
      </p:sp>
      <p:sp>
        <p:nvSpPr>
          <p:cNvPr id="5" name="Footer Placeholder 4"/>
          <p:cNvSpPr>
            <a:spLocks noGrp="1"/>
          </p:cNvSpPr>
          <p:nvPr>
            <p:ph type="ftr" sz="quarter" idx="11"/>
          </p:nvPr>
        </p:nvSpPr>
        <p:spPr/>
        <p:txBody>
          <a:bodyPr/>
          <a:lstStyle/>
          <a:p>
            <a:pPr>
              <a:defRPr/>
            </a:pPr>
            <a:r>
              <a:rPr lang="en-US" dirty="0"/>
              <a:t>Hurricane Scenario</a:t>
            </a:r>
          </a:p>
        </p:txBody>
      </p:sp>
      <p:sp>
        <p:nvSpPr>
          <p:cNvPr id="6" name="Slide Number Placeholder 5"/>
          <p:cNvSpPr>
            <a:spLocks noGrp="1"/>
          </p:cNvSpPr>
          <p:nvPr>
            <p:ph type="sldNum" sz="quarter" idx="12"/>
          </p:nvPr>
        </p:nvSpPr>
        <p:spPr/>
        <p:txBody>
          <a:bodyPr/>
          <a:lstStyle/>
          <a:p>
            <a:pPr>
              <a:defRPr/>
            </a:pPr>
            <a:fld id="{8BE464B3-9520-41F7-B8A0-820F2E1919BF}" type="slidenum">
              <a:rPr lang="en-US" smtClean="0"/>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a:defRPr/>
            </a:pPr>
            <a:fld id="{3AABD23B-CBDF-4676-9B1F-C7FD4A231CDE}" type="datetime1">
              <a:rPr lang="en-US" smtClean="0">
                <a:solidFill>
                  <a:srgbClr val="DBF5F9">
                    <a:shade val="90000"/>
                  </a:srgbClr>
                </a:solidFill>
              </a:rPr>
              <a:pPr>
                <a:defRPr/>
              </a:pPr>
              <a:t>5/18/2018</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pPr>
              <a:defRPr/>
            </a:pPr>
            <a:r>
              <a:rPr lang="en-US" smtClean="0">
                <a:solidFill>
                  <a:srgbClr val="DBF5F9">
                    <a:shade val="90000"/>
                  </a:srgbClr>
                </a:solidFill>
              </a:rPr>
              <a:t>Flood Scenario</a:t>
            </a:r>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pPr>
              <a:defRPr/>
            </a:pPr>
            <a:fld id="{BA3E6026-020B-48A7-BD41-CC17A2278FC8}" type="slidenum">
              <a:rPr lang="en-US" smtClean="0">
                <a:solidFill>
                  <a:srgbClr val="DBF5F9">
                    <a:shade val="90000"/>
                  </a:srgbClr>
                </a:solidFill>
              </a:rPr>
              <a:pPr>
                <a:defRPr/>
              </a:pPr>
              <a:t>‹#›</a:t>
            </a:fld>
            <a:endParaRPr lang="en-US">
              <a:solidFill>
                <a:srgbClr val="DBF5F9">
                  <a:shade val="90000"/>
                </a:srgbClr>
              </a:solidFill>
            </a:endParaRPr>
          </a:p>
        </p:txBody>
      </p:sp>
    </p:spTree>
    <p:extLst>
      <p:ext uri="{BB962C8B-B14F-4D97-AF65-F5344CB8AC3E}">
        <p14:creationId xmlns:p14="http://schemas.microsoft.com/office/powerpoint/2010/main" val="625328101"/>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59661FBA-B87F-41EA-B01D-A9934D892926}" type="datetime1">
              <a:rPr lang="en-US" smtClean="0">
                <a:solidFill>
                  <a:srgbClr val="04617B">
                    <a:shade val="90000"/>
                  </a:srgbClr>
                </a:solidFill>
              </a:rPr>
              <a:pPr>
                <a:defRPr/>
              </a:pPr>
              <a:t>5/18/2018</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smtClean="0">
                <a:solidFill>
                  <a:srgbClr val="04617B">
                    <a:shade val="90000"/>
                  </a:srgbClr>
                </a:solidFill>
              </a:rPr>
              <a:t>Flood Scenario</a:t>
            </a:r>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pPr>
              <a:defRPr/>
            </a:pPr>
            <a:fld id="{D0A73337-DE87-42BF-A928-ADA1810B6706}"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42861938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fld id="{1078C61E-DE33-4263-83ED-6BDCD4D452AA}" type="datetime1">
              <a:rPr lang="en-US" smtClean="0">
                <a:solidFill>
                  <a:srgbClr val="DBF5F9">
                    <a:shade val="90000"/>
                  </a:srgbClr>
                </a:solidFill>
              </a:rPr>
              <a:pPr>
                <a:defRPr/>
              </a:pPr>
              <a:t>5/18/2018</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pPr>
              <a:defRPr/>
            </a:pPr>
            <a:r>
              <a:rPr lang="en-US" smtClean="0">
                <a:solidFill>
                  <a:srgbClr val="DBF5F9">
                    <a:shade val="90000"/>
                  </a:srgbClr>
                </a:solidFill>
              </a:rPr>
              <a:t>Flood Scenario</a:t>
            </a:r>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pPr>
              <a:defRPr/>
            </a:pPr>
            <a:fld id="{AC4E8102-E1CC-4079-A16E-79F0388D3879}" type="slidenum">
              <a:rPr lang="en-US" smtClean="0">
                <a:solidFill>
                  <a:srgbClr val="DBF5F9">
                    <a:shade val="90000"/>
                  </a:srgbClr>
                </a:solidFill>
              </a:rPr>
              <a:pPr>
                <a:defRPr/>
              </a:pPr>
              <a:t>‹#›</a:t>
            </a:fld>
            <a:endParaRPr lang="en-US">
              <a:solidFill>
                <a:srgbClr val="DBF5F9">
                  <a:shade val="90000"/>
                </a:srgbClr>
              </a:solidFill>
            </a:endParaRPr>
          </a:p>
        </p:txBody>
      </p:sp>
    </p:spTree>
    <p:extLst>
      <p:ext uri="{BB962C8B-B14F-4D97-AF65-F5344CB8AC3E}">
        <p14:creationId xmlns:p14="http://schemas.microsoft.com/office/powerpoint/2010/main" val="1587612267"/>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F046E03C-BDFD-4816-B91C-5EC466476ABA}" type="datetime1">
              <a:rPr lang="en-US" smtClean="0">
                <a:solidFill>
                  <a:srgbClr val="04617B">
                    <a:shade val="90000"/>
                  </a:srgbClr>
                </a:solidFill>
              </a:rPr>
              <a:pPr>
                <a:defRPr/>
              </a:pPr>
              <a:t>5/18/2018</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pPr>
              <a:defRPr/>
            </a:pPr>
            <a:r>
              <a:rPr lang="en-US" smtClean="0">
                <a:solidFill>
                  <a:srgbClr val="04617B">
                    <a:shade val="90000"/>
                  </a:srgbClr>
                </a:solidFill>
              </a:rPr>
              <a:t>Flood Scenario</a:t>
            </a:r>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pPr>
              <a:defRPr/>
            </a:pPr>
            <a:fld id="{B4002F2F-A1CB-4511-BA98-E55F67D9509E}"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24449183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fld id="{8C0D7657-7397-4155-B66D-5E447DA085EB}" type="datetime1">
              <a:rPr lang="en-US" smtClean="0">
                <a:solidFill>
                  <a:srgbClr val="04617B">
                    <a:shade val="90000"/>
                  </a:srgbClr>
                </a:solidFill>
              </a:rPr>
              <a:pPr>
                <a:defRPr/>
              </a:pPr>
              <a:t>5/18/2018</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pPr>
              <a:defRPr/>
            </a:pPr>
            <a:r>
              <a:rPr lang="en-US" smtClean="0">
                <a:solidFill>
                  <a:srgbClr val="04617B">
                    <a:shade val="90000"/>
                  </a:srgbClr>
                </a:solidFill>
              </a:rPr>
              <a:t>Flood Scenario</a:t>
            </a:r>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pPr>
              <a:defRPr/>
            </a:pPr>
            <a:fld id="{41346FC8-D98E-429C-AFC4-139851425C7E}"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9160637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AFC4A4B8-41E1-46F3-B5C4-E14B565A2031}" type="datetime1">
              <a:rPr lang="en-US" smtClean="0">
                <a:solidFill>
                  <a:srgbClr val="04617B">
                    <a:shade val="90000"/>
                  </a:srgbClr>
                </a:solidFill>
              </a:rPr>
              <a:pPr>
                <a:defRPr/>
              </a:pPr>
              <a:t>5/18/2018</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pPr>
              <a:defRPr/>
            </a:pPr>
            <a:r>
              <a:rPr lang="en-US" smtClean="0">
                <a:solidFill>
                  <a:srgbClr val="04617B">
                    <a:shade val="90000"/>
                  </a:srgbClr>
                </a:solidFill>
              </a:rPr>
              <a:t>Flood Scenario</a:t>
            </a:r>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pPr>
              <a:defRPr/>
            </a:pPr>
            <a:fld id="{AE4B19F9-0D33-40A2-BB14-DF360865017F}"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1284024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5FFF2D4-EFE1-4CE4-9185-12C4021AF8F1}" type="datetime1">
              <a:rPr lang="en-US" smtClean="0">
                <a:solidFill>
                  <a:srgbClr val="04617B">
                    <a:shade val="90000"/>
                  </a:srgbClr>
                </a:solidFill>
              </a:rPr>
              <a:pPr>
                <a:defRPr/>
              </a:pPr>
              <a:t>5/18/2018</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pPr>
              <a:defRPr/>
            </a:pPr>
            <a:r>
              <a:rPr lang="en-US" smtClean="0">
                <a:solidFill>
                  <a:srgbClr val="04617B">
                    <a:shade val="90000"/>
                  </a:srgbClr>
                </a:solidFill>
              </a:rPr>
              <a:t>Flood Scenario</a:t>
            </a:r>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pPr>
              <a:defRPr/>
            </a:pPr>
            <a:fld id="{7FA4F20D-44AF-49C6-9EB5-28AB66E6C8D9}"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964506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1078C61E-DE33-4263-83ED-6BDCD4D452AA}" type="datetime1">
              <a:rPr lang="en-US"/>
              <a:pPr>
                <a:defRPr/>
              </a:pPr>
              <a:t>5/18/2018</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Hurricane Scenario</a:t>
            </a:r>
          </a:p>
        </p:txBody>
      </p:sp>
      <p:sp>
        <p:nvSpPr>
          <p:cNvPr id="6" name="Rectangle 6"/>
          <p:cNvSpPr>
            <a:spLocks noGrp="1" noChangeArrowheads="1"/>
          </p:cNvSpPr>
          <p:nvPr>
            <p:ph type="sldNum" sz="quarter" idx="12"/>
          </p:nvPr>
        </p:nvSpPr>
        <p:spPr>
          <a:ln/>
        </p:spPr>
        <p:txBody>
          <a:bodyPr/>
          <a:lstStyle>
            <a:lvl1pPr>
              <a:defRPr/>
            </a:lvl1pPr>
          </a:lstStyle>
          <a:p>
            <a:pPr>
              <a:defRPr/>
            </a:pPr>
            <a:fld id="{AC4E8102-E1CC-4079-A16E-79F0388D3879}"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E1CB3636-E4DE-4A1C-B49E-C9FC7D226EC9}" type="datetime1">
              <a:rPr lang="en-US" smtClean="0">
                <a:solidFill>
                  <a:srgbClr val="04617B">
                    <a:shade val="90000"/>
                  </a:srgbClr>
                </a:solidFill>
              </a:rPr>
              <a:pPr>
                <a:defRPr/>
              </a:pPr>
              <a:t>5/18/2018</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pPr>
              <a:defRPr/>
            </a:pPr>
            <a:r>
              <a:rPr lang="en-US" smtClean="0">
                <a:solidFill>
                  <a:srgbClr val="04617B">
                    <a:shade val="90000"/>
                  </a:srgbClr>
                </a:solidFill>
              </a:rPr>
              <a:t>Flood Scenario</a:t>
            </a:r>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pPr>
              <a:defRPr/>
            </a:pPr>
            <a:fld id="{1EBCE388-D2E2-466F-B82B-AD2AFC9C9A6C}"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18962758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fld id="{C227B13F-8073-461A-9C03-145918A4D4F5}" type="datetime1">
              <a:rPr lang="en-US" smtClean="0">
                <a:solidFill>
                  <a:srgbClr val="04617B">
                    <a:shade val="90000"/>
                  </a:srgbClr>
                </a:solidFill>
              </a:rPr>
              <a:pPr>
                <a:defRPr/>
              </a:pPr>
              <a:t>5/18/2018</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pPr>
              <a:defRPr/>
            </a:pPr>
            <a:r>
              <a:rPr lang="en-US" smtClean="0">
                <a:solidFill>
                  <a:srgbClr val="04617B">
                    <a:shade val="90000"/>
                  </a:srgbClr>
                </a:solidFill>
              </a:rPr>
              <a:t>Flood Scenario</a:t>
            </a:r>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pPr>
              <a:defRPr/>
            </a:pPr>
            <a:fld id="{E2D3653E-4594-4F57-81E1-BF5654EC2D21}" type="slidenum">
              <a:rPr lang="en-US" smtClean="0">
                <a:solidFill>
                  <a:srgbClr val="04617B">
                    <a:shade val="90000"/>
                  </a:srgbClr>
                </a:solidFill>
              </a:rPr>
              <a:pPr>
                <a:def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latin typeface="Constantia"/>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latin typeface="Constantia"/>
            </a:endParaRPr>
          </a:p>
        </p:txBody>
      </p:sp>
    </p:spTree>
    <p:extLst>
      <p:ext uri="{BB962C8B-B14F-4D97-AF65-F5344CB8AC3E}">
        <p14:creationId xmlns:p14="http://schemas.microsoft.com/office/powerpoint/2010/main" val="16962243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9FD27CC1-F1F0-497C-B35B-AC5206D644FE}" type="datetime1">
              <a:rPr lang="en-US" smtClean="0">
                <a:solidFill>
                  <a:srgbClr val="04617B">
                    <a:shade val="90000"/>
                  </a:srgbClr>
                </a:solidFill>
              </a:rPr>
              <a:pPr>
                <a:defRPr/>
              </a:pPr>
              <a:t>5/18/2018</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smtClean="0">
                <a:solidFill>
                  <a:srgbClr val="04617B">
                    <a:shade val="90000"/>
                  </a:srgbClr>
                </a:solidFill>
              </a:rPr>
              <a:t>Flood Scenario</a:t>
            </a:r>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pPr>
              <a:defRPr/>
            </a:pPr>
            <a:fld id="{E2098C5F-DD00-4366-BB2E-6FA5BB351859}"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42602540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D8171A17-C365-439B-B29E-B2FFE13F100B}" type="datetime1">
              <a:rPr lang="en-US" smtClean="0">
                <a:solidFill>
                  <a:srgbClr val="04617B">
                    <a:shade val="90000"/>
                  </a:srgbClr>
                </a:solidFill>
              </a:rPr>
              <a:pPr>
                <a:defRPr/>
              </a:pPr>
              <a:t>5/18/2018</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smtClean="0">
                <a:solidFill>
                  <a:srgbClr val="04617B">
                    <a:shade val="90000"/>
                  </a:srgbClr>
                </a:solidFill>
              </a:rPr>
              <a:t>Flood Scenario</a:t>
            </a:r>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pPr>
              <a:defRPr/>
            </a:pPr>
            <a:fld id="{8BE464B3-9520-41F7-B8A0-820F2E1919BF}"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28847147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a:defRPr/>
            </a:pPr>
            <a:fld id="{3AABD23B-CBDF-4676-9B1F-C7FD4A231CDE}" type="datetime1">
              <a:rPr lang="en-US" smtClean="0">
                <a:solidFill>
                  <a:srgbClr val="DBF5F9">
                    <a:shade val="90000"/>
                  </a:srgbClr>
                </a:solidFill>
              </a:rPr>
              <a:pPr>
                <a:defRPr/>
              </a:pPr>
              <a:t>5/18/2018</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pPr>
              <a:defRPr/>
            </a:pPr>
            <a:r>
              <a:rPr lang="en-US" smtClean="0">
                <a:solidFill>
                  <a:srgbClr val="DBF5F9">
                    <a:shade val="90000"/>
                  </a:srgbClr>
                </a:solidFill>
              </a:rPr>
              <a:t>Flood Scenario</a:t>
            </a:r>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pPr>
              <a:defRPr/>
            </a:pPr>
            <a:fld id="{BA3E6026-020B-48A7-BD41-CC17A2278FC8}" type="slidenum">
              <a:rPr lang="en-US" smtClean="0">
                <a:solidFill>
                  <a:srgbClr val="DBF5F9">
                    <a:shade val="90000"/>
                  </a:srgbClr>
                </a:solidFill>
              </a:rPr>
              <a:pPr>
                <a:defRPr/>
              </a:pPr>
              <a:t>‹#›</a:t>
            </a:fld>
            <a:endParaRPr lang="en-US">
              <a:solidFill>
                <a:srgbClr val="DBF5F9">
                  <a:shade val="90000"/>
                </a:srgbClr>
              </a:solidFill>
            </a:endParaRPr>
          </a:p>
        </p:txBody>
      </p:sp>
    </p:spTree>
    <p:extLst>
      <p:ext uri="{BB962C8B-B14F-4D97-AF65-F5344CB8AC3E}">
        <p14:creationId xmlns:p14="http://schemas.microsoft.com/office/powerpoint/2010/main" val="1245007977"/>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59661FBA-B87F-41EA-B01D-A9934D892926}" type="datetime1">
              <a:rPr lang="en-US" smtClean="0">
                <a:solidFill>
                  <a:srgbClr val="04617B">
                    <a:shade val="90000"/>
                  </a:srgbClr>
                </a:solidFill>
              </a:rPr>
              <a:pPr>
                <a:defRPr/>
              </a:pPr>
              <a:t>5/18/2018</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smtClean="0">
                <a:solidFill>
                  <a:srgbClr val="04617B">
                    <a:shade val="90000"/>
                  </a:srgbClr>
                </a:solidFill>
              </a:rPr>
              <a:t>Flood Scenario</a:t>
            </a:r>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pPr>
              <a:defRPr/>
            </a:pPr>
            <a:fld id="{D0A73337-DE87-42BF-A928-ADA1810B6706}"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11998987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fld id="{1078C61E-DE33-4263-83ED-6BDCD4D452AA}" type="datetime1">
              <a:rPr lang="en-US" smtClean="0">
                <a:solidFill>
                  <a:srgbClr val="DBF5F9">
                    <a:shade val="90000"/>
                  </a:srgbClr>
                </a:solidFill>
              </a:rPr>
              <a:pPr>
                <a:defRPr/>
              </a:pPr>
              <a:t>5/18/2018</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pPr>
              <a:defRPr/>
            </a:pPr>
            <a:r>
              <a:rPr lang="en-US" smtClean="0">
                <a:solidFill>
                  <a:srgbClr val="DBF5F9">
                    <a:shade val="90000"/>
                  </a:srgbClr>
                </a:solidFill>
              </a:rPr>
              <a:t>Flood Scenario</a:t>
            </a:r>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pPr>
              <a:defRPr/>
            </a:pPr>
            <a:fld id="{AC4E8102-E1CC-4079-A16E-79F0388D3879}" type="slidenum">
              <a:rPr lang="en-US" smtClean="0">
                <a:solidFill>
                  <a:srgbClr val="DBF5F9">
                    <a:shade val="90000"/>
                  </a:srgbClr>
                </a:solidFill>
              </a:rPr>
              <a:pPr>
                <a:defRPr/>
              </a:pPr>
              <a:t>‹#›</a:t>
            </a:fld>
            <a:endParaRPr lang="en-US">
              <a:solidFill>
                <a:srgbClr val="DBF5F9">
                  <a:shade val="90000"/>
                </a:srgbClr>
              </a:solidFill>
            </a:endParaRPr>
          </a:p>
        </p:txBody>
      </p:sp>
    </p:spTree>
    <p:extLst>
      <p:ext uri="{BB962C8B-B14F-4D97-AF65-F5344CB8AC3E}">
        <p14:creationId xmlns:p14="http://schemas.microsoft.com/office/powerpoint/2010/main" val="1338086780"/>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F046E03C-BDFD-4816-B91C-5EC466476ABA}" type="datetime1">
              <a:rPr lang="en-US" smtClean="0">
                <a:solidFill>
                  <a:srgbClr val="04617B">
                    <a:shade val="90000"/>
                  </a:srgbClr>
                </a:solidFill>
              </a:rPr>
              <a:pPr>
                <a:defRPr/>
              </a:pPr>
              <a:t>5/18/2018</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pPr>
              <a:defRPr/>
            </a:pPr>
            <a:r>
              <a:rPr lang="en-US" smtClean="0">
                <a:solidFill>
                  <a:srgbClr val="04617B">
                    <a:shade val="90000"/>
                  </a:srgbClr>
                </a:solidFill>
              </a:rPr>
              <a:t>Flood Scenario</a:t>
            </a:r>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pPr>
              <a:defRPr/>
            </a:pPr>
            <a:fld id="{B4002F2F-A1CB-4511-BA98-E55F67D9509E}"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32216586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fld id="{8C0D7657-7397-4155-B66D-5E447DA085EB}" type="datetime1">
              <a:rPr lang="en-US" smtClean="0">
                <a:solidFill>
                  <a:srgbClr val="04617B">
                    <a:shade val="90000"/>
                  </a:srgbClr>
                </a:solidFill>
              </a:rPr>
              <a:pPr>
                <a:defRPr/>
              </a:pPr>
              <a:t>5/18/2018</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pPr>
              <a:defRPr/>
            </a:pPr>
            <a:r>
              <a:rPr lang="en-US" smtClean="0">
                <a:solidFill>
                  <a:srgbClr val="04617B">
                    <a:shade val="90000"/>
                  </a:srgbClr>
                </a:solidFill>
              </a:rPr>
              <a:t>Flood Scenario</a:t>
            </a:r>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pPr>
              <a:defRPr/>
            </a:pPr>
            <a:fld id="{41346FC8-D98E-429C-AFC4-139851425C7E}"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41597161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AFC4A4B8-41E1-46F3-B5C4-E14B565A2031}" type="datetime1">
              <a:rPr lang="en-US" smtClean="0">
                <a:solidFill>
                  <a:srgbClr val="04617B">
                    <a:shade val="90000"/>
                  </a:srgbClr>
                </a:solidFill>
              </a:rPr>
              <a:pPr>
                <a:defRPr/>
              </a:pPr>
              <a:t>5/18/2018</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pPr>
              <a:defRPr/>
            </a:pPr>
            <a:r>
              <a:rPr lang="en-US" smtClean="0">
                <a:solidFill>
                  <a:srgbClr val="04617B">
                    <a:shade val="90000"/>
                  </a:srgbClr>
                </a:solidFill>
              </a:rPr>
              <a:t>Flood Scenario</a:t>
            </a:r>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pPr>
              <a:defRPr/>
            </a:pPr>
            <a:fld id="{AE4B19F9-0D33-40A2-BB14-DF360865017F}"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1910735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752600" y="1981200"/>
            <a:ext cx="35433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48300" y="1981200"/>
            <a:ext cx="35433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F046E03C-BDFD-4816-B91C-5EC466476ABA}" type="datetime1">
              <a:rPr lang="en-US"/>
              <a:pPr>
                <a:defRPr/>
              </a:pPr>
              <a:t>5/18/2018</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Hurricane Scenario</a:t>
            </a:r>
          </a:p>
        </p:txBody>
      </p:sp>
      <p:sp>
        <p:nvSpPr>
          <p:cNvPr id="7" name="Rectangle 6"/>
          <p:cNvSpPr>
            <a:spLocks noGrp="1" noChangeArrowheads="1"/>
          </p:cNvSpPr>
          <p:nvPr>
            <p:ph type="sldNum" sz="quarter" idx="12"/>
          </p:nvPr>
        </p:nvSpPr>
        <p:spPr>
          <a:ln/>
        </p:spPr>
        <p:txBody>
          <a:bodyPr/>
          <a:lstStyle>
            <a:lvl1pPr>
              <a:defRPr/>
            </a:lvl1pPr>
          </a:lstStyle>
          <a:p>
            <a:pPr>
              <a:defRPr/>
            </a:pPr>
            <a:fld id="{B4002F2F-A1CB-4511-BA98-E55F67D9509E}"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5FFF2D4-EFE1-4CE4-9185-12C4021AF8F1}" type="datetime1">
              <a:rPr lang="en-US" smtClean="0">
                <a:solidFill>
                  <a:srgbClr val="04617B">
                    <a:shade val="90000"/>
                  </a:srgbClr>
                </a:solidFill>
              </a:rPr>
              <a:pPr>
                <a:defRPr/>
              </a:pPr>
              <a:t>5/18/2018</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pPr>
              <a:defRPr/>
            </a:pPr>
            <a:r>
              <a:rPr lang="en-US" smtClean="0">
                <a:solidFill>
                  <a:srgbClr val="04617B">
                    <a:shade val="90000"/>
                  </a:srgbClr>
                </a:solidFill>
              </a:rPr>
              <a:t>Flood Scenario</a:t>
            </a:r>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pPr>
              <a:defRPr/>
            </a:pPr>
            <a:fld id="{7FA4F20D-44AF-49C6-9EB5-28AB66E6C8D9}"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42488468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E1CB3636-E4DE-4A1C-B49E-C9FC7D226EC9}" type="datetime1">
              <a:rPr lang="en-US" smtClean="0">
                <a:solidFill>
                  <a:srgbClr val="04617B">
                    <a:shade val="90000"/>
                  </a:srgbClr>
                </a:solidFill>
              </a:rPr>
              <a:pPr>
                <a:defRPr/>
              </a:pPr>
              <a:t>5/18/2018</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pPr>
              <a:defRPr/>
            </a:pPr>
            <a:r>
              <a:rPr lang="en-US" smtClean="0">
                <a:solidFill>
                  <a:srgbClr val="04617B">
                    <a:shade val="90000"/>
                  </a:srgbClr>
                </a:solidFill>
              </a:rPr>
              <a:t>Flood Scenario</a:t>
            </a:r>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pPr>
              <a:defRPr/>
            </a:pPr>
            <a:fld id="{1EBCE388-D2E2-466F-B82B-AD2AFC9C9A6C}"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745789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fld id="{C227B13F-8073-461A-9C03-145918A4D4F5}" type="datetime1">
              <a:rPr lang="en-US" smtClean="0">
                <a:solidFill>
                  <a:srgbClr val="04617B">
                    <a:shade val="90000"/>
                  </a:srgbClr>
                </a:solidFill>
              </a:rPr>
              <a:pPr>
                <a:defRPr/>
              </a:pPr>
              <a:t>5/18/2018</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pPr>
              <a:defRPr/>
            </a:pPr>
            <a:r>
              <a:rPr lang="en-US" smtClean="0">
                <a:solidFill>
                  <a:srgbClr val="04617B">
                    <a:shade val="90000"/>
                  </a:srgbClr>
                </a:solidFill>
              </a:rPr>
              <a:t>Flood Scenario</a:t>
            </a:r>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pPr>
              <a:defRPr/>
            </a:pPr>
            <a:fld id="{E2D3653E-4594-4F57-81E1-BF5654EC2D21}" type="slidenum">
              <a:rPr lang="en-US" smtClean="0">
                <a:solidFill>
                  <a:srgbClr val="04617B">
                    <a:shade val="90000"/>
                  </a:srgbClr>
                </a:solidFill>
              </a:rPr>
              <a:pPr>
                <a:def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latin typeface="Constantia"/>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latin typeface="Constantia"/>
            </a:endParaRPr>
          </a:p>
        </p:txBody>
      </p:sp>
    </p:spTree>
    <p:extLst>
      <p:ext uri="{BB962C8B-B14F-4D97-AF65-F5344CB8AC3E}">
        <p14:creationId xmlns:p14="http://schemas.microsoft.com/office/powerpoint/2010/main" val="33012459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9FD27CC1-F1F0-497C-B35B-AC5206D644FE}" type="datetime1">
              <a:rPr lang="en-US" smtClean="0">
                <a:solidFill>
                  <a:srgbClr val="04617B">
                    <a:shade val="90000"/>
                  </a:srgbClr>
                </a:solidFill>
              </a:rPr>
              <a:pPr>
                <a:defRPr/>
              </a:pPr>
              <a:t>5/18/2018</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smtClean="0">
                <a:solidFill>
                  <a:srgbClr val="04617B">
                    <a:shade val="90000"/>
                  </a:srgbClr>
                </a:solidFill>
              </a:rPr>
              <a:t>Flood Scenario</a:t>
            </a:r>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pPr>
              <a:defRPr/>
            </a:pPr>
            <a:fld id="{E2098C5F-DD00-4366-BB2E-6FA5BB351859}"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1014044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D8171A17-C365-439B-B29E-B2FFE13F100B}" type="datetime1">
              <a:rPr lang="en-US" smtClean="0">
                <a:solidFill>
                  <a:srgbClr val="04617B">
                    <a:shade val="90000"/>
                  </a:srgbClr>
                </a:solidFill>
              </a:rPr>
              <a:pPr>
                <a:defRPr/>
              </a:pPr>
              <a:t>5/18/2018</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smtClean="0">
                <a:solidFill>
                  <a:srgbClr val="04617B">
                    <a:shade val="90000"/>
                  </a:srgbClr>
                </a:solidFill>
              </a:rPr>
              <a:t>Flood Scenario</a:t>
            </a:r>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pPr>
              <a:defRPr/>
            </a:pPr>
            <a:fld id="{8BE464B3-9520-41F7-B8A0-820F2E1919BF}"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12633208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a:defRPr/>
            </a:pPr>
            <a:fld id="{3AABD23B-CBDF-4676-9B1F-C7FD4A231CDE}" type="datetime1">
              <a:rPr lang="en-US" smtClean="0">
                <a:solidFill>
                  <a:srgbClr val="DBF5F9">
                    <a:shade val="90000"/>
                  </a:srgbClr>
                </a:solidFill>
              </a:rPr>
              <a:pPr>
                <a:defRPr/>
              </a:pPr>
              <a:t>5/18/2018</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pPr>
              <a:defRPr/>
            </a:pPr>
            <a:r>
              <a:rPr lang="en-US" smtClean="0">
                <a:solidFill>
                  <a:srgbClr val="DBF5F9">
                    <a:shade val="90000"/>
                  </a:srgbClr>
                </a:solidFill>
              </a:rPr>
              <a:t>Flood Scenario</a:t>
            </a:r>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pPr>
              <a:defRPr/>
            </a:pPr>
            <a:fld id="{BA3E6026-020B-48A7-BD41-CC17A2278FC8}" type="slidenum">
              <a:rPr lang="en-US" smtClean="0">
                <a:solidFill>
                  <a:srgbClr val="DBF5F9">
                    <a:shade val="90000"/>
                  </a:srgbClr>
                </a:solidFill>
              </a:rPr>
              <a:pPr>
                <a:defRPr/>
              </a:pPr>
              <a:t>‹#›</a:t>
            </a:fld>
            <a:endParaRPr lang="en-US">
              <a:solidFill>
                <a:srgbClr val="DBF5F9">
                  <a:shade val="90000"/>
                </a:srgbClr>
              </a:solidFill>
            </a:endParaRPr>
          </a:p>
        </p:txBody>
      </p:sp>
    </p:spTree>
    <p:extLst>
      <p:ext uri="{BB962C8B-B14F-4D97-AF65-F5344CB8AC3E}">
        <p14:creationId xmlns:p14="http://schemas.microsoft.com/office/powerpoint/2010/main" val="1475709087"/>
      </p:ext>
    </p:extLst>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59661FBA-B87F-41EA-B01D-A9934D892926}" type="datetime1">
              <a:rPr lang="en-US" smtClean="0">
                <a:solidFill>
                  <a:srgbClr val="04617B">
                    <a:shade val="90000"/>
                  </a:srgbClr>
                </a:solidFill>
              </a:rPr>
              <a:pPr>
                <a:defRPr/>
              </a:pPr>
              <a:t>5/18/2018</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smtClean="0">
                <a:solidFill>
                  <a:srgbClr val="04617B">
                    <a:shade val="90000"/>
                  </a:srgbClr>
                </a:solidFill>
              </a:rPr>
              <a:t>Flood Scenario</a:t>
            </a:r>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pPr>
              <a:defRPr/>
            </a:pPr>
            <a:fld id="{D0A73337-DE87-42BF-A928-ADA1810B6706}"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56947721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fld id="{1078C61E-DE33-4263-83ED-6BDCD4D452AA}" type="datetime1">
              <a:rPr lang="en-US" smtClean="0">
                <a:solidFill>
                  <a:srgbClr val="DBF5F9">
                    <a:shade val="90000"/>
                  </a:srgbClr>
                </a:solidFill>
              </a:rPr>
              <a:pPr>
                <a:defRPr/>
              </a:pPr>
              <a:t>5/18/2018</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pPr>
              <a:defRPr/>
            </a:pPr>
            <a:r>
              <a:rPr lang="en-US" smtClean="0">
                <a:solidFill>
                  <a:srgbClr val="DBF5F9">
                    <a:shade val="90000"/>
                  </a:srgbClr>
                </a:solidFill>
              </a:rPr>
              <a:t>Flood Scenario</a:t>
            </a:r>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pPr>
              <a:defRPr/>
            </a:pPr>
            <a:fld id="{AC4E8102-E1CC-4079-A16E-79F0388D3879}" type="slidenum">
              <a:rPr lang="en-US" smtClean="0">
                <a:solidFill>
                  <a:srgbClr val="DBF5F9">
                    <a:shade val="90000"/>
                  </a:srgbClr>
                </a:solidFill>
              </a:rPr>
              <a:pPr>
                <a:defRPr/>
              </a:pPr>
              <a:t>‹#›</a:t>
            </a:fld>
            <a:endParaRPr lang="en-US">
              <a:solidFill>
                <a:srgbClr val="DBF5F9">
                  <a:shade val="90000"/>
                </a:srgbClr>
              </a:solidFill>
            </a:endParaRPr>
          </a:p>
        </p:txBody>
      </p:sp>
    </p:spTree>
    <p:extLst>
      <p:ext uri="{BB962C8B-B14F-4D97-AF65-F5344CB8AC3E}">
        <p14:creationId xmlns:p14="http://schemas.microsoft.com/office/powerpoint/2010/main" val="1743496395"/>
      </p:ext>
    </p:extLst>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F046E03C-BDFD-4816-B91C-5EC466476ABA}" type="datetime1">
              <a:rPr lang="en-US" smtClean="0">
                <a:solidFill>
                  <a:srgbClr val="04617B">
                    <a:shade val="90000"/>
                  </a:srgbClr>
                </a:solidFill>
              </a:rPr>
              <a:pPr>
                <a:defRPr/>
              </a:pPr>
              <a:t>5/18/2018</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pPr>
              <a:defRPr/>
            </a:pPr>
            <a:r>
              <a:rPr lang="en-US" smtClean="0">
                <a:solidFill>
                  <a:srgbClr val="04617B">
                    <a:shade val="90000"/>
                  </a:srgbClr>
                </a:solidFill>
              </a:rPr>
              <a:t>Flood Scenario</a:t>
            </a:r>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pPr>
              <a:defRPr/>
            </a:pPr>
            <a:fld id="{B4002F2F-A1CB-4511-BA98-E55F67D9509E}"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66976615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fld id="{8C0D7657-7397-4155-B66D-5E447DA085EB}" type="datetime1">
              <a:rPr lang="en-US" smtClean="0">
                <a:solidFill>
                  <a:srgbClr val="04617B">
                    <a:shade val="90000"/>
                  </a:srgbClr>
                </a:solidFill>
              </a:rPr>
              <a:pPr>
                <a:defRPr/>
              </a:pPr>
              <a:t>5/18/2018</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pPr>
              <a:defRPr/>
            </a:pPr>
            <a:r>
              <a:rPr lang="en-US" smtClean="0">
                <a:solidFill>
                  <a:srgbClr val="04617B">
                    <a:shade val="90000"/>
                  </a:srgbClr>
                </a:solidFill>
              </a:rPr>
              <a:t>Flood Scenario</a:t>
            </a:r>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pPr>
              <a:defRPr/>
            </a:pPr>
            <a:fld id="{41346FC8-D98E-429C-AFC4-139851425C7E}"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2126996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8C0D7657-7397-4155-B66D-5E447DA085EB}" type="datetime1">
              <a:rPr lang="en-US"/>
              <a:pPr>
                <a:defRPr/>
              </a:pPr>
              <a:t>5/18/2018</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dirty="0"/>
              <a:t>Hurricane Scenario</a:t>
            </a:r>
          </a:p>
        </p:txBody>
      </p:sp>
      <p:sp>
        <p:nvSpPr>
          <p:cNvPr id="9" name="Rectangle 6"/>
          <p:cNvSpPr>
            <a:spLocks noGrp="1" noChangeArrowheads="1"/>
          </p:cNvSpPr>
          <p:nvPr>
            <p:ph type="sldNum" sz="quarter" idx="12"/>
          </p:nvPr>
        </p:nvSpPr>
        <p:spPr>
          <a:ln/>
        </p:spPr>
        <p:txBody>
          <a:bodyPr/>
          <a:lstStyle>
            <a:lvl1pPr>
              <a:defRPr/>
            </a:lvl1pPr>
          </a:lstStyle>
          <a:p>
            <a:pPr>
              <a:defRPr/>
            </a:pPr>
            <a:fld id="{41346FC8-D98E-429C-AFC4-139851425C7E}"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AFC4A4B8-41E1-46F3-B5C4-E14B565A2031}" type="datetime1">
              <a:rPr lang="en-US" smtClean="0">
                <a:solidFill>
                  <a:srgbClr val="04617B">
                    <a:shade val="90000"/>
                  </a:srgbClr>
                </a:solidFill>
              </a:rPr>
              <a:pPr>
                <a:defRPr/>
              </a:pPr>
              <a:t>5/18/2018</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pPr>
              <a:defRPr/>
            </a:pPr>
            <a:r>
              <a:rPr lang="en-US" smtClean="0">
                <a:solidFill>
                  <a:srgbClr val="04617B">
                    <a:shade val="90000"/>
                  </a:srgbClr>
                </a:solidFill>
              </a:rPr>
              <a:t>Flood Scenario</a:t>
            </a:r>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pPr>
              <a:defRPr/>
            </a:pPr>
            <a:fld id="{AE4B19F9-0D33-40A2-BB14-DF360865017F}"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12399374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5FFF2D4-EFE1-4CE4-9185-12C4021AF8F1}" type="datetime1">
              <a:rPr lang="en-US" smtClean="0">
                <a:solidFill>
                  <a:srgbClr val="04617B">
                    <a:shade val="90000"/>
                  </a:srgbClr>
                </a:solidFill>
              </a:rPr>
              <a:pPr>
                <a:defRPr/>
              </a:pPr>
              <a:t>5/18/2018</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pPr>
              <a:defRPr/>
            </a:pPr>
            <a:r>
              <a:rPr lang="en-US" smtClean="0">
                <a:solidFill>
                  <a:srgbClr val="04617B">
                    <a:shade val="90000"/>
                  </a:srgbClr>
                </a:solidFill>
              </a:rPr>
              <a:t>Flood Scenario</a:t>
            </a:r>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pPr>
              <a:defRPr/>
            </a:pPr>
            <a:fld id="{7FA4F20D-44AF-49C6-9EB5-28AB66E6C8D9}"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399130433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E1CB3636-E4DE-4A1C-B49E-C9FC7D226EC9}" type="datetime1">
              <a:rPr lang="en-US" smtClean="0">
                <a:solidFill>
                  <a:srgbClr val="04617B">
                    <a:shade val="90000"/>
                  </a:srgbClr>
                </a:solidFill>
              </a:rPr>
              <a:pPr>
                <a:defRPr/>
              </a:pPr>
              <a:t>5/18/2018</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pPr>
              <a:defRPr/>
            </a:pPr>
            <a:r>
              <a:rPr lang="en-US" smtClean="0">
                <a:solidFill>
                  <a:srgbClr val="04617B">
                    <a:shade val="90000"/>
                  </a:srgbClr>
                </a:solidFill>
              </a:rPr>
              <a:t>Flood Scenario</a:t>
            </a:r>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pPr>
              <a:defRPr/>
            </a:pPr>
            <a:fld id="{1EBCE388-D2E2-466F-B82B-AD2AFC9C9A6C}"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161609839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fld id="{C227B13F-8073-461A-9C03-145918A4D4F5}" type="datetime1">
              <a:rPr lang="en-US" smtClean="0">
                <a:solidFill>
                  <a:srgbClr val="04617B">
                    <a:shade val="90000"/>
                  </a:srgbClr>
                </a:solidFill>
              </a:rPr>
              <a:pPr>
                <a:defRPr/>
              </a:pPr>
              <a:t>5/18/2018</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pPr>
              <a:defRPr/>
            </a:pPr>
            <a:r>
              <a:rPr lang="en-US" smtClean="0">
                <a:solidFill>
                  <a:srgbClr val="04617B">
                    <a:shade val="90000"/>
                  </a:srgbClr>
                </a:solidFill>
              </a:rPr>
              <a:t>Flood Scenario</a:t>
            </a:r>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pPr>
              <a:defRPr/>
            </a:pPr>
            <a:fld id="{E2D3653E-4594-4F57-81E1-BF5654EC2D21}" type="slidenum">
              <a:rPr lang="en-US" smtClean="0">
                <a:solidFill>
                  <a:srgbClr val="04617B">
                    <a:shade val="90000"/>
                  </a:srgbClr>
                </a:solidFill>
              </a:rPr>
              <a:pPr>
                <a:def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latin typeface="Constantia"/>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latin typeface="Constantia"/>
            </a:endParaRPr>
          </a:p>
        </p:txBody>
      </p:sp>
    </p:spTree>
    <p:extLst>
      <p:ext uri="{BB962C8B-B14F-4D97-AF65-F5344CB8AC3E}">
        <p14:creationId xmlns:p14="http://schemas.microsoft.com/office/powerpoint/2010/main" val="65512430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9FD27CC1-F1F0-497C-B35B-AC5206D644FE}" type="datetime1">
              <a:rPr lang="en-US" smtClean="0">
                <a:solidFill>
                  <a:srgbClr val="04617B">
                    <a:shade val="90000"/>
                  </a:srgbClr>
                </a:solidFill>
              </a:rPr>
              <a:pPr>
                <a:defRPr/>
              </a:pPr>
              <a:t>5/18/2018</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smtClean="0">
                <a:solidFill>
                  <a:srgbClr val="04617B">
                    <a:shade val="90000"/>
                  </a:srgbClr>
                </a:solidFill>
              </a:rPr>
              <a:t>Flood Scenario</a:t>
            </a:r>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pPr>
              <a:defRPr/>
            </a:pPr>
            <a:fld id="{E2098C5F-DD00-4366-BB2E-6FA5BB351859}"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188944603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D8171A17-C365-439B-B29E-B2FFE13F100B}" type="datetime1">
              <a:rPr lang="en-US" smtClean="0">
                <a:solidFill>
                  <a:srgbClr val="04617B">
                    <a:shade val="90000"/>
                  </a:srgbClr>
                </a:solidFill>
              </a:rPr>
              <a:pPr>
                <a:defRPr/>
              </a:pPr>
              <a:t>5/18/2018</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smtClean="0">
                <a:solidFill>
                  <a:srgbClr val="04617B">
                    <a:shade val="90000"/>
                  </a:srgbClr>
                </a:solidFill>
              </a:rPr>
              <a:t>Flood Scenario</a:t>
            </a:r>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pPr>
              <a:defRPr/>
            </a:pPr>
            <a:fld id="{8BE464B3-9520-41F7-B8A0-820F2E1919BF}"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257388519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a:defRPr/>
            </a:pPr>
            <a:fld id="{3AABD23B-CBDF-4676-9B1F-C7FD4A231CDE}" type="datetime1">
              <a:rPr lang="en-US" smtClean="0">
                <a:solidFill>
                  <a:srgbClr val="DBF5F9">
                    <a:shade val="90000"/>
                  </a:srgbClr>
                </a:solidFill>
              </a:rPr>
              <a:pPr>
                <a:defRPr/>
              </a:pPr>
              <a:t>5/18/2018</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pPr>
              <a:defRPr/>
            </a:pPr>
            <a:r>
              <a:rPr lang="en-US" smtClean="0">
                <a:solidFill>
                  <a:srgbClr val="DBF5F9">
                    <a:shade val="90000"/>
                  </a:srgbClr>
                </a:solidFill>
              </a:rPr>
              <a:t>Flood Scenario</a:t>
            </a:r>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pPr>
              <a:defRPr/>
            </a:pPr>
            <a:fld id="{BA3E6026-020B-48A7-BD41-CC17A2278FC8}" type="slidenum">
              <a:rPr lang="en-US" smtClean="0">
                <a:solidFill>
                  <a:srgbClr val="DBF5F9">
                    <a:shade val="90000"/>
                  </a:srgbClr>
                </a:solidFill>
              </a:rPr>
              <a:pPr>
                <a:defRPr/>
              </a:pPr>
              <a:t>‹#›</a:t>
            </a:fld>
            <a:endParaRPr lang="en-US">
              <a:solidFill>
                <a:srgbClr val="DBF5F9">
                  <a:shade val="90000"/>
                </a:srgbClr>
              </a:solidFill>
            </a:endParaRPr>
          </a:p>
        </p:txBody>
      </p:sp>
    </p:spTree>
    <p:extLst>
      <p:ext uri="{BB962C8B-B14F-4D97-AF65-F5344CB8AC3E}">
        <p14:creationId xmlns:p14="http://schemas.microsoft.com/office/powerpoint/2010/main" val="1130107572"/>
      </p:ext>
    </p:extLst>
  </p:cSld>
  <p:clrMapOvr>
    <a:overrideClrMapping bg1="dk1" tx1="lt1" bg2="dk2" tx2="lt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59661FBA-B87F-41EA-B01D-A9934D892926}" type="datetime1">
              <a:rPr lang="en-US" smtClean="0">
                <a:solidFill>
                  <a:srgbClr val="04617B">
                    <a:shade val="90000"/>
                  </a:srgbClr>
                </a:solidFill>
              </a:rPr>
              <a:pPr>
                <a:defRPr/>
              </a:pPr>
              <a:t>5/18/2018</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smtClean="0">
                <a:solidFill>
                  <a:srgbClr val="04617B">
                    <a:shade val="90000"/>
                  </a:srgbClr>
                </a:solidFill>
              </a:rPr>
              <a:t>Flood Scenario</a:t>
            </a:r>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pPr>
              <a:defRPr/>
            </a:pPr>
            <a:fld id="{D0A73337-DE87-42BF-A928-ADA1810B6706}"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382557096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fld id="{1078C61E-DE33-4263-83ED-6BDCD4D452AA}" type="datetime1">
              <a:rPr lang="en-US" smtClean="0">
                <a:solidFill>
                  <a:srgbClr val="DBF5F9">
                    <a:shade val="90000"/>
                  </a:srgbClr>
                </a:solidFill>
              </a:rPr>
              <a:pPr>
                <a:defRPr/>
              </a:pPr>
              <a:t>5/18/2018</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pPr>
              <a:defRPr/>
            </a:pPr>
            <a:r>
              <a:rPr lang="en-US" smtClean="0">
                <a:solidFill>
                  <a:srgbClr val="DBF5F9">
                    <a:shade val="90000"/>
                  </a:srgbClr>
                </a:solidFill>
              </a:rPr>
              <a:t>Flood Scenario</a:t>
            </a:r>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pPr>
              <a:defRPr/>
            </a:pPr>
            <a:fld id="{AC4E8102-E1CC-4079-A16E-79F0388D3879}" type="slidenum">
              <a:rPr lang="en-US" smtClean="0">
                <a:solidFill>
                  <a:srgbClr val="DBF5F9">
                    <a:shade val="90000"/>
                  </a:srgbClr>
                </a:solidFill>
              </a:rPr>
              <a:pPr>
                <a:defRPr/>
              </a:pPr>
              <a:t>‹#›</a:t>
            </a:fld>
            <a:endParaRPr lang="en-US">
              <a:solidFill>
                <a:srgbClr val="DBF5F9">
                  <a:shade val="90000"/>
                </a:srgbClr>
              </a:solidFill>
            </a:endParaRPr>
          </a:p>
        </p:txBody>
      </p:sp>
    </p:spTree>
    <p:extLst>
      <p:ext uri="{BB962C8B-B14F-4D97-AF65-F5344CB8AC3E}">
        <p14:creationId xmlns:p14="http://schemas.microsoft.com/office/powerpoint/2010/main" val="1786999697"/>
      </p:ext>
    </p:extLst>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F046E03C-BDFD-4816-B91C-5EC466476ABA}" type="datetime1">
              <a:rPr lang="en-US" smtClean="0">
                <a:solidFill>
                  <a:srgbClr val="04617B">
                    <a:shade val="90000"/>
                  </a:srgbClr>
                </a:solidFill>
              </a:rPr>
              <a:pPr>
                <a:defRPr/>
              </a:pPr>
              <a:t>5/18/2018</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pPr>
              <a:defRPr/>
            </a:pPr>
            <a:r>
              <a:rPr lang="en-US" smtClean="0">
                <a:solidFill>
                  <a:srgbClr val="04617B">
                    <a:shade val="90000"/>
                  </a:srgbClr>
                </a:solidFill>
              </a:rPr>
              <a:t>Flood Scenario</a:t>
            </a:r>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pPr>
              <a:defRPr/>
            </a:pPr>
            <a:fld id="{B4002F2F-A1CB-4511-BA98-E55F67D9509E}"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4089887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AFC4A4B8-41E1-46F3-B5C4-E14B565A2031}" type="datetime1">
              <a:rPr lang="en-US"/>
              <a:pPr>
                <a:defRPr/>
              </a:pPr>
              <a:t>5/18/2018</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dirty="0"/>
              <a:t>Hurricane Scenario</a:t>
            </a:r>
          </a:p>
        </p:txBody>
      </p:sp>
      <p:sp>
        <p:nvSpPr>
          <p:cNvPr id="5" name="Rectangle 6"/>
          <p:cNvSpPr>
            <a:spLocks noGrp="1" noChangeArrowheads="1"/>
          </p:cNvSpPr>
          <p:nvPr>
            <p:ph type="sldNum" sz="quarter" idx="12"/>
          </p:nvPr>
        </p:nvSpPr>
        <p:spPr>
          <a:ln/>
        </p:spPr>
        <p:txBody>
          <a:bodyPr/>
          <a:lstStyle>
            <a:lvl1pPr>
              <a:defRPr/>
            </a:lvl1pPr>
          </a:lstStyle>
          <a:p>
            <a:pPr>
              <a:defRPr/>
            </a:pPr>
            <a:fld id="{AE4B19F9-0D33-40A2-BB14-DF360865017F}"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fld id="{8C0D7657-7397-4155-B66D-5E447DA085EB}" type="datetime1">
              <a:rPr lang="en-US" smtClean="0">
                <a:solidFill>
                  <a:srgbClr val="04617B">
                    <a:shade val="90000"/>
                  </a:srgbClr>
                </a:solidFill>
              </a:rPr>
              <a:pPr>
                <a:defRPr/>
              </a:pPr>
              <a:t>5/18/2018</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pPr>
              <a:defRPr/>
            </a:pPr>
            <a:r>
              <a:rPr lang="en-US" smtClean="0">
                <a:solidFill>
                  <a:srgbClr val="04617B">
                    <a:shade val="90000"/>
                  </a:srgbClr>
                </a:solidFill>
              </a:rPr>
              <a:t>Flood Scenario</a:t>
            </a:r>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pPr>
              <a:defRPr/>
            </a:pPr>
            <a:fld id="{41346FC8-D98E-429C-AFC4-139851425C7E}"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202488927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AFC4A4B8-41E1-46F3-B5C4-E14B565A2031}" type="datetime1">
              <a:rPr lang="en-US" smtClean="0">
                <a:solidFill>
                  <a:srgbClr val="04617B">
                    <a:shade val="90000"/>
                  </a:srgbClr>
                </a:solidFill>
              </a:rPr>
              <a:pPr>
                <a:defRPr/>
              </a:pPr>
              <a:t>5/18/2018</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pPr>
              <a:defRPr/>
            </a:pPr>
            <a:r>
              <a:rPr lang="en-US" smtClean="0">
                <a:solidFill>
                  <a:srgbClr val="04617B">
                    <a:shade val="90000"/>
                  </a:srgbClr>
                </a:solidFill>
              </a:rPr>
              <a:t>Flood Scenario</a:t>
            </a:r>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pPr>
              <a:defRPr/>
            </a:pPr>
            <a:fld id="{AE4B19F9-0D33-40A2-BB14-DF360865017F}"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161243117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5FFF2D4-EFE1-4CE4-9185-12C4021AF8F1}" type="datetime1">
              <a:rPr lang="en-US" smtClean="0">
                <a:solidFill>
                  <a:srgbClr val="04617B">
                    <a:shade val="90000"/>
                  </a:srgbClr>
                </a:solidFill>
              </a:rPr>
              <a:pPr>
                <a:defRPr/>
              </a:pPr>
              <a:t>5/18/2018</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pPr>
              <a:defRPr/>
            </a:pPr>
            <a:r>
              <a:rPr lang="en-US" smtClean="0">
                <a:solidFill>
                  <a:srgbClr val="04617B">
                    <a:shade val="90000"/>
                  </a:srgbClr>
                </a:solidFill>
              </a:rPr>
              <a:t>Flood Scenario</a:t>
            </a:r>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pPr>
              <a:defRPr/>
            </a:pPr>
            <a:fld id="{7FA4F20D-44AF-49C6-9EB5-28AB66E6C8D9}"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188096009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E1CB3636-E4DE-4A1C-B49E-C9FC7D226EC9}" type="datetime1">
              <a:rPr lang="en-US" smtClean="0">
                <a:solidFill>
                  <a:srgbClr val="04617B">
                    <a:shade val="90000"/>
                  </a:srgbClr>
                </a:solidFill>
              </a:rPr>
              <a:pPr>
                <a:defRPr/>
              </a:pPr>
              <a:t>5/18/2018</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pPr>
              <a:defRPr/>
            </a:pPr>
            <a:r>
              <a:rPr lang="en-US" smtClean="0">
                <a:solidFill>
                  <a:srgbClr val="04617B">
                    <a:shade val="90000"/>
                  </a:srgbClr>
                </a:solidFill>
              </a:rPr>
              <a:t>Flood Scenario</a:t>
            </a:r>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pPr>
              <a:defRPr/>
            </a:pPr>
            <a:fld id="{1EBCE388-D2E2-466F-B82B-AD2AFC9C9A6C}"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52528874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fld id="{C227B13F-8073-461A-9C03-145918A4D4F5}" type="datetime1">
              <a:rPr lang="en-US" smtClean="0">
                <a:solidFill>
                  <a:srgbClr val="04617B">
                    <a:shade val="90000"/>
                  </a:srgbClr>
                </a:solidFill>
              </a:rPr>
              <a:pPr>
                <a:defRPr/>
              </a:pPr>
              <a:t>5/18/2018</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pPr>
              <a:defRPr/>
            </a:pPr>
            <a:r>
              <a:rPr lang="en-US" smtClean="0">
                <a:solidFill>
                  <a:srgbClr val="04617B">
                    <a:shade val="90000"/>
                  </a:srgbClr>
                </a:solidFill>
              </a:rPr>
              <a:t>Flood Scenario</a:t>
            </a:r>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pPr>
              <a:defRPr/>
            </a:pPr>
            <a:fld id="{E2D3653E-4594-4F57-81E1-BF5654EC2D21}" type="slidenum">
              <a:rPr lang="en-US" smtClean="0">
                <a:solidFill>
                  <a:srgbClr val="04617B">
                    <a:shade val="90000"/>
                  </a:srgbClr>
                </a:solidFill>
              </a:rPr>
              <a:pPr>
                <a:def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latin typeface="Constantia"/>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latin typeface="Constantia"/>
            </a:endParaRPr>
          </a:p>
        </p:txBody>
      </p:sp>
    </p:spTree>
    <p:extLst>
      <p:ext uri="{BB962C8B-B14F-4D97-AF65-F5344CB8AC3E}">
        <p14:creationId xmlns:p14="http://schemas.microsoft.com/office/powerpoint/2010/main" val="285090655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9FD27CC1-F1F0-497C-B35B-AC5206D644FE}" type="datetime1">
              <a:rPr lang="en-US" smtClean="0">
                <a:solidFill>
                  <a:srgbClr val="04617B">
                    <a:shade val="90000"/>
                  </a:srgbClr>
                </a:solidFill>
              </a:rPr>
              <a:pPr>
                <a:defRPr/>
              </a:pPr>
              <a:t>5/18/2018</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smtClean="0">
                <a:solidFill>
                  <a:srgbClr val="04617B">
                    <a:shade val="90000"/>
                  </a:srgbClr>
                </a:solidFill>
              </a:rPr>
              <a:t>Flood Scenario</a:t>
            </a:r>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pPr>
              <a:defRPr/>
            </a:pPr>
            <a:fld id="{E2098C5F-DD00-4366-BB2E-6FA5BB351859}"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260813996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D8171A17-C365-439B-B29E-B2FFE13F100B}" type="datetime1">
              <a:rPr lang="en-US" smtClean="0">
                <a:solidFill>
                  <a:srgbClr val="04617B">
                    <a:shade val="90000"/>
                  </a:srgbClr>
                </a:solidFill>
              </a:rPr>
              <a:pPr>
                <a:defRPr/>
              </a:pPr>
              <a:t>5/18/2018</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smtClean="0">
                <a:solidFill>
                  <a:srgbClr val="04617B">
                    <a:shade val="90000"/>
                  </a:srgbClr>
                </a:solidFill>
              </a:rPr>
              <a:t>Flood Scenario</a:t>
            </a:r>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pPr>
              <a:defRPr/>
            </a:pPr>
            <a:fld id="{8BE464B3-9520-41F7-B8A0-820F2E1919BF}"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189251427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a:defRPr/>
            </a:pPr>
            <a:fld id="{3AABD23B-CBDF-4676-9B1F-C7FD4A231CDE}" type="datetime1">
              <a:rPr lang="en-US" smtClean="0">
                <a:solidFill>
                  <a:srgbClr val="DBF5F9">
                    <a:shade val="90000"/>
                  </a:srgbClr>
                </a:solidFill>
              </a:rPr>
              <a:pPr>
                <a:defRPr/>
              </a:pPr>
              <a:t>5/18/2018</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pPr>
              <a:defRPr/>
            </a:pPr>
            <a:r>
              <a:rPr lang="en-US" smtClean="0">
                <a:solidFill>
                  <a:srgbClr val="DBF5F9">
                    <a:shade val="90000"/>
                  </a:srgbClr>
                </a:solidFill>
              </a:rPr>
              <a:t>Flood Scenario</a:t>
            </a:r>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pPr>
              <a:defRPr/>
            </a:pPr>
            <a:fld id="{BA3E6026-020B-48A7-BD41-CC17A2278FC8}" type="slidenum">
              <a:rPr lang="en-US" smtClean="0">
                <a:solidFill>
                  <a:srgbClr val="DBF5F9">
                    <a:shade val="90000"/>
                  </a:srgbClr>
                </a:solidFill>
              </a:rPr>
              <a:pPr>
                <a:defRPr/>
              </a:pPr>
              <a:t>‹#›</a:t>
            </a:fld>
            <a:endParaRPr lang="en-US">
              <a:solidFill>
                <a:srgbClr val="DBF5F9">
                  <a:shade val="90000"/>
                </a:srgbClr>
              </a:solidFill>
            </a:endParaRPr>
          </a:p>
        </p:txBody>
      </p:sp>
    </p:spTree>
    <p:extLst>
      <p:ext uri="{BB962C8B-B14F-4D97-AF65-F5344CB8AC3E}">
        <p14:creationId xmlns:p14="http://schemas.microsoft.com/office/powerpoint/2010/main" val="3315735275"/>
      </p:ext>
    </p:extLst>
  </p:cSld>
  <p:clrMapOvr>
    <a:overrideClrMapping bg1="dk1" tx1="lt1" bg2="dk2" tx2="lt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59661FBA-B87F-41EA-B01D-A9934D892926}" type="datetime1">
              <a:rPr lang="en-US" smtClean="0">
                <a:solidFill>
                  <a:srgbClr val="04617B">
                    <a:shade val="90000"/>
                  </a:srgbClr>
                </a:solidFill>
              </a:rPr>
              <a:pPr>
                <a:defRPr/>
              </a:pPr>
              <a:t>5/18/2018</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smtClean="0">
                <a:solidFill>
                  <a:srgbClr val="04617B">
                    <a:shade val="90000"/>
                  </a:srgbClr>
                </a:solidFill>
              </a:rPr>
              <a:t>Flood Scenario</a:t>
            </a:r>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pPr>
              <a:defRPr/>
            </a:pPr>
            <a:fld id="{D0A73337-DE87-42BF-A928-ADA1810B6706}"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174237748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fld id="{1078C61E-DE33-4263-83ED-6BDCD4D452AA}" type="datetime1">
              <a:rPr lang="en-US" smtClean="0">
                <a:solidFill>
                  <a:srgbClr val="DBF5F9">
                    <a:shade val="90000"/>
                  </a:srgbClr>
                </a:solidFill>
              </a:rPr>
              <a:pPr>
                <a:defRPr/>
              </a:pPr>
              <a:t>5/18/2018</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pPr>
              <a:defRPr/>
            </a:pPr>
            <a:r>
              <a:rPr lang="en-US" smtClean="0">
                <a:solidFill>
                  <a:srgbClr val="DBF5F9">
                    <a:shade val="90000"/>
                  </a:srgbClr>
                </a:solidFill>
              </a:rPr>
              <a:t>Flood Scenario</a:t>
            </a:r>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pPr>
              <a:defRPr/>
            </a:pPr>
            <a:fld id="{AC4E8102-E1CC-4079-A16E-79F0388D3879}" type="slidenum">
              <a:rPr lang="en-US" smtClean="0">
                <a:solidFill>
                  <a:srgbClr val="DBF5F9">
                    <a:shade val="90000"/>
                  </a:srgbClr>
                </a:solidFill>
              </a:rPr>
              <a:pPr>
                <a:defRPr/>
              </a:pPr>
              <a:t>‹#›</a:t>
            </a:fld>
            <a:endParaRPr lang="en-US">
              <a:solidFill>
                <a:srgbClr val="DBF5F9">
                  <a:shade val="90000"/>
                </a:srgbClr>
              </a:solidFill>
            </a:endParaRPr>
          </a:p>
        </p:txBody>
      </p:sp>
    </p:spTree>
    <p:extLst>
      <p:ext uri="{BB962C8B-B14F-4D97-AF65-F5344CB8AC3E}">
        <p14:creationId xmlns:p14="http://schemas.microsoft.com/office/powerpoint/2010/main" val="3452703581"/>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D5FFF2D4-EFE1-4CE4-9185-12C4021AF8F1}" type="datetime1">
              <a:rPr lang="en-US"/>
              <a:pPr>
                <a:defRPr/>
              </a:pPr>
              <a:t>5/18/2018</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dirty="0"/>
              <a:t>Hurricane Scenario</a:t>
            </a:r>
          </a:p>
        </p:txBody>
      </p:sp>
      <p:sp>
        <p:nvSpPr>
          <p:cNvPr id="4" name="Rectangle 6"/>
          <p:cNvSpPr>
            <a:spLocks noGrp="1" noChangeArrowheads="1"/>
          </p:cNvSpPr>
          <p:nvPr>
            <p:ph type="sldNum" sz="quarter" idx="12"/>
          </p:nvPr>
        </p:nvSpPr>
        <p:spPr>
          <a:ln/>
        </p:spPr>
        <p:txBody>
          <a:bodyPr/>
          <a:lstStyle>
            <a:lvl1pPr>
              <a:defRPr/>
            </a:lvl1pPr>
          </a:lstStyle>
          <a:p>
            <a:pPr>
              <a:defRPr/>
            </a:pPr>
            <a:fld id="{7FA4F20D-44AF-49C6-9EB5-28AB66E6C8D9}"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F046E03C-BDFD-4816-B91C-5EC466476ABA}" type="datetime1">
              <a:rPr lang="en-US" smtClean="0">
                <a:solidFill>
                  <a:srgbClr val="04617B">
                    <a:shade val="90000"/>
                  </a:srgbClr>
                </a:solidFill>
              </a:rPr>
              <a:pPr>
                <a:defRPr/>
              </a:pPr>
              <a:t>5/18/2018</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pPr>
              <a:defRPr/>
            </a:pPr>
            <a:r>
              <a:rPr lang="en-US" smtClean="0">
                <a:solidFill>
                  <a:srgbClr val="04617B">
                    <a:shade val="90000"/>
                  </a:srgbClr>
                </a:solidFill>
              </a:rPr>
              <a:t>Flood Scenario</a:t>
            </a:r>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pPr>
              <a:defRPr/>
            </a:pPr>
            <a:fld id="{B4002F2F-A1CB-4511-BA98-E55F67D9509E}"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198045721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fld id="{8C0D7657-7397-4155-B66D-5E447DA085EB}" type="datetime1">
              <a:rPr lang="en-US" smtClean="0">
                <a:solidFill>
                  <a:srgbClr val="04617B">
                    <a:shade val="90000"/>
                  </a:srgbClr>
                </a:solidFill>
              </a:rPr>
              <a:pPr>
                <a:defRPr/>
              </a:pPr>
              <a:t>5/18/2018</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pPr>
              <a:defRPr/>
            </a:pPr>
            <a:r>
              <a:rPr lang="en-US" smtClean="0">
                <a:solidFill>
                  <a:srgbClr val="04617B">
                    <a:shade val="90000"/>
                  </a:srgbClr>
                </a:solidFill>
              </a:rPr>
              <a:t>Flood Scenario</a:t>
            </a:r>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pPr>
              <a:defRPr/>
            </a:pPr>
            <a:fld id="{41346FC8-D98E-429C-AFC4-139851425C7E}"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39358387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AFC4A4B8-41E1-46F3-B5C4-E14B565A2031}" type="datetime1">
              <a:rPr lang="en-US" smtClean="0">
                <a:solidFill>
                  <a:srgbClr val="04617B">
                    <a:shade val="90000"/>
                  </a:srgbClr>
                </a:solidFill>
              </a:rPr>
              <a:pPr>
                <a:defRPr/>
              </a:pPr>
              <a:t>5/18/2018</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pPr>
              <a:defRPr/>
            </a:pPr>
            <a:r>
              <a:rPr lang="en-US" smtClean="0">
                <a:solidFill>
                  <a:srgbClr val="04617B">
                    <a:shade val="90000"/>
                  </a:srgbClr>
                </a:solidFill>
              </a:rPr>
              <a:t>Flood Scenario</a:t>
            </a:r>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pPr>
              <a:defRPr/>
            </a:pPr>
            <a:fld id="{AE4B19F9-0D33-40A2-BB14-DF360865017F}"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358250723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5FFF2D4-EFE1-4CE4-9185-12C4021AF8F1}" type="datetime1">
              <a:rPr lang="en-US" smtClean="0">
                <a:solidFill>
                  <a:srgbClr val="04617B">
                    <a:shade val="90000"/>
                  </a:srgbClr>
                </a:solidFill>
              </a:rPr>
              <a:pPr>
                <a:defRPr/>
              </a:pPr>
              <a:t>5/18/2018</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pPr>
              <a:defRPr/>
            </a:pPr>
            <a:r>
              <a:rPr lang="en-US" smtClean="0">
                <a:solidFill>
                  <a:srgbClr val="04617B">
                    <a:shade val="90000"/>
                  </a:srgbClr>
                </a:solidFill>
              </a:rPr>
              <a:t>Flood Scenario</a:t>
            </a:r>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pPr>
              <a:defRPr/>
            </a:pPr>
            <a:fld id="{7FA4F20D-44AF-49C6-9EB5-28AB66E6C8D9}"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399545881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E1CB3636-E4DE-4A1C-B49E-C9FC7D226EC9}" type="datetime1">
              <a:rPr lang="en-US" smtClean="0">
                <a:solidFill>
                  <a:srgbClr val="04617B">
                    <a:shade val="90000"/>
                  </a:srgbClr>
                </a:solidFill>
              </a:rPr>
              <a:pPr>
                <a:defRPr/>
              </a:pPr>
              <a:t>5/18/2018</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pPr>
              <a:defRPr/>
            </a:pPr>
            <a:r>
              <a:rPr lang="en-US" smtClean="0">
                <a:solidFill>
                  <a:srgbClr val="04617B">
                    <a:shade val="90000"/>
                  </a:srgbClr>
                </a:solidFill>
              </a:rPr>
              <a:t>Flood Scenario</a:t>
            </a:r>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pPr>
              <a:defRPr/>
            </a:pPr>
            <a:fld id="{1EBCE388-D2E2-466F-B82B-AD2AFC9C9A6C}"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287927932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fld id="{C227B13F-8073-461A-9C03-145918A4D4F5}" type="datetime1">
              <a:rPr lang="en-US" smtClean="0">
                <a:solidFill>
                  <a:srgbClr val="04617B">
                    <a:shade val="90000"/>
                  </a:srgbClr>
                </a:solidFill>
              </a:rPr>
              <a:pPr>
                <a:defRPr/>
              </a:pPr>
              <a:t>5/18/2018</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pPr>
              <a:defRPr/>
            </a:pPr>
            <a:r>
              <a:rPr lang="en-US" smtClean="0">
                <a:solidFill>
                  <a:srgbClr val="04617B">
                    <a:shade val="90000"/>
                  </a:srgbClr>
                </a:solidFill>
              </a:rPr>
              <a:t>Flood Scenario</a:t>
            </a:r>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pPr>
              <a:defRPr/>
            </a:pPr>
            <a:fld id="{E2D3653E-4594-4F57-81E1-BF5654EC2D21}" type="slidenum">
              <a:rPr lang="en-US" smtClean="0">
                <a:solidFill>
                  <a:srgbClr val="04617B">
                    <a:shade val="90000"/>
                  </a:srgbClr>
                </a:solidFill>
              </a:rPr>
              <a:pPr>
                <a:def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latin typeface="Constantia"/>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latin typeface="Constantia"/>
            </a:endParaRPr>
          </a:p>
        </p:txBody>
      </p:sp>
    </p:spTree>
    <p:extLst>
      <p:ext uri="{BB962C8B-B14F-4D97-AF65-F5344CB8AC3E}">
        <p14:creationId xmlns:p14="http://schemas.microsoft.com/office/powerpoint/2010/main" val="263222410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9FD27CC1-F1F0-497C-B35B-AC5206D644FE}" type="datetime1">
              <a:rPr lang="en-US" smtClean="0">
                <a:solidFill>
                  <a:srgbClr val="04617B">
                    <a:shade val="90000"/>
                  </a:srgbClr>
                </a:solidFill>
              </a:rPr>
              <a:pPr>
                <a:defRPr/>
              </a:pPr>
              <a:t>5/18/2018</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smtClean="0">
                <a:solidFill>
                  <a:srgbClr val="04617B">
                    <a:shade val="90000"/>
                  </a:srgbClr>
                </a:solidFill>
              </a:rPr>
              <a:t>Flood Scenario</a:t>
            </a:r>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pPr>
              <a:defRPr/>
            </a:pPr>
            <a:fld id="{E2098C5F-DD00-4366-BB2E-6FA5BB351859}"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394480402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D8171A17-C365-439B-B29E-B2FFE13F100B}" type="datetime1">
              <a:rPr lang="en-US" smtClean="0">
                <a:solidFill>
                  <a:srgbClr val="04617B">
                    <a:shade val="90000"/>
                  </a:srgbClr>
                </a:solidFill>
              </a:rPr>
              <a:pPr>
                <a:defRPr/>
              </a:pPr>
              <a:t>5/18/2018</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smtClean="0">
                <a:solidFill>
                  <a:srgbClr val="04617B">
                    <a:shade val="90000"/>
                  </a:srgbClr>
                </a:solidFill>
              </a:rPr>
              <a:t>Flood Scenario</a:t>
            </a:r>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pPr>
              <a:defRPr/>
            </a:pPr>
            <a:fld id="{8BE464B3-9520-41F7-B8A0-820F2E1919BF}"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3759882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E1CB3636-E4DE-4A1C-B49E-C9FC7D226EC9}" type="datetime1">
              <a:rPr lang="en-US"/>
              <a:pPr>
                <a:defRPr/>
              </a:pPr>
              <a:t>5/18/2018</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Hurricane Scenario</a:t>
            </a:r>
          </a:p>
        </p:txBody>
      </p:sp>
      <p:sp>
        <p:nvSpPr>
          <p:cNvPr id="7" name="Rectangle 6"/>
          <p:cNvSpPr>
            <a:spLocks noGrp="1" noChangeArrowheads="1"/>
          </p:cNvSpPr>
          <p:nvPr>
            <p:ph type="sldNum" sz="quarter" idx="12"/>
          </p:nvPr>
        </p:nvSpPr>
        <p:spPr>
          <a:ln/>
        </p:spPr>
        <p:txBody>
          <a:bodyPr/>
          <a:lstStyle>
            <a:lvl1pPr>
              <a:defRPr/>
            </a:lvl1pPr>
          </a:lstStyle>
          <a:p>
            <a:pPr>
              <a:defRPr/>
            </a:pPr>
            <a:fld id="{1EBCE388-D2E2-466F-B82B-AD2AFC9C9A6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C227B13F-8073-461A-9C03-145918A4D4F5}" type="datetime1">
              <a:rPr lang="en-US"/>
              <a:pPr>
                <a:defRPr/>
              </a:pPr>
              <a:t>5/18/2018</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Hurricane Scenario</a:t>
            </a:r>
          </a:p>
        </p:txBody>
      </p:sp>
      <p:sp>
        <p:nvSpPr>
          <p:cNvPr id="7" name="Rectangle 6"/>
          <p:cNvSpPr>
            <a:spLocks noGrp="1" noChangeArrowheads="1"/>
          </p:cNvSpPr>
          <p:nvPr>
            <p:ph type="sldNum" sz="quarter" idx="12"/>
          </p:nvPr>
        </p:nvSpPr>
        <p:spPr>
          <a:ln/>
        </p:spPr>
        <p:txBody>
          <a:bodyPr/>
          <a:lstStyle>
            <a:lvl1pPr>
              <a:defRPr/>
            </a:lvl1pPr>
          </a:lstStyle>
          <a:p>
            <a:pPr>
              <a:defRPr/>
            </a:pPr>
            <a:fld id="{E2D3653E-4594-4F57-81E1-BF5654EC2D2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1752600" y="838200"/>
            <a:ext cx="72390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1752600" y="1981200"/>
            <a:ext cx="7239000" cy="403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292" name="Rectangle 4"/>
          <p:cNvSpPr>
            <a:spLocks noGrp="1" noChangeArrowheads="1"/>
          </p:cNvSpPr>
          <p:nvPr>
            <p:ph type="dt" sz="half" idx="2"/>
          </p:nvPr>
        </p:nvSpPr>
        <p:spPr bwMode="auto">
          <a:xfrm>
            <a:off x="1219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fld id="{4A302350-5317-4B3A-820E-15AF85273768}" type="datetime1">
              <a:rPr lang="en-US"/>
              <a:pPr>
                <a:defRPr/>
              </a:pPr>
              <a:t>5/18/2018</a:t>
            </a:fld>
            <a:endParaRPr lang="en-US"/>
          </a:p>
        </p:txBody>
      </p:sp>
      <p:sp>
        <p:nvSpPr>
          <p:cNvPr id="12293" name="Rectangle 5"/>
          <p:cNvSpPr>
            <a:spLocks noGrp="1" noChangeArrowheads="1"/>
          </p:cNvSpPr>
          <p:nvPr>
            <p:ph type="ftr" sz="quarter" idx="3"/>
          </p:nvPr>
        </p:nvSpPr>
        <p:spPr bwMode="auto">
          <a:xfrm>
            <a:off x="36576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dirty="0"/>
              <a:t>Hurricane Scenario</a:t>
            </a:r>
          </a:p>
        </p:txBody>
      </p:sp>
      <p:sp>
        <p:nvSpPr>
          <p:cNvPr id="12294" name="Rectangle 6"/>
          <p:cNvSpPr>
            <a:spLocks noGrp="1" noChangeArrowheads="1"/>
          </p:cNvSpPr>
          <p:nvPr>
            <p:ph type="sldNum" sz="quarter" idx="4"/>
          </p:nvPr>
        </p:nvSpPr>
        <p:spPr bwMode="auto">
          <a:xfrm>
            <a:off x="7086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E1B17363-CCD4-425C-8F2B-66FDC2B16C8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16" r:id="rId1"/>
    <p:sldLayoutId id="2147483815" r:id="rId2"/>
    <p:sldLayoutId id="2147483814" r:id="rId3"/>
    <p:sldLayoutId id="2147483813" r:id="rId4"/>
    <p:sldLayoutId id="2147483812" r:id="rId5"/>
    <p:sldLayoutId id="2147483811" r:id="rId6"/>
    <p:sldLayoutId id="2147483810" r:id="rId7"/>
    <p:sldLayoutId id="2147483809" r:id="rId8"/>
    <p:sldLayoutId id="2147483808" r:id="rId9"/>
    <p:sldLayoutId id="2147483807" r:id="rId10"/>
    <p:sldLayoutId id="2147483806" r:id="rId11"/>
  </p:sldLayoutIdLst>
  <p:hf hdr="0" dt="0"/>
  <p:txStyles>
    <p:titleStyle>
      <a:lvl1pPr algn="ctr" rtl="0" eaLnBrk="0" fontAlgn="base" hangingPunct="0">
        <a:spcBef>
          <a:spcPct val="0"/>
        </a:spcBef>
        <a:spcAft>
          <a:spcPct val="0"/>
        </a:spcAft>
        <a:defRPr sz="4000" u="sng">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000" u="sng">
          <a:solidFill>
            <a:schemeClr val="tx2"/>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4000" u="sng">
          <a:solidFill>
            <a:schemeClr val="tx2"/>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4000" u="sng">
          <a:solidFill>
            <a:schemeClr val="tx2"/>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4000" u="sng">
          <a:solidFill>
            <a:schemeClr val="tx2"/>
          </a:solidFill>
          <a:effectLst>
            <a:outerShdw blurRad="38100" dist="38100" dir="2700000" algn="tl">
              <a:srgbClr val="C0C0C0"/>
            </a:outerShdw>
          </a:effectLst>
          <a:latin typeface="Arial" charset="0"/>
        </a:defRPr>
      </a:lvl5pPr>
      <a:lvl6pPr marL="457200" algn="ctr" rtl="0" fontAlgn="base">
        <a:spcBef>
          <a:spcPct val="0"/>
        </a:spcBef>
        <a:spcAft>
          <a:spcPct val="0"/>
        </a:spcAft>
        <a:defRPr sz="4000" u="sng">
          <a:solidFill>
            <a:schemeClr val="tx2"/>
          </a:solidFill>
          <a:effectLst>
            <a:outerShdw blurRad="38100" dist="38100" dir="2700000" algn="tl">
              <a:srgbClr val="C0C0C0"/>
            </a:outerShdw>
          </a:effectLst>
          <a:latin typeface="Arial" charset="0"/>
        </a:defRPr>
      </a:lvl6pPr>
      <a:lvl7pPr marL="914400" algn="ctr" rtl="0" fontAlgn="base">
        <a:spcBef>
          <a:spcPct val="0"/>
        </a:spcBef>
        <a:spcAft>
          <a:spcPct val="0"/>
        </a:spcAft>
        <a:defRPr sz="4000" u="sng">
          <a:solidFill>
            <a:schemeClr val="tx2"/>
          </a:solidFill>
          <a:effectLst>
            <a:outerShdw blurRad="38100" dist="38100" dir="2700000" algn="tl">
              <a:srgbClr val="C0C0C0"/>
            </a:outerShdw>
          </a:effectLst>
          <a:latin typeface="Arial" charset="0"/>
        </a:defRPr>
      </a:lvl7pPr>
      <a:lvl8pPr marL="1371600" algn="ctr" rtl="0" fontAlgn="base">
        <a:spcBef>
          <a:spcPct val="0"/>
        </a:spcBef>
        <a:spcAft>
          <a:spcPct val="0"/>
        </a:spcAft>
        <a:defRPr sz="4000" u="sng">
          <a:solidFill>
            <a:schemeClr val="tx2"/>
          </a:solidFill>
          <a:effectLst>
            <a:outerShdw blurRad="38100" dist="38100" dir="2700000" algn="tl">
              <a:srgbClr val="C0C0C0"/>
            </a:outerShdw>
          </a:effectLst>
          <a:latin typeface="Arial" charset="0"/>
        </a:defRPr>
      </a:lvl8pPr>
      <a:lvl9pPr marL="1828800" algn="ctr" rtl="0" fontAlgn="base">
        <a:spcBef>
          <a:spcPct val="0"/>
        </a:spcBef>
        <a:spcAft>
          <a:spcPct val="0"/>
        </a:spcAft>
        <a:defRPr sz="4000" u="sng">
          <a:solidFill>
            <a:schemeClr val="tx2"/>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Font typeface="Wingdings" pitchFamily="2" charset="2"/>
        <a:buChar char="§"/>
        <a:defRPr sz="2800">
          <a:solidFill>
            <a:schemeClr val="tx1"/>
          </a:solidFill>
          <a:latin typeface="+mn-lt"/>
          <a:ea typeface="+mn-ea"/>
          <a:cs typeface="+mn-cs"/>
        </a:defRPr>
      </a:lvl1pPr>
      <a:lvl2pPr marL="742950" indent="-285750" algn="l" rtl="0" eaLnBrk="0" fontAlgn="base" hangingPunct="0">
        <a:spcBef>
          <a:spcPct val="0"/>
        </a:spcBef>
        <a:spcAft>
          <a:spcPct val="0"/>
        </a:spcAft>
        <a:buChar char="–"/>
        <a:defRPr sz="2400">
          <a:solidFill>
            <a:schemeClr val="tx1"/>
          </a:solidFill>
          <a:latin typeface="+mn-lt"/>
        </a:defRPr>
      </a:lvl2pPr>
      <a:lvl3pPr marL="1143000" indent="-228600" algn="l" rtl="0" eaLnBrk="0" fontAlgn="base" hangingPunct="0">
        <a:spcBef>
          <a:spcPct val="0"/>
        </a:spcBef>
        <a:spcAft>
          <a:spcPct val="0"/>
        </a:spcAft>
        <a:buFont typeface="Wingdings" pitchFamily="2" charset="2"/>
        <a:buChar char="§"/>
        <a:defRPr sz="2000">
          <a:solidFill>
            <a:schemeClr val="tx1"/>
          </a:solidFill>
          <a:latin typeface="+mn-lt"/>
        </a:defRPr>
      </a:lvl3pPr>
      <a:lvl4pPr marL="1600200" indent="-228600" algn="l" rtl="0" eaLnBrk="0" fontAlgn="base" hangingPunct="0">
        <a:spcBef>
          <a:spcPct val="0"/>
        </a:spcBef>
        <a:spcAft>
          <a:spcPct val="0"/>
        </a:spcAft>
        <a:buChar char="–"/>
        <a:defRPr>
          <a:solidFill>
            <a:schemeClr val="tx1"/>
          </a:solidFill>
          <a:latin typeface="+mn-lt"/>
        </a:defRPr>
      </a:lvl4pPr>
      <a:lvl5pPr marL="2057400" indent="-228600" algn="l" rtl="0" eaLnBrk="0" fontAlgn="base" hangingPunct="0">
        <a:spcBef>
          <a:spcPct val="0"/>
        </a:spcBef>
        <a:spcAft>
          <a:spcPct val="0"/>
        </a:spcAft>
        <a:buChar char="»"/>
        <a:defRPr>
          <a:solidFill>
            <a:schemeClr val="tx1"/>
          </a:solidFill>
          <a:latin typeface="+mn-lt"/>
        </a:defRPr>
      </a:lvl5pPr>
      <a:lvl6pPr marL="2514600" indent="-228600" algn="l" rtl="0" fontAlgn="base">
        <a:spcBef>
          <a:spcPct val="0"/>
        </a:spcBef>
        <a:spcAft>
          <a:spcPct val="0"/>
        </a:spcAft>
        <a:buChar char="»"/>
        <a:defRPr>
          <a:solidFill>
            <a:schemeClr val="tx1"/>
          </a:solidFill>
          <a:latin typeface="+mn-lt"/>
        </a:defRPr>
      </a:lvl6pPr>
      <a:lvl7pPr marL="2971800" indent="-228600" algn="l" rtl="0" fontAlgn="base">
        <a:spcBef>
          <a:spcPct val="0"/>
        </a:spcBef>
        <a:spcAft>
          <a:spcPct val="0"/>
        </a:spcAft>
        <a:buChar char="»"/>
        <a:defRPr>
          <a:solidFill>
            <a:schemeClr val="tx1"/>
          </a:solidFill>
          <a:latin typeface="+mn-lt"/>
        </a:defRPr>
      </a:lvl7pPr>
      <a:lvl8pPr marL="3429000" indent="-228600" algn="l" rtl="0" fontAlgn="base">
        <a:spcBef>
          <a:spcPct val="0"/>
        </a:spcBef>
        <a:spcAft>
          <a:spcPct val="0"/>
        </a:spcAft>
        <a:buChar char="»"/>
        <a:defRPr>
          <a:solidFill>
            <a:schemeClr val="tx1"/>
          </a:solidFill>
          <a:latin typeface="+mn-lt"/>
        </a:defRPr>
      </a:lvl8pPr>
      <a:lvl9pPr marL="3886200" indent="-228600" algn="l" rtl="0" fontAlgn="base">
        <a:spcBef>
          <a:spcPct val="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4A302350-5317-4B3A-820E-15AF85273768}" type="datetime1">
              <a:rPr lang="en-US" smtClean="0"/>
              <a:pPr>
                <a:defRPr/>
              </a:pPr>
              <a:t>5/18/2018</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r>
              <a:rPr lang="en-US" dirty="0"/>
              <a:t>Hurricane Scenario</a:t>
            </a: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E1B17363-CCD4-425C-8F2B-66FDC2B16C88}" type="slidenum">
              <a:rPr lang="en-US" smtClean="0"/>
              <a:pPr>
                <a:defRPr/>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Lst>
  <p:hf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latin typeface="Constantia"/>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latin typeface="Constantia"/>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4A302350-5317-4B3A-820E-15AF85273768}" type="datetime1">
              <a:rPr lang="en-US" smtClean="0">
                <a:solidFill>
                  <a:srgbClr val="04617B">
                    <a:shade val="90000"/>
                  </a:srgbClr>
                </a:solidFill>
              </a:rPr>
              <a:pPr>
                <a:defRPr/>
              </a:pPr>
              <a:t>5/18/2018</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r>
              <a:rPr lang="en-US" smtClean="0">
                <a:solidFill>
                  <a:srgbClr val="04617B">
                    <a:shade val="90000"/>
                  </a:srgbClr>
                </a:solidFill>
              </a:rPr>
              <a:t>Flood Scenario</a:t>
            </a:r>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E1B17363-CCD4-425C-8F2B-66FDC2B16C88}" type="slidenum">
              <a:rPr lang="en-US" smtClean="0">
                <a:solidFill>
                  <a:srgbClr val="04617B">
                    <a:shade val="90000"/>
                  </a:srgbClr>
                </a:solidFill>
              </a:rPr>
              <a:pPr>
                <a:def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98226509"/>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Lst>
  <p:hf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latin typeface="Constantia"/>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latin typeface="Constantia"/>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4A302350-5317-4B3A-820E-15AF85273768}" type="datetime1">
              <a:rPr lang="en-US" smtClean="0">
                <a:solidFill>
                  <a:srgbClr val="04617B">
                    <a:shade val="90000"/>
                  </a:srgbClr>
                </a:solidFill>
              </a:rPr>
              <a:pPr>
                <a:defRPr/>
              </a:pPr>
              <a:t>5/18/2018</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r>
              <a:rPr lang="en-US" smtClean="0">
                <a:solidFill>
                  <a:srgbClr val="04617B">
                    <a:shade val="90000"/>
                  </a:srgbClr>
                </a:solidFill>
              </a:rPr>
              <a:t>Flood Scenario</a:t>
            </a:r>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E1B17363-CCD4-425C-8F2B-66FDC2B16C88}" type="slidenum">
              <a:rPr lang="en-US" smtClean="0">
                <a:solidFill>
                  <a:srgbClr val="04617B">
                    <a:shade val="90000"/>
                  </a:srgbClr>
                </a:solidFill>
              </a:rPr>
              <a:pPr>
                <a:def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953827052"/>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Lst>
  <p:hf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latin typeface="Constantia"/>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latin typeface="Constantia"/>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4A302350-5317-4B3A-820E-15AF85273768}" type="datetime1">
              <a:rPr lang="en-US" smtClean="0">
                <a:solidFill>
                  <a:srgbClr val="04617B">
                    <a:shade val="90000"/>
                  </a:srgbClr>
                </a:solidFill>
              </a:rPr>
              <a:pPr>
                <a:defRPr/>
              </a:pPr>
              <a:t>5/18/2018</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r>
              <a:rPr lang="en-US" smtClean="0">
                <a:solidFill>
                  <a:srgbClr val="04617B">
                    <a:shade val="90000"/>
                  </a:srgbClr>
                </a:solidFill>
              </a:rPr>
              <a:t>Flood Scenario</a:t>
            </a:r>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E1B17363-CCD4-425C-8F2B-66FDC2B16C88}" type="slidenum">
              <a:rPr lang="en-US" smtClean="0">
                <a:solidFill>
                  <a:srgbClr val="04617B">
                    <a:shade val="90000"/>
                  </a:srgbClr>
                </a:solidFill>
              </a:rPr>
              <a:pPr>
                <a:def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1443185420"/>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Lst>
  <p:hf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latin typeface="Constantia"/>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latin typeface="Constantia"/>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4A302350-5317-4B3A-820E-15AF85273768}" type="datetime1">
              <a:rPr lang="en-US" smtClean="0">
                <a:solidFill>
                  <a:srgbClr val="04617B">
                    <a:shade val="90000"/>
                  </a:srgbClr>
                </a:solidFill>
              </a:rPr>
              <a:pPr>
                <a:defRPr/>
              </a:pPr>
              <a:t>5/18/2018</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r>
              <a:rPr lang="en-US" smtClean="0">
                <a:solidFill>
                  <a:srgbClr val="04617B">
                    <a:shade val="90000"/>
                  </a:srgbClr>
                </a:solidFill>
              </a:rPr>
              <a:t>Flood Scenario</a:t>
            </a:r>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E1B17363-CCD4-425C-8F2B-66FDC2B16C88}" type="slidenum">
              <a:rPr lang="en-US" smtClean="0">
                <a:solidFill>
                  <a:srgbClr val="04617B">
                    <a:shade val="90000"/>
                  </a:srgbClr>
                </a:solidFill>
              </a:rPr>
              <a:pPr>
                <a:def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3200491117"/>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Lst>
  <p:hf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latin typeface="Constantia"/>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latin typeface="Constantia"/>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4A302350-5317-4B3A-820E-15AF85273768}" type="datetime1">
              <a:rPr lang="en-US" smtClean="0">
                <a:solidFill>
                  <a:srgbClr val="04617B">
                    <a:shade val="90000"/>
                  </a:srgbClr>
                </a:solidFill>
              </a:rPr>
              <a:pPr>
                <a:defRPr/>
              </a:pPr>
              <a:t>5/18/2018</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r>
              <a:rPr lang="en-US" smtClean="0">
                <a:solidFill>
                  <a:srgbClr val="04617B">
                    <a:shade val="90000"/>
                  </a:srgbClr>
                </a:solidFill>
              </a:rPr>
              <a:t>Flood Scenario</a:t>
            </a:r>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E1B17363-CCD4-425C-8F2B-66FDC2B16C88}" type="slidenum">
              <a:rPr lang="en-US" smtClean="0">
                <a:solidFill>
                  <a:srgbClr val="04617B">
                    <a:shade val="90000"/>
                  </a:srgbClr>
                </a:solidFill>
              </a:rPr>
              <a:pPr>
                <a:def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3495847144"/>
      </p:ext>
    </p:extLst>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 id="2147483884" r:id="rId7"/>
    <p:sldLayoutId id="2147483885" r:id="rId8"/>
    <p:sldLayoutId id="2147483886" r:id="rId9"/>
    <p:sldLayoutId id="2147483887" r:id="rId10"/>
    <p:sldLayoutId id="2147483888" r:id="rId11"/>
  </p:sldLayoutIdLst>
  <p:hf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p:nvPr>
        </p:nvSpPr>
        <p:spPr/>
        <p:txBody>
          <a:bodyPr/>
          <a:lstStyle/>
          <a:p>
            <a:r>
              <a:rPr lang="en-US" dirty="0" err="1" smtClean="0"/>
              <a:t>Hurrican</a:t>
            </a:r>
            <a:r>
              <a:rPr lang="en-US" dirty="0" smtClean="0"/>
              <a:t> scenario</a:t>
            </a:r>
            <a:endParaRPr lang="en-US" dirty="0"/>
          </a:p>
        </p:txBody>
      </p:sp>
      <p:sp>
        <p:nvSpPr>
          <p:cNvPr id="4" name="Content Placeholder 3"/>
          <p:cNvSpPr>
            <a:spLocks noGrp="1"/>
          </p:cNvSpPr>
          <p:nvPr>
            <p:ph idx="1"/>
          </p:nvPr>
        </p:nvSpPr>
        <p:spPr/>
        <p:txBody>
          <a:bodyPr/>
          <a:lstStyle/>
          <a:p>
            <a:endParaRPr lang="en-US"/>
          </a:p>
        </p:txBody>
      </p:sp>
      <p:sp>
        <p:nvSpPr>
          <p:cNvPr id="3074" name="Rectangle 6"/>
          <p:cNvSpPr>
            <a:spLocks noGrp="1" noChangeArrowheads="1"/>
          </p:cNvSpPr>
          <p:nvPr>
            <p:ph type="sldNum" sz="quarter" idx="12"/>
          </p:nvPr>
        </p:nvSpPr>
        <p:spPr/>
        <p:txBody>
          <a:bodyPr/>
          <a:lstStyle/>
          <a:p>
            <a:fld id="{DFE339D1-DC5B-4962-BAE8-26038209B53D}" type="slidenum">
              <a:rPr lang="en-US" smtClean="0"/>
              <a:pPr/>
              <a:t>1</a:t>
            </a:fld>
            <a:endParaRPr lang="en-US"/>
          </a:p>
        </p:txBody>
      </p:sp>
      <p:sp>
        <p:nvSpPr>
          <p:cNvPr id="3076" name="Rectangle 8"/>
          <p:cNvSpPr>
            <a:spLocks noChangeArrowheads="1"/>
          </p:cNvSpPr>
          <p:nvPr/>
        </p:nvSpPr>
        <p:spPr bwMode="auto">
          <a:xfrm>
            <a:off x="685800" y="1066800"/>
            <a:ext cx="7772400" cy="327025"/>
          </a:xfrm>
          <a:prstGeom prst="rect">
            <a:avLst/>
          </a:prstGeom>
          <a:noFill/>
          <a:ln w="9525">
            <a:noFill/>
            <a:miter lim="800000"/>
            <a:headEnd/>
            <a:tailEnd/>
          </a:ln>
        </p:spPr>
        <p:txBody>
          <a:bodyPr anchor="ctr"/>
          <a:lstStyle/>
          <a:p>
            <a:pPr algn="ctr" eaLnBrk="0" hangingPunct="0"/>
            <a:r>
              <a:rPr lang="en-US" sz="4000" b="1" dirty="0">
                <a:solidFill>
                  <a:schemeClr val="tx2"/>
                </a:solidFill>
              </a:rPr>
              <a:t>Hurricane Scenario</a:t>
            </a:r>
          </a:p>
        </p:txBody>
      </p:sp>
      <p:sp>
        <p:nvSpPr>
          <p:cNvPr id="3077" name="Rectangle 9"/>
          <p:cNvSpPr>
            <a:spLocks noChangeArrowheads="1"/>
          </p:cNvSpPr>
          <p:nvPr/>
        </p:nvSpPr>
        <p:spPr bwMode="auto">
          <a:xfrm>
            <a:off x="1447800" y="5562600"/>
            <a:ext cx="6400800" cy="1676400"/>
          </a:xfrm>
          <a:prstGeom prst="rect">
            <a:avLst/>
          </a:prstGeom>
          <a:noFill/>
          <a:ln w="9525">
            <a:noFill/>
            <a:miter lim="800000"/>
            <a:headEnd/>
            <a:tailEnd/>
          </a:ln>
        </p:spPr>
        <p:txBody>
          <a:bodyPr/>
          <a:lstStyle/>
          <a:p>
            <a:pPr marL="342900" indent="-342900" algn="ctr" eaLnBrk="0" hangingPunct="0">
              <a:spcBef>
                <a:spcPct val="20000"/>
              </a:spcBef>
              <a:buFont typeface="Wingdings" pitchFamily="2" charset="2"/>
              <a:buNone/>
            </a:pPr>
            <a:r>
              <a:rPr lang="en-US" sz="2800" dirty="0">
                <a:solidFill>
                  <a:srgbClr val="04617B"/>
                </a:solidFill>
              </a:rPr>
              <a:t>Tabletop Exercise</a:t>
            </a:r>
          </a:p>
        </p:txBody>
      </p:sp>
      <p:pic>
        <p:nvPicPr>
          <p:cNvPr id="6" name="Picture 1" descr="Hurricane Ape"/>
          <p:cNvPicPr>
            <a:picLocks noChangeAspect="1" noChangeArrowheads="1"/>
          </p:cNvPicPr>
          <p:nvPr/>
        </p:nvPicPr>
        <p:blipFill>
          <a:blip r:embed="rId3" cstate="print"/>
          <a:srcRect/>
          <a:stretch>
            <a:fillRect/>
          </a:stretch>
        </p:blipFill>
        <p:spPr bwMode="auto">
          <a:xfrm>
            <a:off x="1600200" y="1752600"/>
            <a:ext cx="5867400" cy="3495675"/>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457200" y="381000"/>
            <a:ext cx="8229600" cy="1143000"/>
          </a:xfrm>
        </p:spPr>
        <p:txBody>
          <a:bodyPr/>
          <a:lstStyle/>
          <a:p>
            <a:pPr algn="l" eaLnBrk="1" hangingPunct="1">
              <a:defRPr/>
            </a:pPr>
            <a:r>
              <a:rPr lang="en-US" dirty="0"/>
              <a:t>Roles and Responsibilities:</a:t>
            </a:r>
          </a:p>
        </p:txBody>
      </p:sp>
      <p:sp>
        <p:nvSpPr>
          <p:cNvPr id="12290" name="Rectangle 6"/>
          <p:cNvSpPr>
            <a:spLocks noGrp="1" noChangeArrowheads="1"/>
          </p:cNvSpPr>
          <p:nvPr>
            <p:ph type="sldNum" sz="quarter" idx="12"/>
          </p:nvPr>
        </p:nvSpPr>
        <p:spPr>
          <a:noFill/>
        </p:spPr>
        <p:txBody>
          <a:bodyPr/>
          <a:lstStyle/>
          <a:p>
            <a:fld id="{872EC761-02FB-4447-AA2E-6E2E8E02EC6F}" type="slidenum">
              <a:rPr lang="en-US" smtClean="0"/>
              <a:pPr/>
              <a:t>10</a:t>
            </a:fld>
            <a:endParaRPr lang="en-US"/>
          </a:p>
        </p:txBody>
      </p:sp>
      <p:sp>
        <p:nvSpPr>
          <p:cNvPr id="12292" name="Rectangle 3"/>
          <p:cNvSpPr>
            <a:spLocks noChangeArrowheads="1"/>
          </p:cNvSpPr>
          <p:nvPr/>
        </p:nvSpPr>
        <p:spPr bwMode="auto">
          <a:xfrm>
            <a:off x="612648" y="1676400"/>
            <a:ext cx="7772400" cy="5181600"/>
          </a:xfrm>
          <a:prstGeom prst="rect">
            <a:avLst/>
          </a:prstGeom>
          <a:noFill/>
          <a:ln w="9525">
            <a:noFill/>
            <a:miter lim="800000"/>
            <a:headEnd/>
            <a:tailEnd/>
          </a:ln>
        </p:spPr>
        <p:txBody>
          <a:bodyPr/>
          <a:lstStyle/>
          <a:p>
            <a:pPr marL="274320" indent="-274320">
              <a:lnSpc>
                <a:spcPct val="90000"/>
              </a:lnSpc>
              <a:spcBef>
                <a:spcPct val="20000"/>
              </a:spcBef>
              <a:buClr>
                <a:schemeClr val="accent3"/>
              </a:buClr>
              <a:buSzPct val="95000"/>
              <a:buFont typeface="Wingdings 2"/>
              <a:buChar char=""/>
            </a:pPr>
            <a:r>
              <a:rPr lang="en-US" sz="2600" dirty="0">
                <a:latin typeface="+mn-lt"/>
              </a:rPr>
              <a:t>Players respond to the situation presented based on expert knowledge of response procedures, current plans and </a:t>
            </a:r>
            <a:r>
              <a:rPr lang="en-US" sz="2600" dirty="0" smtClean="0">
                <a:latin typeface="+mn-lt"/>
              </a:rPr>
              <a:t>procedures and </a:t>
            </a:r>
            <a:r>
              <a:rPr lang="en-US" sz="2600" dirty="0">
                <a:latin typeface="+mn-lt"/>
              </a:rPr>
              <a:t>insights derived from training and experience</a:t>
            </a:r>
          </a:p>
          <a:p>
            <a:pPr marL="274320" lvl="0" indent="-274320">
              <a:lnSpc>
                <a:spcPct val="90000"/>
              </a:lnSpc>
              <a:spcBef>
                <a:spcPct val="20000"/>
              </a:spcBef>
              <a:buClr>
                <a:srgbClr val="0BD0D9"/>
              </a:buClr>
              <a:buSzPct val="95000"/>
              <a:buFont typeface="Wingdings 2"/>
              <a:buChar char=""/>
            </a:pPr>
            <a:r>
              <a:rPr lang="en-US" sz="2600" dirty="0">
                <a:solidFill>
                  <a:prstClr val="black"/>
                </a:solidFill>
                <a:latin typeface="Constantia"/>
              </a:rPr>
              <a:t>Observers observe the exercise but do not participate in the facilitated discussion period</a:t>
            </a:r>
          </a:p>
          <a:p>
            <a:pPr marL="274320" indent="-274320">
              <a:lnSpc>
                <a:spcPct val="90000"/>
              </a:lnSpc>
              <a:spcBef>
                <a:spcPct val="20000"/>
              </a:spcBef>
              <a:buClr>
                <a:schemeClr val="accent3"/>
              </a:buClr>
              <a:buSzPct val="95000"/>
              <a:buFont typeface="Wingdings 2"/>
              <a:buChar char=""/>
            </a:pPr>
            <a:r>
              <a:rPr lang="en-US" sz="2600" dirty="0">
                <a:latin typeface="+mn-lt"/>
              </a:rPr>
              <a:t>Facilitators lead the exercise by presenting the scenario narrative and facilitating the discussion period and “hot wash” (Action planning session or review session)</a:t>
            </a:r>
          </a:p>
          <a:p>
            <a:pPr marL="274320" indent="-274320">
              <a:lnSpc>
                <a:spcPct val="90000"/>
              </a:lnSpc>
              <a:spcBef>
                <a:spcPct val="20000"/>
              </a:spcBef>
              <a:buClr>
                <a:schemeClr val="accent3"/>
              </a:buClr>
              <a:buSzPct val="95000"/>
              <a:buFont typeface="Wingdings 2"/>
              <a:buChar char=""/>
            </a:pPr>
            <a:r>
              <a:rPr lang="en-US" sz="2600" dirty="0">
                <a:latin typeface="+mn-lt"/>
              </a:rPr>
              <a:t>Evaluators monitor the exercise, track accomplishments according to </a:t>
            </a:r>
            <a:r>
              <a:rPr lang="en-US" sz="2600" dirty="0" smtClean="0">
                <a:latin typeface="+mn-lt"/>
              </a:rPr>
              <a:t>objectives and </a:t>
            </a:r>
            <a:r>
              <a:rPr lang="en-US" sz="2600" dirty="0">
                <a:latin typeface="+mn-lt"/>
              </a:rPr>
              <a:t>may ask questions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457200" y="704088"/>
            <a:ext cx="8229600" cy="1143000"/>
          </a:xfrm>
        </p:spPr>
        <p:txBody>
          <a:bodyPr/>
          <a:lstStyle/>
          <a:p>
            <a:pPr algn="l" eaLnBrk="1" hangingPunct="1">
              <a:defRPr/>
            </a:pPr>
            <a:r>
              <a:rPr lang="en-US" dirty="0"/>
              <a:t>Exercise Rules:</a:t>
            </a:r>
          </a:p>
        </p:txBody>
      </p:sp>
      <p:sp>
        <p:nvSpPr>
          <p:cNvPr id="13316" name="Rectangle 3"/>
          <p:cNvSpPr>
            <a:spLocks noGrp="1" noChangeArrowheads="1"/>
          </p:cNvSpPr>
          <p:nvPr>
            <p:ph idx="1"/>
          </p:nvPr>
        </p:nvSpPr>
        <p:spPr>
          <a:xfrm>
            <a:off x="612648" y="1901952"/>
            <a:ext cx="8153400" cy="4419600"/>
          </a:xfrm>
        </p:spPr>
        <p:txBody>
          <a:bodyPr>
            <a:normAutofit/>
          </a:bodyPr>
          <a:lstStyle/>
          <a:p>
            <a:pPr>
              <a:lnSpc>
                <a:spcPct val="90000"/>
              </a:lnSpc>
            </a:pPr>
            <a:r>
              <a:rPr lang="en-US" dirty="0"/>
              <a:t>This exercise will be held in an open, low-stress, no-fault environment </a:t>
            </a:r>
            <a:r>
              <a:rPr lang="en-US" dirty="0">
                <a:sym typeface="Symbol"/>
              </a:rPr>
              <a:t> v</a:t>
            </a:r>
            <a:r>
              <a:rPr lang="en-US" dirty="0"/>
              <a:t>arying viewpoints, even disagreements, are expected</a:t>
            </a:r>
          </a:p>
          <a:p>
            <a:pPr>
              <a:lnSpc>
                <a:spcPct val="90000"/>
              </a:lnSpc>
            </a:pPr>
            <a:r>
              <a:rPr lang="en-US" dirty="0"/>
              <a:t>Respond to the scenario using your knowledge of current plans and capabilities (i.e., you may use only existing assets) and insights derived from your training</a:t>
            </a:r>
          </a:p>
          <a:p>
            <a:pPr>
              <a:lnSpc>
                <a:spcPct val="90000"/>
              </a:lnSpc>
            </a:pPr>
            <a:r>
              <a:rPr lang="en-US" dirty="0"/>
              <a:t>Decisions are not precedent setting and may not reflect your organization’s final position on a given issue </a:t>
            </a:r>
            <a:r>
              <a:rPr lang="en-US" dirty="0">
                <a:sym typeface="Symbol"/>
              </a:rPr>
              <a:t> t</a:t>
            </a:r>
            <a:r>
              <a:rPr lang="en-US" dirty="0"/>
              <a:t>his exercise is an opportunity to discuss and present multiple options and possible solutions</a:t>
            </a:r>
          </a:p>
        </p:txBody>
      </p:sp>
      <p:sp>
        <p:nvSpPr>
          <p:cNvPr id="13314" name="Rectangle 6"/>
          <p:cNvSpPr>
            <a:spLocks noGrp="1" noChangeArrowheads="1"/>
          </p:cNvSpPr>
          <p:nvPr>
            <p:ph type="sldNum" sz="quarter" idx="12"/>
          </p:nvPr>
        </p:nvSpPr>
        <p:spPr>
          <a:noFill/>
        </p:spPr>
        <p:txBody>
          <a:bodyPr/>
          <a:lstStyle/>
          <a:p>
            <a:fld id="{8E1530DB-B31B-44AF-981C-467BAFAFE08F}" type="slidenum">
              <a:rPr lang="en-US" smtClean="0"/>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457200" y="704088"/>
            <a:ext cx="8229600" cy="1143000"/>
          </a:xfrm>
        </p:spPr>
        <p:txBody>
          <a:bodyPr/>
          <a:lstStyle/>
          <a:p>
            <a:pPr algn="l" eaLnBrk="1" hangingPunct="1">
              <a:defRPr/>
            </a:pPr>
            <a:r>
              <a:rPr lang="en-US" dirty="0"/>
              <a:t>Exercise Rules: (cont.)</a:t>
            </a:r>
          </a:p>
        </p:txBody>
      </p:sp>
      <p:sp>
        <p:nvSpPr>
          <p:cNvPr id="14340" name="Rectangle 3"/>
          <p:cNvSpPr>
            <a:spLocks noGrp="1" noChangeArrowheads="1"/>
          </p:cNvSpPr>
          <p:nvPr>
            <p:ph idx="1"/>
          </p:nvPr>
        </p:nvSpPr>
        <p:spPr>
          <a:xfrm>
            <a:off x="612648" y="1901952"/>
            <a:ext cx="8153400" cy="5105400"/>
          </a:xfrm>
          <a:noFill/>
          <a:ln w="0">
            <a:noFill/>
          </a:ln>
        </p:spPr>
        <p:txBody>
          <a:bodyPr>
            <a:normAutofit fontScale="92500"/>
          </a:bodyPr>
          <a:lstStyle/>
          <a:p>
            <a:r>
              <a:rPr lang="en-US" dirty="0"/>
              <a:t>Issue identification is not as valuable as suggestions and recommended actions that could improve [</a:t>
            </a:r>
            <a:r>
              <a:rPr lang="en-US" dirty="0">
                <a:solidFill>
                  <a:srgbClr val="FF0000"/>
                </a:solidFill>
              </a:rPr>
              <a:t>prevention, protection, mitigation</a:t>
            </a:r>
            <a:r>
              <a:rPr lang="en-US">
                <a:solidFill>
                  <a:srgbClr val="FF0000"/>
                </a:solidFill>
              </a:rPr>
              <a:t>, </a:t>
            </a:r>
            <a:r>
              <a:rPr lang="en-US" smtClean="0">
                <a:solidFill>
                  <a:srgbClr val="FF0000"/>
                </a:solidFill>
              </a:rPr>
              <a:t>response or recovery</a:t>
            </a:r>
            <a:r>
              <a:rPr lang="en-US" dirty="0"/>
              <a:t>] efforts </a:t>
            </a:r>
            <a:r>
              <a:rPr lang="en-US" dirty="0">
                <a:sym typeface="Symbol"/>
              </a:rPr>
              <a:t></a:t>
            </a:r>
            <a:r>
              <a:rPr lang="en-US" dirty="0"/>
              <a:t> problem-solving efforts should be the focus</a:t>
            </a:r>
          </a:p>
          <a:p>
            <a:r>
              <a:rPr lang="en-US" dirty="0"/>
              <a:t>Assume there will be cooperation and support from other responders and agencies</a:t>
            </a:r>
          </a:p>
          <a:p>
            <a:r>
              <a:rPr lang="en-US" dirty="0"/>
              <a:t>The basis for discussion consists of the scenario narrative and modules, your experience, your understanding of your Emergency Response Plan (ERP), your </a:t>
            </a:r>
            <a:r>
              <a:rPr lang="en-US" dirty="0" smtClean="0"/>
              <a:t>intuition and </a:t>
            </a:r>
            <a:r>
              <a:rPr lang="en-US" dirty="0"/>
              <a:t>other utility resources included as part of this material or that you brought with you</a:t>
            </a:r>
          </a:p>
          <a:p>
            <a:r>
              <a:rPr lang="en-US" dirty="0"/>
              <a:t>Treat the scenario as if it will affect your area</a:t>
            </a:r>
          </a:p>
        </p:txBody>
      </p:sp>
      <p:sp>
        <p:nvSpPr>
          <p:cNvPr id="14338" name="Rectangle 6"/>
          <p:cNvSpPr>
            <a:spLocks noGrp="1" noChangeArrowheads="1"/>
          </p:cNvSpPr>
          <p:nvPr>
            <p:ph type="sldNum" sz="quarter" idx="12"/>
          </p:nvPr>
        </p:nvSpPr>
        <p:spPr>
          <a:noFill/>
        </p:spPr>
        <p:txBody>
          <a:bodyPr/>
          <a:lstStyle/>
          <a:p>
            <a:fld id="{3C23DEC5-D234-4B2D-A7BD-B20865D8CB3F}" type="slidenum">
              <a:rPr lang="en-US" smtClean="0"/>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p:nvPr>
        </p:nvSpPr>
        <p:spPr/>
        <p:txBody>
          <a:bodyPr/>
          <a:lstStyle/>
          <a:p>
            <a:r>
              <a:rPr lang="en-US" dirty="0" smtClean="0"/>
              <a:t>Action planning session</a:t>
            </a:r>
            <a:endParaRPr lang="en-US" dirty="0"/>
          </a:p>
        </p:txBody>
      </p:sp>
      <p:sp>
        <p:nvSpPr>
          <p:cNvPr id="15362" name="Rectangle 6"/>
          <p:cNvSpPr>
            <a:spLocks noGrp="1" noChangeArrowheads="1"/>
          </p:cNvSpPr>
          <p:nvPr>
            <p:ph type="sldNum" sz="quarter" idx="12"/>
          </p:nvPr>
        </p:nvSpPr>
        <p:spPr/>
        <p:txBody>
          <a:bodyPr/>
          <a:lstStyle/>
          <a:p>
            <a:fld id="{15E17F79-421C-4B96-B965-857610D4DD44}" type="slidenum">
              <a:rPr lang="en-US" smtClean="0"/>
              <a:pPr/>
              <a:t>13</a:t>
            </a:fld>
            <a:endParaRPr lang="en-US"/>
          </a:p>
        </p:txBody>
      </p:sp>
      <p:sp>
        <p:nvSpPr>
          <p:cNvPr id="46082" name="Rectangle 2"/>
          <p:cNvSpPr>
            <a:spLocks noChangeArrowheads="1"/>
          </p:cNvSpPr>
          <p:nvPr/>
        </p:nvSpPr>
        <p:spPr bwMode="auto">
          <a:xfrm>
            <a:off x="457200" y="704088"/>
            <a:ext cx="8229600" cy="1143000"/>
          </a:xfrm>
          <a:prstGeom prst="rect">
            <a:avLst/>
          </a:prstGeom>
          <a:noFill/>
          <a:ln w="9525">
            <a:noFill/>
            <a:miter lim="800000"/>
            <a:headEnd/>
            <a:tailEnd/>
          </a:ln>
        </p:spPr>
        <p:txBody>
          <a:bodyPr anchor="ctr"/>
          <a:lstStyle/>
          <a:p>
            <a:pPr>
              <a:defRPr/>
            </a:pPr>
            <a:r>
              <a:rPr lang="en-US" sz="5000" dirty="0">
                <a:solidFill>
                  <a:schemeClr val="tx2"/>
                </a:solidFill>
                <a:latin typeface="+mj-lt"/>
              </a:rPr>
              <a:t>Action Planning Session:</a:t>
            </a:r>
          </a:p>
        </p:txBody>
      </p:sp>
      <p:sp>
        <p:nvSpPr>
          <p:cNvPr id="15364" name="Rectangle 3"/>
          <p:cNvSpPr>
            <a:spLocks noChangeArrowheads="1"/>
          </p:cNvSpPr>
          <p:nvPr/>
        </p:nvSpPr>
        <p:spPr bwMode="auto">
          <a:xfrm>
            <a:off x="612648" y="1905000"/>
            <a:ext cx="7239000" cy="4038600"/>
          </a:xfrm>
          <a:prstGeom prst="rect">
            <a:avLst/>
          </a:prstGeom>
          <a:noFill/>
          <a:ln w="9525">
            <a:noFill/>
            <a:miter lim="800000"/>
            <a:headEnd/>
            <a:tailEnd/>
          </a:ln>
        </p:spPr>
        <p:txBody>
          <a:bodyPr/>
          <a:lstStyle/>
          <a:p>
            <a:pPr marL="274320" indent="-274320">
              <a:lnSpc>
                <a:spcPct val="90000"/>
              </a:lnSpc>
              <a:spcBef>
                <a:spcPct val="20000"/>
              </a:spcBef>
              <a:buClr>
                <a:schemeClr val="accent3"/>
              </a:buClr>
              <a:buSzPct val="95000"/>
              <a:buFont typeface="Wingdings 2"/>
              <a:buChar char=""/>
            </a:pPr>
            <a:r>
              <a:rPr lang="en-US" sz="2600" dirty="0">
                <a:latin typeface="+mn-lt"/>
              </a:rPr>
              <a:t>Following the facilitated discussion period, the facilitator will lead an Action Planning Session, also known as a “hot wash”</a:t>
            </a:r>
          </a:p>
          <a:p>
            <a:pPr marL="274320" indent="-274320">
              <a:lnSpc>
                <a:spcPct val="90000"/>
              </a:lnSpc>
              <a:spcBef>
                <a:spcPct val="20000"/>
              </a:spcBef>
              <a:buClr>
                <a:schemeClr val="accent3"/>
              </a:buClr>
              <a:buSzPct val="95000"/>
              <a:buFont typeface="Wingdings 2"/>
              <a:buChar char=""/>
            </a:pPr>
            <a:r>
              <a:rPr lang="en-US" sz="2600" dirty="0">
                <a:latin typeface="+mn-lt"/>
              </a:rPr>
              <a:t>Participants are encouraged to identify, </a:t>
            </a:r>
            <a:r>
              <a:rPr lang="en-US" sz="2600" dirty="0" smtClean="0">
                <a:latin typeface="+mn-lt"/>
              </a:rPr>
              <a:t>discuss and </a:t>
            </a:r>
            <a:r>
              <a:rPr lang="en-US" sz="2600" dirty="0">
                <a:latin typeface="+mn-lt"/>
              </a:rPr>
              <a:t>prioritize next steps, actions, </a:t>
            </a:r>
            <a:r>
              <a:rPr lang="en-US" sz="2600" dirty="0" smtClean="0">
                <a:latin typeface="+mn-lt"/>
              </a:rPr>
              <a:t>tasks and </a:t>
            </a:r>
            <a:r>
              <a:rPr lang="en-US" sz="2600" dirty="0">
                <a:latin typeface="+mn-lt"/>
              </a:rPr>
              <a:t>other follow-up activities</a:t>
            </a:r>
          </a:p>
          <a:p>
            <a:pPr marL="274320" indent="-274320">
              <a:lnSpc>
                <a:spcPct val="90000"/>
              </a:lnSpc>
              <a:spcBef>
                <a:spcPct val="20000"/>
              </a:spcBef>
              <a:buClr>
                <a:schemeClr val="accent3"/>
              </a:buClr>
              <a:buSzPct val="95000"/>
              <a:buFont typeface="Wingdings 2"/>
              <a:buChar char=""/>
            </a:pPr>
            <a:r>
              <a:rPr lang="en-US" sz="2600" dirty="0">
                <a:latin typeface="+mn-lt"/>
              </a:rPr>
              <a:t>Identify additional collaborators if needed</a:t>
            </a:r>
          </a:p>
          <a:p>
            <a:pPr marL="274320" indent="-274320">
              <a:lnSpc>
                <a:spcPct val="90000"/>
              </a:lnSpc>
              <a:spcBef>
                <a:spcPct val="20000"/>
              </a:spcBef>
              <a:buClr>
                <a:schemeClr val="accent3"/>
              </a:buClr>
              <a:buSzPct val="95000"/>
              <a:buFont typeface="Wingdings 2"/>
              <a:buChar char=""/>
            </a:pPr>
            <a:r>
              <a:rPr lang="en-US" sz="2600" dirty="0">
                <a:latin typeface="+mn-lt"/>
              </a:rPr>
              <a:t>Schedule a follow-up meeting</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Rectangle 4"/>
          <p:cNvSpPr>
            <a:spLocks noChangeArrowheads="1"/>
          </p:cNvSpPr>
          <p:nvPr/>
        </p:nvSpPr>
        <p:spPr bwMode="auto">
          <a:xfrm>
            <a:off x="1371600" y="2362200"/>
            <a:ext cx="7772400" cy="1143000"/>
          </a:xfrm>
          <a:prstGeom prst="rect">
            <a:avLst/>
          </a:prstGeom>
          <a:noFill/>
          <a:ln w="9525">
            <a:noFill/>
            <a:miter lim="800000"/>
            <a:headEnd/>
            <a:tailEnd/>
          </a:ln>
        </p:spPr>
        <p:txBody>
          <a:bodyPr anchor="ctr"/>
          <a:lstStyle/>
          <a:p>
            <a:pPr>
              <a:defRPr/>
            </a:pPr>
            <a:r>
              <a:rPr lang="en-US" sz="5000" b="1" dirty="0" smtClean="0">
                <a:solidFill>
                  <a:srgbClr val="04617B"/>
                </a:solidFill>
                <a:latin typeface="Calibri"/>
              </a:rPr>
              <a:t>Hurricane Scenario</a:t>
            </a:r>
            <a:endParaRPr lang="en-US" sz="5000" b="1" dirty="0">
              <a:solidFill>
                <a:srgbClr val="04617B"/>
              </a:solidFill>
              <a:latin typeface="Calibri"/>
            </a:endParaRPr>
          </a:p>
        </p:txBody>
      </p:sp>
      <p:sp>
        <p:nvSpPr>
          <p:cNvPr id="7" name="Title 6" hidden="1"/>
          <p:cNvSpPr>
            <a:spLocks noGrp="1"/>
          </p:cNvSpPr>
          <p:nvPr>
            <p:ph type="title"/>
          </p:nvPr>
        </p:nvSpPr>
        <p:spPr/>
        <p:txBody>
          <a:bodyPr/>
          <a:lstStyle/>
          <a:p>
            <a:r>
              <a:rPr lang="en-US" dirty="0" smtClean="0"/>
              <a:t>Cybersecurity scenario</a:t>
            </a:r>
            <a:endParaRPr lang="en-US" dirty="0"/>
          </a:p>
        </p:txBody>
      </p:sp>
      <p:sp>
        <p:nvSpPr>
          <p:cNvPr id="34820" name="Slide Number Placeholder 3"/>
          <p:cNvSpPr>
            <a:spLocks noGrp="1"/>
          </p:cNvSpPr>
          <p:nvPr>
            <p:ph type="sldNum" sz="quarter" idx="12"/>
          </p:nvPr>
        </p:nvSpPr>
        <p:spPr/>
        <p:txBody>
          <a:bodyPr/>
          <a:lstStyle/>
          <a:p>
            <a:fld id="{D6448808-3065-4CBA-9729-59FAE00B8151}" type="slidenum">
              <a:rPr lang="en-US" smtClean="0">
                <a:solidFill>
                  <a:srgbClr val="04617B">
                    <a:shade val="90000"/>
                  </a:srgbClr>
                </a:solidFill>
              </a:rPr>
              <a:pPr/>
              <a:t>14</a:t>
            </a:fld>
            <a:endParaRPr lang="en-US">
              <a:solidFill>
                <a:srgbClr val="04617B">
                  <a:shade val="90000"/>
                </a:srgbClr>
              </a:solidFill>
            </a:endParaRPr>
          </a:p>
        </p:txBody>
      </p:sp>
    </p:spTree>
    <p:extLst>
      <p:ext uri="{BB962C8B-B14F-4D97-AF65-F5344CB8AC3E}">
        <p14:creationId xmlns:p14="http://schemas.microsoft.com/office/powerpoint/2010/main" val="12398574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57200" y="704088"/>
            <a:ext cx="8229600" cy="1143000"/>
          </a:xfrm>
        </p:spPr>
        <p:txBody>
          <a:bodyPr/>
          <a:lstStyle/>
          <a:p>
            <a:pPr algn="l" eaLnBrk="1" hangingPunct="1">
              <a:defRPr/>
            </a:pPr>
            <a:r>
              <a:rPr lang="en-US" dirty="0"/>
              <a:t>Background</a:t>
            </a:r>
          </a:p>
        </p:txBody>
      </p:sp>
      <p:sp>
        <p:nvSpPr>
          <p:cNvPr id="17412" name="Rectangle 3"/>
          <p:cNvSpPr>
            <a:spLocks noGrp="1" noChangeArrowheads="1"/>
          </p:cNvSpPr>
          <p:nvPr>
            <p:ph idx="1"/>
          </p:nvPr>
        </p:nvSpPr>
        <p:spPr>
          <a:xfrm>
            <a:off x="612648" y="1901952"/>
            <a:ext cx="7315200" cy="5181600"/>
          </a:xfrm>
        </p:spPr>
        <p:txBody>
          <a:bodyPr>
            <a:noAutofit/>
          </a:bodyPr>
          <a:lstStyle/>
          <a:p>
            <a:r>
              <a:rPr lang="en-US" dirty="0"/>
              <a:t>Hurricane Mariana, a Category 3 storm with sustained winds of 115 mph, is intensifying and rapidly approaching the coast on Labor Day weekend</a:t>
            </a:r>
          </a:p>
          <a:p>
            <a:r>
              <a:rPr lang="en-US" dirty="0"/>
              <a:t>The National Hurricane Center is predicting that the storm will make landfall in three days </a:t>
            </a:r>
          </a:p>
          <a:p>
            <a:r>
              <a:rPr lang="en-US" dirty="0"/>
              <a:t>However, damaging high surf combined with a lunar high tide and heavy rainfall is expected in two days, which will result in flooding and significant shoreline erosion</a:t>
            </a:r>
          </a:p>
        </p:txBody>
      </p:sp>
      <p:sp>
        <p:nvSpPr>
          <p:cNvPr id="17410" name="Rectangle 6"/>
          <p:cNvSpPr>
            <a:spLocks noGrp="1" noChangeArrowheads="1"/>
          </p:cNvSpPr>
          <p:nvPr>
            <p:ph type="sldNum" sz="quarter" idx="12"/>
          </p:nvPr>
        </p:nvSpPr>
        <p:spPr>
          <a:noFill/>
        </p:spPr>
        <p:txBody>
          <a:bodyPr/>
          <a:lstStyle/>
          <a:p>
            <a:fld id="{D3F1D58E-DBE5-46F3-A23E-FD2D196F6379}" type="slidenum">
              <a:rPr lang="en-US" smtClean="0"/>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lide Number Placeholder 2"/>
          <p:cNvSpPr>
            <a:spLocks noGrp="1"/>
          </p:cNvSpPr>
          <p:nvPr>
            <p:ph type="sldNum" sz="quarter" idx="12"/>
          </p:nvPr>
        </p:nvSpPr>
        <p:spPr>
          <a:noFill/>
        </p:spPr>
        <p:txBody>
          <a:bodyPr/>
          <a:lstStyle/>
          <a:p>
            <a:fld id="{B00B2879-EED7-484A-99C1-BFA2E55CA8AC}" type="slidenum">
              <a:rPr lang="en-US" smtClean="0"/>
              <a:pPr/>
              <a:t>16</a:t>
            </a:fld>
            <a:endParaRPr lang="en-US"/>
          </a:p>
        </p:txBody>
      </p:sp>
      <p:sp>
        <p:nvSpPr>
          <p:cNvPr id="72706" name="Rectangle 2"/>
          <p:cNvSpPr>
            <a:spLocks noGrp="1" noChangeArrowheads="1"/>
          </p:cNvSpPr>
          <p:nvPr>
            <p:ph type="ctrTitle" idx="4294967295"/>
          </p:nvPr>
        </p:nvSpPr>
        <p:spPr>
          <a:xfrm>
            <a:off x="1371600" y="1219200"/>
            <a:ext cx="7772400" cy="1143000"/>
          </a:xfrm>
        </p:spPr>
        <p:txBody>
          <a:bodyPr>
            <a:normAutofit fontScale="90000"/>
          </a:bodyPr>
          <a:lstStyle/>
          <a:p>
            <a:pPr eaLnBrk="1" hangingPunct="1">
              <a:defRPr/>
            </a:pPr>
            <a:r>
              <a:rPr lang="en-US" b="1" dirty="0"/>
              <a:t>Module 1 – September </a:t>
            </a:r>
            <a:r>
              <a:rPr lang="en-US" b="1" dirty="0" smtClean="0"/>
              <a:t>2 </a:t>
            </a:r>
            <a:r>
              <a:rPr lang="en-US" b="1" dirty="0"/>
              <a:t/>
            </a:r>
            <a:br>
              <a:rPr lang="en-US" b="1" dirty="0"/>
            </a:br>
            <a:r>
              <a:rPr lang="en-US" b="1" dirty="0"/>
              <a:t>Before Landfall</a:t>
            </a:r>
          </a:p>
        </p:txBody>
      </p:sp>
      <p:pic>
        <p:nvPicPr>
          <p:cNvPr id="27650" name="Picture 2" descr="Image result for hurricane"/>
          <p:cNvPicPr>
            <a:picLocks noChangeAspect="1" noChangeArrowheads="1"/>
          </p:cNvPicPr>
          <p:nvPr/>
        </p:nvPicPr>
        <p:blipFill>
          <a:blip r:embed="rId3" cstate="print"/>
          <a:srcRect/>
          <a:stretch>
            <a:fillRect/>
          </a:stretch>
        </p:blipFill>
        <p:spPr bwMode="auto">
          <a:xfrm>
            <a:off x="1447800" y="2514600"/>
            <a:ext cx="6048375" cy="3771901"/>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6"/>
          <p:cNvSpPr>
            <a:spLocks noGrp="1" noChangeArrowheads="1"/>
          </p:cNvSpPr>
          <p:nvPr>
            <p:ph type="sldNum" sz="quarter" idx="12"/>
          </p:nvPr>
        </p:nvSpPr>
        <p:spPr>
          <a:noFill/>
        </p:spPr>
        <p:txBody>
          <a:bodyPr/>
          <a:lstStyle/>
          <a:p>
            <a:fld id="{AA5C1831-F849-4470-9512-A1B0264C4C20}" type="slidenum">
              <a:rPr lang="en-US" smtClean="0"/>
              <a:pPr/>
              <a:t>17</a:t>
            </a:fld>
            <a:endParaRPr lang="en-US"/>
          </a:p>
        </p:txBody>
      </p:sp>
      <p:sp>
        <p:nvSpPr>
          <p:cNvPr id="64514" name="Rectangle 2"/>
          <p:cNvSpPr>
            <a:spLocks noGrp="1" noChangeArrowheads="1"/>
          </p:cNvSpPr>
          <p:nvPr>
            <p:ph type="title" idx="4294967295"/>
          </p:nvPr>
        </p:nvSpPr>
        <p:spPr>
          <a:xfrm>
            <a:off x="457200" y="1066800"/>
            <a:ext cx="8229600" cy="1143000"/>
          </a:xfrm>
        </p:spPr>
        <p:txBody>
          <a:bodyPr>
            <a:normAutofit fontScale="90000"/>
          </a:bodyPr>
          <a:lstStyle/>
          <a:p>
            <a:pPr>
              <a:defRPr/>
            </a:pPr>
            <a:r>
              <a:rPr lang="en-US" dirty="0"/>
              <a:t>Module 1 – September </a:t>
            </a:r>
            <a:r>
              <a:rPr lang="en-US" dirty="0" smtClean="0"/>
              <a:t>2,</a:t>
            </a:r>
            <a:r>
              <a:rPr lang="en-US" dirty="0"/>
              <a:t/>
            </a:r>
            <a:br>
              <a:rPr lang="en-US" dirty="0"/>
            </a:br>
            <a:r>
              <a:rPr lang="en-US" dirty="0"/>
              <a:t>1300 hrs</a:t>
            </a:r>
          </a:p>
        </p:txBody>
      </p:sp>
      <p:sp>
        <p:nvSpPr>
          <p:cNvPr id="18436" name="Rectangle 3"/>
          <p:cNvSpPr>
            <a:spLocks noGrp="1" noChangeArrowheads="1"/>
          </p:cNvSpPr>
          <p:nvPr>
            <p:ph type="body" idx="4294967295"/>
          </p:nvPr>
        </p:nvSpPr>
        <p:spPr>
          <a:xfrm>
            <a:off x="612648" y="2438400"/>
            <a:ext cx="7696200" cy="4038600"/>
          </a:xfrm>
        </p:spPr>
        <p:txBody>
          <a:bodyPr>
            <a:normAutofit/>
          </a:bodyPr>
          <a:lstStyle/>
          <a:p>
            <a:r>
              <a:rPr lang="en-US" dirty="0"/>
              <a:t>The county and state Emergency Operations Centers have been activated</a:t>
            </a:r>
          </a:p>
          <a:p>
            <a:r>
              <a:rPr lang="en-US" dirty="0"/>
              <a:t>Residents and visitors are being evacuated from low-lying coastal areas</a:t>
            </a:r>
          </a:p>
          <a:p>
            <a:pPr eaLnBrk="1" hangingPunct="1">
              <a:spcBef>
                <a:spcPct val="0"/>
              </a:spcBef>
              <a:buFontTx/>
              <a:buChar char="•"/>
            </a:pPr>
            <a:endParaRPr lang="en-US" sz="2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57200" y="704088"/>
            <a:ext cx="8229600" cy="1143000"/>
          </a:xfrm>
        </p:spPr>
        <p:txBody>
          <a:bodyPr>
            <a:normAutofit/>
          </a:bodyPr>
          <a:lstStyle/>
          <a:p>
            <a:pPr eaLnBrk="1" hangingPunct="1">
              <a:defRPr/>
            </a:pPr>
            <a:r>
              <a:rPr lang="en-US" sz="4800" dirty="0"/>
              <a:t>Key Issues – Module 1</a:t>
            </a:r>
          </a:p>
        </p:txBody>
      </p:sp>
      <p:sp>
        <p:nvSpPr>
          <p:cNvPr id="20484" name="Rectangle 3"/>
          <p:cNvSpPr>
            <a:spLocks noGrp="1" noChangeArrowheads="1"/>
          </p:cNvSpPr>
          <p:nvPr>
            <p:ph idx="1"/>
          </p:nvPr>
        </p:nvSpPr>
        <p:spPr>
          <a:xfrm>
            <a:off x="612648" y="1901952"/>
            <a:ext cx="7848600" cy="4495800"/>
          </a:xfrm>
        </p:spPr>
        <p:txBody>
          <a:bodyPr>
            <a:normAutofit/>
          </a:bodyPr>
          <a:lstStyle/>
          <a:p>
            <a:pPr lvl="0" fontAlgn="base"/>
            <a:r>
              <a:rPr lang="en-US" dirty="0"/>
              <a:t>Many utility staff </a:t>
            </a:r>
            <a:r>
              <a:rPr lang="en-US" dirty="0" smtClean="0"/>
              <a:t>members ask </a:t>
            </a:r>
            <a:r>
              <a:rPr lang="en-US" dirty="0"/>
              <a:t>to leave work and assist their families to evacuate </a:t>
            </a:r>
            <a:r>
              <a:rPr lang="en-US" dirty="0">
                <a:sym typeface="Symbol"/>
              </a:rPr>
              <a:t> </a:t>
            </a:r>
            <a:r>
              <a:rPr lang="en-US" dirty="0"/>
              <a:t>others are out on vacation</a:t>
            </a:r>
          </a:p>
          <a:p>
            <a:pPr lvl="0" fontAlgn="base"/>
            <a:r>
              <a:rPr lang="en-US" dirty="0"/>
              <a:t>The water utility has at least one generator that is inoperable, and the wastewater utility is down one diesel fuel storage tank as it is being cleaned and refurbished by an outside contractor</a:t>
            </a:r>
          </a:p>
          <a:p>
            <a:pPr>
              <a:lnSpc>
                <a:spcPct val="80000"/>
              </a:lnSpc>
            </a:pPr>
            <a:endParaRPr lang="en-US" sz="2400" dirty="0"/>
          </a:p>
          <a:p>
            <a:pPr eaLnBrk="1" hangingPunct="1">
              <a:lnSpc>
                <a:spcPct val="80000"/>
              </a:lnSpc>
            </a:pPr>
            <a:endParaRPr lang="en-US" sz="2400" dirty="0"/>
          </a:p>
        </p:txBody>
      </p:sp>
      <p:sp>
        <p:nvSpPr>
          <p:cNvPr id="20482" name="Rectangle 6"/>
          <p:cNvSpPr>
            <a:spLocks noGrp="1" noChangeArrowheads="1"/>
          </p:cNvSpPr>
          <p:nvPr>
            <p:ph type="sldNum" sz="quarter" idx="12"/>
          </p:nvPr>
        </p:nvSpPr>
        <p:spPr>
          <a:noFill/>
        </p:spPr>
        <p:txBody>
          <a:bodyPr/>
          <a:lstStyle/>
          <a:p>
            <a:fld id="{73311F28-3AC1-454A-A67B-FFFF16B7771A}" type="slidenum">
              <a:rPr lang="en-US" smtClean="0"/>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lide Number Placeholder 2"/>
          <p:cNvSpPr>
            <a:spLocks noGrp="1"/>
          </p:cNvSpPr>
          <p:nvPr>
            <p:ph type="sldNum" sz="quarter" idx="12"/>
          </p:nvPr>
        </p:nvSpPr>
        <p:spPr>
          <a:noFill/>
        </p:spPr>
        <p:txBody>
          <a:bodyPr/>
          <a:lstStyle/>
          <a:p>
            <a:fld id="{B00B2879-EED7-484A-99C1-BFA2E55CA8AC}" type="slidenum">
              <a:rPr lang="en-US" smtClean="0"/>
              <a:pPr/>
              <a:t>19</a:t>
            </a:fld>
            <a:endParaRPr lang="en-US"/>
          </a:p>
        </p:txBody>
      </p:sp>
      <p:sp>
        <p:nvSpPr>
          <p:cNvPr id="72706" name="Rectangle 2"/>
          <p:cNvSpPr>
            <a:spLocks noGrp="1" noChangeArrowheads="1"/>
          </p:cNvSpPr>
          <p:nvPr>
            <p:ph type="ctrTitle" idx="4294967295"/>
          </p:nvPr>
        </p:nvSpPr>
        <p:spPr>
          <a:xfrm>
            <a:off x="1371600" y="1219200"/>
            <a:ext cx="7772400" cy="1143000"/>
          </a:xfrm>
        </p:spPr>
        <p:txBody>
          <a:bodyPr>
            <a:normAutofit fontScale="90000"/>
          </a:bodyPr>
          <a:lstStyle/>
          <a:p>
            <a:pPr eaLnBrk="1" hangingPunct="1">
              <a:defRPr/>
            </a:pPr>
            <a:r>
              <a:rPr lang="en-US" b="1" dirty="0"/>
              <a:t>Module 2 – September </a:t>
            </a:r>
            <a:r>
              <a:rPr lang="en-US" b="1" dirty="0" smtClean="0"/>
              <a:t>5 </a:t>
            </a:r>
            <a:r>
              <a:rPr lang="en-US" b="1" dirty="0"/>
              <a:t/>
            </a:r>
            <a:br>
              <a:rPr lang="en-US" b="1" dirty="0"/>
            </a:br>
            <a:r>
              <a:rPr lang="en-US" b="1" dirty="0"/>
              <a:t>Landfall</a:t>
            </a:r>
          </a:p>
        </p:txBody>
      </p:sp>
      <p:pic>
        <p:nvPicPr>
          <p:cNvPr id="21506" name="Picture 2" descr="Image result for hurricane wind"/>
          <p:cNvPicPr>
            <a:picLocks noChangeAspect="1" noChangeArrowheads="1"/>
          </p:cNvPicPr>
          <p:nvPr/>
        </p:nvPicPr>
        <p:blipFill>
          <a:blip r:embed="rId3" cstate="print"/>
          <a:srcRect/>
          <a:stretch>
            <a:fillRect/>
          </a:stretch>
        </p:blipFill>
        <p:spPr bwMode="auto">
          <a:xfrm>
            <a:off x="1219200" y="2438400"/>
            <a:ext cx="6048375" cy="401955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algn="l" eaLnBrk="1" hangingPunct="1">
              <a:defRPr/>
            </a:pPr>
            <a:r>
              <a:rPr lang="en-US" dirty="0"/>
              <a:t>Tabletop Exercise</a:t>
            </a:r>
          </a:p>
        </p:txBody>
      </p:sp>
      <p:sp>
        <p:nvSpPr>
          <p:cNvPr id="4098" name="Rectangle 6"/>
          <p:cNvSpPr>
            <a:spLocks noGrp="1" noChangeArrowheads="1"/>
          </p:cNvSpPr>
          <p:nvPr>
            <p:ph type="sldNum" sz="quarter" idx="12"/>
          </p:nvPr>
        </p:nvSpPr>
        <p:spPr>
          <a:noFill/>
        </p:spPr>
        <p:txBody>
          <a:bodyPr/>
          <a:lstStyle/>
          <a:p>
            <a:fld id="{FA950A73-AA05-487B-94DC-67CE5270A395}" type="slidenum">
              <a:rPr lang="en-US" smtClean="0"/>
              <a:pPr/>
              <a:t>2</a:t>
            </a:fld>
            <a:endParaRPr lang="en-US"/>
          </a:p>
        </p:txBody>
      </p:sp>
      <p:sp>
        <p:nvSpPr>
          <p:cNvPr id="4100" name="Rectangle 3"/>
          <p:cNvSpPr>
            <a:spLocks noChangeArrowheads="1"/>
          </p:cNvSpPr>
          <p:nvPr/>
        </p:nvSpPr>
        <p:spPr bwMode="auto">
          <a:xfrm>
            <a:off x="609600" y="1905000"/>
            <a:ext cx="7239000" cy="4038600"/>
          </a:xfrm>
          <a:prstGeom prst="rect">
            <a:avLst/>
          </a:prstGeom>
          <a:noFill/>
          <a:ln w="9525">
            <a:noFill/>
            <a:miter lim="800000"/>
            <a:headEnd/>
            <a:tailEnd/>
          </a:ln>
        </p:spPr>
        <p:txBody>
          <a:bodyPr/>
          <a:lstStyle/>
          <a:p>
            <a:pPr marL="274320" indent="-274320">
              <a:spcBef>
                <a:spcPts val="1200"/>
              </a:spcBef>
              <a:buClr>
                <a:schemeClr val="accent3"/>
              </a:buClr>
              <a:buSzPct val="95000"/>
              <a:buFont typeface="Wingdings 2"/>
              <a:buChar char=""/>
            </a:pPr>
            <a:r>
              <a:rPr lang="en-US" sz="2600" dirty="0">
                <a:latin typeface="+mn-lt"/>
              </a:rPr>
              <a:t>Welcome and introductions</a:t>
            </a:r>
          </a:p>
          <a:p>
            <a:pPr marL="274320" indent="-274320">
              <a:spcBef>
                <a:spcPts val="1200"/>
              </a:spcBef>
              <a:buClr>
                <a:schemeClr val="accent3"/>
              </a:buClr>
              <a:buSzPct val="95000"/>
              <a:buFont typeface="Wingdings 2"/>
              <a:buChar char=""/>
            </a:pPr>
            <a:r>
              <a:rPr lang="en-US" sz="2600" dirty="0">
                <a:latin typeface="+mn-lt"/>
              </a:rPr>
              <a:t>Discuss agenda for the day</a:t>
            </a:r>
          </a:p>
          <a:p>
            <a:pPr marL="274320" indent="-274320">
              <a:spcBef>
                <a:spcPts val="1200"/>
              </a:spcBef>
              <a:buClr>
                <a:schemeClr val="accent3"/>
              </a:buClr>
              <a:buSzPct val="95000"/>
              <a:buFont typeface="Wingdings 2"/>
              <a:buChar char=""/>
            </a:pPr>
            <a:r>
              <a:rPr lang="en-US" sz="2600" dirty="0">
                <a:latin typeface="+mn-lt"/>
              </a:rPr>
              <a:t>Review administrative details</a:t>
            </a:r>
          </a:p>
          <a:p>
            <a:pPr marL="274320" indent="-274320">
              <a:spcBef>
                <a:spcPts val="1200"/>
              </a:spcBef>
              <a:buClr>
                <a:schemeClr val="accent3"/>
              </a:buClr>
              <a:buSzPct val="95000"/>
              <a:buFont typeface="Wingdings 2"/>
              <a:buChar char=""/>
            </a:pPr>
            <a:r>
              <a:rPr lang="en-US" sz="2600" dirty="0">
                <a:latin typeface="+mn-lt"/>
              </a:rPr>
              <a:t>Start the exercise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57200" y="1066800"/>
            <a:ext cx="8229600" cy="1143000"/>
          </a:xfrm>
        </p:spPr>
        <p:txBody>
          <a:bodyPr>
            <a:normAutofit fontScale="90000"/>
          </a:bodyPr>
          <a:lstStyle/>
          <a:p>
            <a:pPr algn="l" eaLnBrk="1" hangingPunct="1">
              <a:defRPr/>
            </a:pPr>
            <a:r>
              <a:rPr lang="en-US" dirty="0"/>
              <a:t>Module 2 – September </a:t>
            </a:r>
            <a:r>
              <a:rPr lang="en-US" dirty="0" smtClean="0"/>
              <a:t>5,</a:t>
            </a:r>
            <a:r>
              <a:rPr lang="en-US" dirty="0"/>
              <a:t/>
            </a:r>
            <a:br>
              <a:rPr lang="en-US" dirty="0"/>
            </a:br>
            <a:r>
              <a:rPr lang="en-US" dirty="0"/>
              <a:t>0600 hrs </a:t>
            </a:r>
          </a:p>
        </p:txBody>
      </p:sp>
      <p:sp>
        <p:nvSpPr>
          <p:cNvPr id="17412" name="Rectangle 3"/>
          <p:cNvSpPr>
            <a:spLocks noGrp="1" noChangeArrowheads="1"/>
          </p:cNvSpPr>
          <p:nvPr>
            <p:ph idx="1"/>
          </p:nvPr>
        </p:nvSpPr>
        <p:spPr>
          <a:xfrm>
            <a:off x="612648" y="2438400"/>
            <a:ext cx="7315200" cy="5181600"/>
          </a:xfrm>
        </p:spPr>
        <p:txBody>
          <a:bodyPr>
            <a:normAutofit/>
          </a:bodyPr>
          <a:lstStyle/>
          <a:p>
            <a:r>
              <a:rPr lang="en-US" dirty="0"/>
              <a:t>The high surf and heavy rains arrive and flood the drinking water treatment plant </a:t>
            </a:r>
            <a:r>
              <a:rPr lang="en-US" dirty="0">
                <a:sym typeface="Symbol"/>
              </a:rPr>
              <a:t> a</a:t>
            </a:r>
            <a:r>
              <a:rPr lang="en-US" dirty="0"/>
              <a:t>lthough submerged, the area around the drinking water treatment plant remains intact</a:t>
            </a:r>
          </a:p>
          <a:p>
            <a:r>
              <a:rPr lang="en-US" dirty="0"/>
              <a:t>Hurricane Mariana makes landfall as predicted and further floods the drinking water treatment plant, which has been evacuated</a:t>
            </a:r>
          </a:p>
          <a:p>
            <a:r>
              <a:rPr lang="en-US" dirty="0"/>
              <a:t>The power and landline telephone service is out throughout the region, and is expected to remain down for the next three days</a:t>
            </a:r>
          </a:p>
        </p:txBody>
      </p:sp>
      <p:sp>
        <p:nvSpPr>
          <p:cNvPr id="17410" name="Rectangle 6"/>
          <p:cNvSpPr>
            <a:spLocks noGrp="1" noChangeArrowheads="1"/>
          </p:cNvSpPr>
          <p:nvPr>
            <p:ph type="sldNum" sz="quarter" idx="12"/>
          </p:nvPr>
        </p:nvSpPr>
        <p:spPr>
          <a:noFill/>
        </p:spPr>
        <p:txBody>
          <a:bodyPr/>
          <a:lstStyle/>
          <a:p>
            <a:fld id="{D3F1D58E-DBE5-46F3-A23E-FD2D196F6379}" type="slidenum">
              <a:rPr lang="en-US" smtClean="0"/>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57200" y="1066800"/>
            <a:ext cx="8229600" cy="1143000"/>
          </a:xfrm>
        </p:spPr>
        <p:txBody>
          <a:bodyPr>
            <a:normAutofit fontScale="90000"/>
          </a:bodyPr>
          <a:lstStyle/>
          <a:p>
            <a:pPr algn="l" eaLnBrk="1" hangingPunct="1">
              <a:defRPr/>
            </a:pPr>
            <a:r>
              <a:rPr lang="en-US" dirty="0"/>
              <a:t>Module 2 – September </a:t>
            </a:r>
            <a:r>
              <a:rPr lang="en-US" dirty="0" smtClean="0"/>
              <a:t>5,</a:t>
            </a:r>
            <a:r>
              <a:rPr lang="en-US" dirty="0"/>
              <a:t/>
            </a:r>
            <a:br>
              <a:rPr lang="en-US" dirty="0"/>
            </a:br>
            <a:r>
              <a:rPr lang="en-US" dirty="0"/>
              <a:t>0600 hrs (cont.)</a:t>
            </a:r>
          </a:p>
        </p:txBody>
      </p:sp>
      <p:sp>
        <p:nvSpPr>
          <p:cNvPr id="17412" name="Rectangle 3"/>
          <p:cNvSpPr>
            <a:spLocks noGrp="1" noChangeArrowheads="1"/>
          </p:cNvSpPr>
          <p:nvPr>
            <p:ph idx="1"/>
          </p:nvPr>
        </p:nvSpPr>
        <p:spPr>
          <a:xfrm>
            <a:off x="612648" y="2438400"/>
            <a:ext cx="7315200" cy="5181600"/>
          </a:xfrm>
        </p:spPr>
        <p:txBody>
          <a:bodyPr>
            <a:normAutofit/>
          </a:bodyPr>
          <a:lstStyle/>
          <a:p>
            <a:r>
              <a:rPr lang="en-US" dirty="0"/>
              <a:t>Cell phone service is unreliable as towers are down and thousands of people are trying to contact family members and friends</a:t>
            </a:r>
          </a:p>
          <a:p>
            <a:r>
              <a:rPr lang="en-US" dirty="0"/>
              <a:t>Debris blocks major and secondary roads and inhibits emergency work and delivery of supplies </a:t>
            </a:r>
          </a:p>
          <a:p>
            <a:r>
              <a:rPr lang="en-US" dirty="0"/>
              <a:t>Emergency responders focus on rescuing survivors from flooded areas and collapsed housing</a:t>
            </a:r>
          </a:p>
        </p:txBody>
      </p:sp>
      <p:sp>
        <p:nvSpPr>
          <p:cNvPr id="17410" name="Rectangle 6"/>
          <p:cNvSpPr>
            <a:spLocks noGrp="1" noChangeArrowheads="1"/>
          </p:cNvSpPr>
          <p:nvPr>
            <p:ph type="sldNum" sz="quarter" idx="12"/>
          </p:nvPr>
        </p:nvSpPr>
        <p:spPr>
          <a:noFill/>
        </p:spPr>
        <p:txBody>
          <a:bodyPr/>
          <a:lstStyle/>
          <a:p>
            <a:fld id="{D3F1D58E-DBE5-46F3-A23E-FD2D196F6379}" type="slidenum">
              <a:rPr lang="en-US" smtClean="0"/>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57200" y="704088"/>
            <a:ext cx="8229600" cy="1143000"/>
          </a:xfrm>
        </p:spPr>
        <p:txBody>
          <a:bodyPr>
            <a:normAutofit/>
          </a:bodyPr>
          <a:lstStyle/>
          <a:p>
            <a:pPr eaLnBrk="1" hangingPunct="1">
              <a:defRPr/>
            </a:pPr>
            <a:r>
              <a:rPr lang="en-US" sz="4800" dirty="0"/>
              <a:t>Key Issues – Module 2</a:t>
            </a:r>
          </a:p>
        </p:txBody>
      </p:sp>
      <p:sp>
        <p:nvSpPr>
          <p:cNvPr id="20484" name="Rectangle 3"/>
          <p:cNvSpPr>
            <a:spLocks noGrp="1" noChangeArrowheads="1"/>
          </p:cNvSpPr>
          <p:nvPr>
            <p:ph idx="1"/>
          </p:nvPr>
        </p:nvSpPr>
        <p:spPr>
          <a:xfrm>
            <a:off x="612648" y="1901952"/>
            <a:ext cx="7848600" cy="4495800"/>
          </a:xfrm>
        </p:spPr>
        <p:txBody>
          <a:bodyPr>
            <a:normAutofit fontScale="92500"/>
          </a:bodyPr>
          <a:lstStyle/>
          <a:p>
            <a:pPr lvl="0" fontAlgn="base"/>
            <a:r>
              <a:rPr lang="en-US" dirty="0"/>
              <a:t>The wastewater utility’s radio repeater antenna is severely damaged during the hurricane, which is hampering staff’s ability to communicate in the field</a:t>
            </a:r>
          </a:p>
          <a:p>
            <a:pPr lvl="0" fontAlgn="base"/>
            <a:r>
              <a:rPr lang="en-US" dirty="0"/>
              <a:t>Flood debris is piling in and around the utility pump stations and covering broken lines</a:t>
            </a:r>
          </a:p>
          <a:p>
            <a:pPr lvl="0" fontAlgn="base"/>
            <a:r>
              <a:rPr lang="en-US" dirty="0"/>
              <a:t>Flooding at the water treatment plant is causing water seepage into SCADA control panels, and staff </a:t>
            </a:r>
            <a:r>
              <a:rPr lang="en-US" dirty="0" smtClean="0"/>
              <a:t>members fear </a:t>
            </a:r>
            <a:r>
              <a:rPr lang="en-US" dirty="0"/>
              <a:t>that the plant’s SCADA system will be inoperable soon</a:t>
            </a:r>
          </a:p>
          <a:p>
            <a:r>
              <a:rPr lang="en-US" dirty="0"/>
              <a:t>Sand and debris is clogging portions of the collection system, causing sewage to back up into the streets      </a:t>
            </a:r>
          </a:p>
          <a:p>
            <a:pPr>
              <a:lnSpc>
                <a:spcPct val="80000"/>
              </a:lnSpc>
            </a:pPr>
            <a:endParaRPr lang="en-US" sz="2400" dirty="0"/>
          </a:p>
          <a:p>
            <a:pPr eaLnBrk="1" hangingPunct="1">
              <a:lnSpc>
                <a:spcPct val="80000"/>
              </a:lnSpc>
            </a:pPr>
            <a:endParaRPr lang="en-US" sz="2400" dirty="0"/>
          </a:p>
        </p:txBody>
      </p:sp>
      <p:sp>
        <p:nvSpPr>
          <p:cNvPr id="20482" name="Rectangle 6"/>
          <p:cNvSpPr>
            <a:spLocks noGrp="1" noChangeArrowheads="1"/>
          </p:cNvSpPr>
          <p:nvPr>
            <p:ph type="sldNum" sz="quarter" idx="12"/>
          </p:nvPr>
        </p:nvSpPr>
        <p:spPr>
          <a:noFill/>
        </p:spPr>
        <p:txBody>
          <a:bodyPr/>
          <a:lstStyle/>
          <a:p>
            <a:fld id="{73311F28-3AC1-454A-A67B-FFFF16B7771A}" type="slidenum">
              <a:rPr lang="en-US" smtClean="0"/>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lide Number Placeholder 2"/>
          <p:cNvSpPr>
            <a:spLocks noGrp="1"/>
          </p:cNvSpPr>
          <p:nvPr>
            <p:ph type="sldNum" sz="quarter" idx="12"/>
          </p:nvPr>
        </p:nvSpPr>
        <p:spPr>
          <a:noFill/>
        </p:spPr>
        <p:txBody>
          <a:bodyPr/>
          <a:lstStyle/>
          <a:p>
            <a:fld id="{B00B2879-EED7-484A-99C1-BFA2E55CA8AC}" type="slidenum">
              <a:rPr lang="en-US" smtClean="0"/>
              <a:pPr/>
              <a:t>23</a:t>
            </a:fld>
            <a:endParaRPr lang="en-US"/>
          </a:p>
        </p:txBody>
      </p:sp>
      <p:sp>
        <p:nvSpPr>
          <p:cNvPr id="72706" name="Rectangle 2"/>
          <p:cNvSpPr>
            <a:spLocks noGrp="1" noChangeArrowheads="1"/>
          </p:cNvSpPr>
          <p:nvPr>
            <p:ph type="ctrTitle" idx="4294967295"/>
          </p:nvPr>
        </p:nvSpPr>
        <p:spPr>
          <a:xfrm>
            <a:off x="1371600" y="1219200"/>
            <a:ext cx="7772400" cy="1143000"/>
          </a:xfrm>
        </p:spPr>
        <p:txBody>
          <a:bodyPr>
            <a:normAutofit fontScale="90000"/>
          </a:bodyPr>
          <a:lstStyle/>
          <a:p>
            <a:pPr eaLnBrk="1" hangingPunct="1">
              <a:defRPr/>
            </a:pPr>
            <a:r>
              <a:rPr lang="en-US" b="1" dirty="0"/>
              <a:t>Module 3 – September </a:t>
            </a:r>
            <a:r>
              <a:rPr lang="en-US" b="1" dirty="0" smtClean="0"/>
              <a:t>6 </a:t>
            </a:r>
            <a:r>
              <a:rPr lang="en-US" b="1" dirty="0"/>
              <a:t/>
            </a:r>
            <a:br>
              <a:rPr lang="en-US" b="1" dirty="0"/>
            </a:br>
            <a:r>
              <a:rPr lang="en-US" b="1" dirty="0"/>
              <a:t>The Hurricane Passes</a:t>
            </a:r>
          </a:p>
        </p:txBody>
      </p:sp>
      <p:pic>
        <p:nvPicPr>
          <p:cNvPr id="15362" name="Picture 2" descr="File:Katrina-14588.jpg" title="Picture of hurricane destruction"/>
          <p:cNvPicPr>
            <a:picLocks noChangeAspect="1" noChangeArrowheads="1"/>
          </p:cNvPicPr>
          <p:nvPr/>
        </p:nvPicPr>
        <p:blipFill>
          <a:blip r:embed="rId3" cstate="print"/>
          <a:srcRect/>
          <a:stretch>
            <a:fillRect/>
          </a:stretch>
        </p:blipFill>
        <p:spPr bwMode="auto">
          <a:xfrm>
            <a:off x="1447800" y="2463164"/>
            <a:ext cx="6248400" cy="4155187"/>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57200" y="1066800"/>
            <a:ext cx="8229600" cy="1143000"/>
          </a:xfrm>
        </p:spPr>
        <p:txBody>
          <a:bodyPr>
            <a:normAutofit fontScale="90000"/>
          </a:bodyPr>
          <a:lstStyle/>
          <a:p>
            <a:pPr algn="l" eaLnBrk="1" hangingPunct="1">
              <a:defRPr/>
            </a:pPr>
            <a:r>
              <a:rPr lang="en-US" dirty="0"/>
              <a:t>Module 3 – September </a:t>
            </a:r>
            <a:r>
              <a:rPr lang="en-US" dirty="0" smtClean="0"/>
              <a:t>6,</a:t>
            </a:r>
            <a:r>
              <a:rPr lang="en-US" dirty="0"/>
              <a:t/>
            </a:r>
            <a:br>
              <a:rPr lang="en-US" dirty="0"/>
            </a:br>
            <a:r>
              <a:rPr lang="en-US" dirty="0"/>
              <a:t>1000 hrs </a:t>
            </a:r>
          </a:p>
        </p:txBody>
      </p:sp>
      <p:sp>
        <p:nvSpPr>
          <p:cNvPr id="17412" name="Rectangle 3"/>
          <p:cNvSpPr>
            <a:spLocks noGrp="1" noChangeArrowheads="1"/>
          </p:cNvSpPr>
          <p:nvPr>
            <p:ph idx="1"/>
          </p:nvPr>
        </p:nvSpPr>
        <p:spPr>
          <a:xfrm>
            <a:off x="612648" y="2362200"/>
            <a:ext cx="7315200" cy="5181600"/>
          </a:xfrm>
        </p:spPr>
        <p:txBody>
          <a:bodyPr>
            <a:normAutofit/>
          </a:bodyPr>
          <a:lstStyle/>
          <a:p>
            <a:r>
              <a:rPr lang="en-US" dirty="0"/>
              <a:t>Drinking water utility staff </a:t>
            </a:r>
            <a:r>
              <a:rPr lang="en-US" dirty="0" smtClean="0"/>
              <a:t>stage </a:t>
            </a:r>
            <a:r>
              <a:rPr lang="en-US" dirty="0"/>
              <a:t>generators and backup pumps, but soon determine that they need two additional pumps for high service distribution</a:t>
            </a:r>
          </a:p>
          <a:p>
            <a:r>
              <a:rPr lang="en-US" dirty="0"/>
              <a:t>Due to multiple sewer and water line breaks around the city, the safety of the drinking water is a major concern</a:t>
            </a:r>
          </a:p>
          <a:p>
            <a:r>
              <a:rPr lang="en-US" dirty="0"/>
              <a:t> Local and state laboratories are either heavily damaged or have staff who have been evacuated	</a:t>
            </a:r>
          </a:p>
        </p:txBody>
      </p:sp>
      <p:sp>
        <p:nvSpPr>
          <p:cNvPr id="17410" name="Rectangle 6"/>
          <p:cNvSpPr>
            <a:spLocks noGrp="1" noChangeArrowheads="1"/>
          </p:cNvSpPr>
          <p:nvPr>
            <p:ph type="sldNum" sz="quarter" idx="12"/>
          </p:nvPr>
        </p:nvSpPr>
        <p:spPr>
          <a:noFill/>
        </p:spPr>
        <p:txBody>
          <a:bodyPr/>
          <a:lstStyle/>
          <a:p>
            <a:fld id="{D3F1D58E-DBE5-46F3-A23E-FD2D196F6379}" type="slidenum">
              <a:rPr lang="en-US" smtClean="0"/>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57200" y="1066800"/>
            <a:ext cx="8229600" cy="1143000"/>
          </a:xfrm>
        </p:spPr>
        <p:txBody>
          <a:bodyPr>
            <a:normAutofit fontScale="90000"/>
          </a:bodyPr>
          <a:lstStyle/>
          <a:p>
            <a:pPr algn="l" eaLnBrk="1" hangingPunct="1">
              <a:defRPr/>
            </a:pPr>
            <a:r>
              <a:rPr lang="en-US" dirty="0"/>
              <a:t>Module 3 – September </a:t>
            </a:r>
            <a:r>
              <a:rPr lang="en-US" dirty="0" smtClean="0"/>
              <a:t>6,</a:t>
            </a:r>
            <a:r>
              <a:rPr lang="en-US" dirty="0"/>
              <a:t/>
            </a:r>
            <a:br>
              <a:rPr lang="en-US" dirty="0"/>
            </a:br>
            <a:r>
              <a:rPr lang="en-US" dirty="0"/>
              <a:t>1000 hrs (cont.)</a:t>
            </a:r>
          </a:p>
        </p:txBody>
      </p:sp>
      <p:sp>
        <p:nvSpPr>
          <p:cNvPr id="17412" name="Rectangle 3"/>
          <p:cNvSpPr>
            <a:spLocks noGrp="1" noChangeArrowheads="1"/>
          </p:cNvSpPr>
          <p:nvPr>
            <p:ph idx="1"/>
          </p:nvPr>
        </p:nvSpPr>
        <p:spPr>
          <a:xfrm>
            <a:off x="612648" y="2362200"/>
            <a:ext cx="7315200" cy="5181600"/>
          </a:xfrm>
        </p:spPr>
        <p:txBody>
          <a:bodyPr>
            <a:normAutofit/>
          </a:bodyPr>
          <a:lstStyle/>
          <a:p>
            <a:r>
              <a:rPr lang="en-US" dirty="0"/>
              <a:t>The wastewater plant, already partially submerged from the heavy rains, has lost three lift stations to hurricane-driven debris </a:t>
            </a:r>
          </a:p>
          <a:p>
            <a:r>
              <a:rPr lang="en-US" dirty="0"/>
              <a:t>The wastewater utility is also short-staffed and needs help from other emergency responders to remove the debris piled in and around the inoperable lift stations and multiple broken collection lines</a:t>
            </a:r>
          </a:p>
        </p:txBody>
      </p:sp>
      <p:sp>
        <p:nvSpPr>
          <p:cNvPr id="17410" name="Rectangle 6"/>
          <p:cNvSpPr>
            <a:spLocks noGrp="1" noChangeArrowheads="1"/>
          </p:cNvSpPr>
          <p:nvPr>
            <p:ph type="sldNum" sz="quarter" idx="12"/>
          </p:nvPr>
        </p:nvSpPr>
        <p:spPr>
          <a:noFill/>
        </p:spPr>
        <p:txBody>
          <a:bodyPr/>
          <a:lstStyle/>
          <a:p>
            <a:fld id="{D3F1D58E-DBE5-46F3-A23E-FD2D196F6379}" type="slidenum">
              <a:rPr lang="en-US" smtClean="0"/>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57200" y="704088"/>
            <a:ext cx="8229600" cy="1143000"/>
          </a:xfrm>
        </p:spPr>
        <p:txBody>
          <a:bodyPr>
            <a:normAutofit/>
          </a:bodyPr>
          <a:lstStyle/>
          <a:p>
            <a:pPr>
              <a:defRPr/>
            </a:pPr>
            <a:r>
              <a:rPr lang="en-US" sz="5400" dirty="0"/>
              <a:t>Key Issues – Module 3</a:t>
            </a:r>
            <a:endParaRPr lang="en-US" dirty="0"/>
          </a:p>
        </p:txBody>
      </p:sp>
      <p:sp>
        <p:nvSpPr>
          <p:cNvPr id="17412" name="Rectangle 3"/>
          <p:cNvSpPr>
            <a:spLocks noGrp="1" noChangeArrowheads="1"/>
          </p:cNvSpPr>
          <p:nvPr>
            <p:ph idx="1"/>
          </p:nvPr>
        </p:nvSpPr>
        <p:spPr>
          <a:xfrm>
            <a:off x="612648" y="1901952"/>
            <a:ext cx="7315200" cy="5181600"/>
          </a:xfrm>
        </p:spPr>
        <p:txBody>
          <a:bodyPr>
            <a:normAutofit/>
          </a:bodyPr>
          <a:lstStyle/>
          <a:p>
            <a:pPr lvl="0" fontAlgn="base"/>
            <a:r>
              <a:rPr lang="en-US" dirty="0"/>
              <a:t>Debris management teams not under the control of the drinking water utility have inadvertently caused more damage to the distribution system by knocking over fire hydrants and valve boxes as they clear sand and debris from roadways</a:t>
            </a:r>
          </a:p>
          <a:p>
            <a:pPr lvl="0" fontAlgn="base"/>
            <a:r>
              <a:rPr lang="en-US" dirty="0"/>
              <a:t>Staff levels at the wastewater treatment plant are very low, as many vacationing and evacuated employees are having difficulty returning due to roadblocks and road closures</a:t>
            </a:r>
          </a:p>
        </p:txBody>
      </p:sp>
      <p:sp>
        <p:nvSpPr>
          <p:cNvPr id="17410" name="Rectangle 6"/>
          <p:cNvSpPr>
            <a:spLocks noGrp="1" noChangeArrowheads="1"/>
          </p:cNvSpPr>
          <p:nvPr>
            <p:ph type="sldNum" sz="quarter" idx="12"/>
          </p:nvPr>
        </p:nvSpPr>
        <p:spPr>
          <a:noFill/>
        </p:spPr>
        <p:txBody>
          <a:bodyPr/>
          <a:lstStyle/>
          <a:p>
            <a:fld id="{D3F1D58E-DBE5-46F3-A23E-FD2D196F6379}" type="slidenum">
              <a:rPr lang="en-US" smtClean="0"/>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57200" y="457200"/>
            <a:ext cx="8229600" cy="1143000"/>
          </a:xfrm>
        </p:spPr>
        <p:txBody>
          <a:bodyPr>
            <a:normAutofit/>
          </a:bodyPr>
          <a:lstStyle/>
          <a:p>
            <a:pPr>
              <a:defRPr/>
            </a:pPr>
            <a:r>
              <a:rPr lang="en-US" sz="5400" dirty="0"/>
              <a:t>Key Issues – Module 3</a:t>
            </a:r>
            <a:endParaRPr lang="en-US" dirty="0"/>
          </a:p>
        </p:txBody>
      </p:sp>
      <p:sp>
        <p:nvSpPr>
          <p:cNvPr id="17412" name="Rectangle 3"/>
          <p:cNvSpPr>
            <a:spLocks noGrp="1" noChangeArrowheads="1"/>
          </p:cNvSpPr>
          <p:nvPr>
            <p:ph idx="1"/>
          </p:nvPr>
        </p:nvSpPr>
        <p:spPr>
          <a:xfrm>
            <a:off x="612648" y="1600200"/>
            <a:ext cx="7845552" cy="5181600"/>
          </a:xfrm>
        </p:spPr>
        <p:txBody>
          <a:bodyPr>
            <a:normAutofit/>
          </a:bodyPr>
          <a:lstStyle/>
          <a:p>
            <a:pPr fontAlgn="base"/>
            <a:r>
              <a:rPr lang="en-US" dirty="0"/>
              <a:t>The wastewater utility is still partially under water, major collection lines (some gravity, some pressurized) have been broken and three lift stations are severely damaged</a:t>
            </a:r>
          </a:p>
          <a:p>
            <a:pPr lvl="0" fontAlgn="base"/>
            <a:r>
              <a:rPr lang="en-US" dirty="0"/>
              <a:t>Washouts have caused water main and individual drinking water service breaks, and water pressure is low in some neighborhoods</a:t>
            </a:r>
          </a:p>
          <a:p>
            <a:pPr lvl="0" fontAlgn="base"/>
            <a:r>
              <a:rPr lang="en-US" dirty="0"/>
              <a:t>Water sampling has been suspended due to the flooded conditions and danger to utility staff</a:t>
            </a:r>
          </a:p>
          <a:p>
            <a:pPr lvl="0" fontAlgn="base"/>
            <a:r>
              <a:rPr lang="en-US" dirty="0"/>
              <a:t>Water samples are awaiting analysis, as both the local and state </a:t>
            </a:r>
            <a:r>
              <a:rPr lang="en-US" dirty="0" smtClean="0"/>
              <a:t>laboratories </a:t>
            </a:r>
            <a:r>
              <a:rPr lang="en-US" dirty="0"/>
              <a:t>are not operable due to storm damage</a:t>
            </a:r>
          </a:p>
        </p:txBody>
      </p:sp>
      <p:sp>
        <p:nvSpPr>
          <p:cNvPr id="17410" name="Rectangle 6"/>
          <p:cNvSpPr>
            <a:spLocks noGrp="1" noChangeArrowheads="1"/>
          </p:cNvSpPr>
          <p:nvPr>
            <p:ph type="sldNum" sz="quarter" idx="12"/>
          </p:nvPr>
        </p:nvSpPr>
        <p:spPr>
          <a:noFill/>
        </p:spPr>
        <p:txBody>
          <a:bodyPr/>
          <a:lstStyle/>
          <a:p>
            <a:fld id="{D3F1D58E-DBE5-46F3-A23E-FD2D196F6379}" type="slidenum">
              <a:rPr lang="en-US" smtClean="0"/>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Rectangle 4"/>
          <p:cNvSpPr>
            <a:spLocks noChangeArrowheads="1"/>
          </p:cNvSpPr>
          <p:nvPr/>
        </p:nvSpPr>
        <p:spPr bwMode="auto">
          <a:xfrm>
            <a:off x="1371600" y="2362200"/>
            <a:ext cx="7772400" cy="1143000"/>
          </a:xfrm>
          <a:prstGeom prst="rect">
            <a:avLst/>
          </a:prstGeom>
          <a:noFill/>
          <a:ln w="9525">
            <a:noFill/>
            <a:miter lim="800000"/>
            <a:headEnd/>
            <a:tailEnd/>
          </a:ln>
        </p:spPr>
        <p:txBody>
          <a:bodyPr anchor="ctr"/>
          <a:lstStyle/>
          <a:p>
            <a:pPr>
              <a:defRPr/>
            </a:pPr>
            <a:r>
              <a:rPr lang="en-US" sz="5000" b="1" dirty="0">
                <a:solidFill>
                  <a:srgbClr val="04617B"/>
                </a:solidFill>
                <a:latin typeface="Calibri"/>
              </a:rPr>
              <a:t>Action Planning Session </a:t>
            </a:r>
          </a:p>
        </p:txBody>
      </p:sp>
      <p:sp>
        <p:nvSpPr>
          <p:cNvPr id="41987" name="Rectangle 3"/>
          <p:cNvSpPr>
            <a:spLocks noChangeArrowheads="1"/>
          </p:cNvSpPr>
          <p:nvPr/>
        </p:nvSpPr>
        <p:spPr bwMode="auto">
          <a:xfrm>
            <a:off x="2819400" y="3429000"/>
            <a:ext cx="5486400" cy="685800"/>
          </a:xfrm>
          <a:prstGeom prst="rect">
            <a:avLst/>
          </a:prstGeom>
          <a:noFill/>
          <a:ln w="9525">
            <a:noFill/>
            <a:miter lim="800000"/>
            <a:headEnd/>
            <a:tailEnd/>
          </a:ln>
        </p:spPr>
        <p:txBody>
          <a:bodyPr/>
          <a:lstStyle/>
          <a:p>
            <a:pPr algn="ctr">
              <a:spcBef>
                <a:spcPct val="20000"/>
              </a:spcBef>
              <a:buFont typeface="Wingdings" pitchFamily="2" charset="2"/>
              <a:buNone/>
              <a:defRPr/>
            </a:pPr>
            <a:r>
              <a:rPr lang="en-US" sz="2800" b="1" dirty="0">
                <a:solidFill>
                  <a:srgbClr val="04617B"/>
                </a:solidFill>
              </a:rPr>
              <a:t>Post-Exercise “Hot Wash”</a:t>
            </a:r>
          </a:p>
          <a:p>
            <a:pPr algn="ctr">
              <a:spcBef>
                <a:spcPct val="20000"/>
              </a:spcBef>
              <a:buFont typeface="Wingdings" pitchFamily="2" charset="2"/>
              <a:buNone/>
              <a:defRPr/>
            </a:pPr>
            <a:endParaRPr lang="en-US" sz="2800" b="1" dirty="0">
              <a:solidFill>
                <a:prstClr val="black"/>
              </a:solidFill>
              <a:effectLst>
                <a:outerShdw blurRad="38100" dist="38100" dir="2700000" algn="tl">
                  <a:srgbClr val="C0C0C0"/>
                </a:outerShdw>
              </a:effectLst>
            </a:endParaRPr>
          </a:p>
        </p:txBody>
      </p:sp>
      <p:sp>
        <p:nvSpPr>
          <p:cNvPr id="2" name="Title 1" hidden="1"/>
          <p:cNvSpPr>
            <a:spLocks noGrp="1"/>
          </p:cNvSpPr>
          <p:nvPr>
            <p:ph type="title"/>
          </p:nvPr>
        </p:nvSpPr>
        <p:spPr/>
        <p:txBody>
          <a:bodyPr>
            <a:normAutofit fontScale="90000"/>
          </a:bodyPr>
          <a:lstStyle/>
          <a:p>
            <a:r>
              <a:rPr lang="en-US" dirty="0" smtClean="0"/>
              <a:t>Action planning session</a:t>
            </a:r>
            <a:br>
              <a:rPr lang="en-US" dirty="0" smtClean="0"/>
            </a:br>
            <a:r>
              <a:rPr lang="en-US" dirty="0" smtClean="0"/>
              <a:t>post exercise </a:t>
            </a:r>
            <a:endParaRPr lang="en-US" dirty="0"/>
          </a:p>
        </p:txBody>
      </p:sp>
      <p:sp>
        <p:nvSpPr>
          <p:cNvPr id="34820" name="Slide Number Placeholder 3"/>
          <p:cNvSpPr>
            <a:spLocks noGrp="1"/>
          </p:cNvSpPr>
          <p:nvPr>
            <p:ph type="sldNum" sz="quarter" idx="12"/>
          </p:nvPr>
        </p:nvSpPr>
        <p:spPr>
          <a:noFill/>
        </p:spPr>
        <p:txBody>
          <a:bodyPr/>
          <a:lstStyle/>
          <a:p>
            <a:fld id="{D6448808-3065-4CBA-9729-59FAE00B8151}" type="slidenum">
              <a:rPr lang="en-US" smtClean="0">
                <a:solidFill>
                  <a:srgbClr val="04617B">
                    <a:shade val="90000"/>
                  </a:srgbClr>
                </a:solidFill>
              </a:rPr>
              <a:pPr/>
              <a:t>28</a:t>
            </a:fld>
            <a:endParaRPr lang="en-US">
              <a:solidFill>
                <a:srgbClr val="04617B">
                  <a:shade val="90000"/>
                </a:srgbClr>
              </a:solidFill>
            </a:endParaRPr>
          </a:p>
        </p:txBody>
      </p:sp>
    </p:spTree>
    <p:extLst>
      <p:ext uri="{BB962C8B-B14F-4D97-AF65-F5344CB8AC3E}">
        <p14:creationId xmlns:p14="http://schemas.microsoft.com/office/powerpoint/2010/main" val="28320490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Review of exercise objectives</a:t>
            </a:r>
            <a:endParaRPr lang="en-US" dirty="0"/>
          </a:p>
        </p:txBody>
      </p:sp>
      <p:sp>
        <p:nvSpPr>
          <p:cNvPr id="3" name="Slide Number Placeholder 2"/>
          <p:cNvSpPr>
            <a:spLocks noGrp="1"/>
          </p:cNvSpPr>
          <p:nvPr>
            <p:ph type="sldNum" sz="quarter" idx="12"/>
          </p:nvPr>
        </p:nvSpPr>
        <p:spPr/>
        <p:txBody>
          <a:bodyPr/>
          <a:lstStyle/>
          <a:p>
            <a:pPr>
              <a:defRPr/>
            </a:pPr>
            <a:fld id="{7FA4F20D-44AF-49C6-9EB5-28AB66E6C8D9}" type="slidenum">
              <a:rPr lang="en-US" smtClean="0">
                <a:solidFill>
                  <a:srgbClr val="04617B">
                    <a:shade val="90000"/>
                  </a:srgbClr>
                </a:solidFill>
              </a:rPr>
              <a:pPr>
                <a:defRPr/>
              </a:pPr>
              <a:t>29</a:t>
            </a:fld>
            <a:endParaRPr lang="en-US">
              <a:solidFill>
                <a:srgbClr val="04617B">
                  <a:shade val="90000"/>
                </a:srgbClr>
              </a:solidFill>
            </a:endParaRPr>
          </a:p>
        </p:txBody>
      </p:sp>
      <p:sp>
        <p:nvSpPr>
          <p:cNvPr id="4" name="Rectangle 2"/>
          <p:cNvSpPr txBox="1">
            <a:spLocks noChangeArrowheads="1"/>
          </p:cNvSpPr>
          <p:nvPr/>
        </p:nvSpPr>
        <p:spPr>
          <a:xfrm>
            <a:off x="457200" y="685800"/>
            <a:ext cx="8229600" cy="704088"/>
          </a:xfrm>
          <a:prstGeom prst="rect">
            <a:avLst/>
          </a:prstGeom>
        </p:spPr>
        <p:txBody>
          <a:bodyPr vert="horz" lIns="0" rIns="0" bIns="0" anchor="b">
            <a:normAutofit fontScale="90000" lnSpcReduction="10000"/>
          </a:bodyPr>
          <a:lstStyle/>
          <a:p>
            <a:pPr fontAlgn="auto">
              <a:spcAft>
                <a:spcPts val="0"/>
              </a:spcAft>
              <a:defRPr/>
            </a:pPr>
            <a:r>
              <a:rPr lang="en-US" sz="5000" dirty="0">
                <a:solidFill>
                  <a:srgbClr val="04617B"/>
                </a:solidFill>
                <a:latin typeface="Calibri"/>
              </a:rPr>
              <a:t>Review of Exercise Objectives</a:t>
            </a:r>
          </a:p>
        </p:txBody>
      </p:sp>
      <p:sp>
        <p:nvSpPr>
          <p:cNvPr id="5" name="Rectangle 3"/>
          <p:cNvSpPr txBox="1">
            <a:spLocks noChangeArrowheads="1"/>
          </p:cNvSpPr>
          <p:nvPr/>
        </p:nvSpPr>
        <p:spPr>
          <a:xfrm>
            <a:off x="609600" y="1444752"/>
            <a:ext cx="7696200" cy="5641848"/>
          </a:xfrm>
          <a:prstGeom prst="rect">
            <a:avLst/>
          </a:prstGeom>
        </p:spPr>
        <p:txBody>
          <a:bodyPr vert="horz">
            <a:normAutofit fontScale="92500" lnSpcReduction="10000"/>
          </a:bodyPr>
          <a:lstStyle/>
          <a:p>
            <a:pPr marL="274320" indent="-274320">
              <a:lnSpc>
                <a:spcPct val="90000"/>
              </a:lnSpc>
              <a:spcBef>
                <a:spcPct val="20000"/>
              </a:spcBef>
              <a:buClr>
                <a:srgbClr val="0BD0D9"/>
              </a:buClr>
              <a:buSzPct val="95000"/>
              <a:buFont typeface="Wingdings 2"/>
              <a:buChar char=""/>
            </a:pPr>
            <a:r>
              <a:rPr lang="en-US" sz="2800" dirty="0">
                <a:solidFill>
                  <a:prstClr val="black"/>
                </a:solidFill>
                <a:latin typeface="Constantia"/>
              </a:rPr>
              <a:t>Explore and address cybersecurity challenges</a:t>
            </a:r>
          </a:p>
          <a:p>
            <a:pPr marL="274320" indent="-274320">
              <a:lnSpc>
                <a:spcPct val="90000"/>
              </a:lnSpc>
              <a:spcBef>
                <a:spcPct val="20000"/>
              </a:spcBef>
              <a:buClr>
                <a:srgbClr val="0BD0D9"/>
              </a:buClr>
              <a:buSzPct val="95000"/>
              <a:buFont typeface="Wingdings 2"/>
              <a:buChar char=""/>
            </a:pPr>
            <a:r>
              <a:rPr lang="en-US" sz="2800" dirty="0">
                <a:solidFill>
                  <a:prstClr val="black"/>
                </a:solidFill>
                <a:latin typeface="Constantia"/>
              </a:rPr>
              <a:t>Define or refine participants’ roles and </a:t>
            </a:r>
            <a:r>
              <a:rPr lang="en-US" sz="2800" dirty="0" smtClean="0">
                <a:solidFill>
                  <a:prstClr val="black"/>
                </a:solidFill>
                <a:latin typeface="Constantia"/>
              </a:rPr>
              <a:t>responsibilities for managing the consequences of a </a:t>
            </a:r>
            <a:r>
              <a:rPr lang="en-US" sz="2800" dirty="0">
                <a:solidFill>
                  <a:prstClr val="black"/>
                </a:solidFill>
                <a:latin typeface="Constantia"/>
              </a:rPr>
              <a:t>cybersecurity incident, which should be reflected in their plans, </a:t>
            </a:r>
            <a:r>
              <a:rPr lang="en-US" sz="2800" dirty="0" smtClean="0">
                <a:solidFill>
                  <a:prstClr val="black"/>
                </a:solidFill>
                <a:latin typeface="Constantia"/>
              </a:rPr>
              <a:t>policies and </a:t>
            </a:r>
            <a:r>
              <a:rPr lang="en-US" sz="2800" dirty="0">
                <a:solidFill>
                  <a:prstClr val="black"/>
                </a:solidFill>
                <a:latin typeface="Constantia"/>
              </a:rPr>
              <a:t>procedures and other preparedness elements currently in place or under development</a:t>
            </a:r>
          </a:p>
          <a:p>
            <a:pPr marL="274320" indent="-274320">
              <a:lnSpc>
                <a:spcPct val="90000"/>
              </a:lnSpc>
              <a:spcBef>
                <a:spcPct val="20000"/>
              </a:spcBef>
              <a:buClr>
                <a:srgbClr val="0BD0D9"/>
              </a:buClr>
              <a:buSzPct val="95000"/>
              <a:buFont typeface="Wingdings 2"/>
              <a:buChar char=""/>
            </a:pPr>
            <a:r>
              <a:rPr lang="en-US" sz="2800" dirty="0">
                <a:solidFill>
                  <a:prstClr val="black"/>
                </a:solidFill>
                <a:latin typeface="Constantia"/>
              </a:rPr>
              <a:t>Build relationships between utilities and stakeholders</a:t>
            </a:r>
          </a:p>
          <a:p>
            <a:pPr marL="274320" indent="-274320" fontAlgn="auto">
              <a:lnSpc>
                <a:spcPct val="90000"/>
              </a:lnSpc>
              <a:spcBef>
                <a:spcPct val="20000"/>
              </a:spcBef>
              <a:spcAft>
                <a:spcPts val="0"/>
              </a:spcAft>
              <a:buClr>
                <a:srgbClr val="0BD0D9"/>
              </a:buClr>
              <a:buSzPct val="95000"/>
              <a:buFont typeface="Wingdings 2"/>
              <a:buChar char=""/>
            </a:pPr>
            <a:r>
              <a:rPr lang="en-US" sz="2800" dirty="0">
                <a:solidFill>
                  <a:prstClr val="black"/>
                </a:solidFill>
                <a:latin typeface="Constantia"/>
              </a:rPr>
              <a:t>Increase awareness of the damage that can be caused by a cybersecurity incident on a business or control system</a:t>
            </a:r>
          </a:p>
          <a:p>
            <a:pPr marL="274320" indent="-274320" fontAlgn="auto">
              <a:lnSpc>
                <a:spcPct val="90000"/>
              </a:lnSpc>
              <a:spcBef>
                <a:spcPct val="20000"/>
              </a:spcBef>
              <a:spcAft>
                <a:spcPts val="0"/>
              </a:spcAft>
              <a:buClr>
                <a:srgbClr val="0BD0D9"/>
              </a:buClr>
              <a:buSzPct val="95000"/>
              <a:buFont typeface="Wingdings 2"/>
              <a:buChar char=""/>
            </a:pPr>
            <a:r>
              <a:rPr lang="en-US" sz="2800" dirty="0">
                <a:solidFill>
                  <a:prstClr val="black"/>
                </a:solidFill>
                <a:latin typeface="Constantia"/>
              </a:rPr>
              <a:t>Identify other needed enhancements related to training and exercises and other preparedness elements currently in place or under development</a:t>
            </a:r>
          </a:p>
        </p:txBody>
      </p:sp>
    </p:spTree>
    <p:extLst>
      <p:ext uri="{BB962C8B-B14F-4D97-AF65-F5344CB8AC3E}">
        <p14:creationId xmlns:p14="http://schemas.microsoft.com/office/powerpoint/2010/main" val="753903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algn="l" eaLnBrk="1" hangingPunct="1">
              <a:defRPr/>
            </a:pPr>
            <a:r>
              <a:rPr lang="en-US" dirty="0"/>
              <a:t>Welcome and Introductions</a:t>
            </a:r>
          </a:p>
        </p:txBody>
      </p:sp>
      <p:sp>
        <p:nvSpPr>
          <p:cNvPr id="5124" name="Rectangle 3"/>
          <p:cNvSpPr>
            <a:spLocks noGrp="1" noChangeArrowheads="1"/>
          </p:cNvSpPr>
          <p:nvPr>
            <p:ph idx="1"/>
          </p:nvPr>
        </p:nvSpPr>
        <p:spPr/>
        <p:txBody>
          <a:bodyPr/>
          <a:lstStyle/>
          <a:p>
            <a:pPr eaLnBrk="1" hangingPunct="1">
              <a:spcBef>
                <a:spcPts val="1200"/>
              </a:spcBef>
            </a:pPr>
            <a:r>
              <a:rPr lang="en-US" dirty="0"/>
              <a:t>Name</a:t>
            </a:r>
          </a:p>
          <a:p>
            <a:pPr eaLnBrk="1" hangingPunct="1">
              <a:spcBef>
                <a:spcPts val="1200"/>
              </a:spcBef>
            </a:pPr>
            <a:r>
              <a:rPr lang="en-US" dirty="0"/>
              <a:t>Organization</a:t>
            </a:r>
          </a:p>
          <a:p>
            <a:pPr eaLnBrk="1" hangingPunct="1">
              <a:spcBef>
                <a:spcPts val="1200"/>
              </a:spcBef>
            </a:pPr>
            <a:r>
              <a:rPr lang="en-US" dirty="0"/>
              <a:t>Emergency response experience</a:t>
            </a:r>
          </a:p>
        </p:txBody>
      </p:sp>
      <p:sp>
        <p:nvSpPr>
          <p:cNvPr id="5122" name="Rectangle 6"/>
          <p:cNvSpPr>
            <a:spLocks noGrp="1" noChangeArrowheads="1"/>
          </p:cNvSpPr>
          <p:nvPr>
            <p:ph type="sldNum" sz="quarter" idx="12"/>
          </p:nvPr>
        </p:nvSpPr>
        <p:spPr>
          <a:noFill/>
        </p:spPr>
        <p:txBody>
          <a:bodyPr/>
          <a:lstStyle/>
          <a:p>
            <a:fld id="{084B7139-E267-425D-813C-7FF6E94333C1}" type="slidenum">
              <a:rPr lang="en-US" smtClean="0"/>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conclusion</a:t>
            </a:r>
            <a:endParaRPr lang="en-US" dirty="0"/>
          </a:p>
        </p:txBody>
      </p:sp>
      <p:sp>
        <p:nvSpPr>
          <p:cNvPr id="38914" name="Rectangle 6"/>
          <p:cNvSpPr>
            <a:spLocks noGrp="1" noChangeArrowheads="1"/>
          </p:cNvSpPr>
          <p:nvPr>
            <p:ph type="sldNum" sz="quarter" idx="12"/>
          </p:nvPr>
        </p:nvSpPr>
        <p:spPr>
          <a:noFill/>
        </p:spPr>
        <p:txBody>
          <a:bodyPr/>
          <a:lstStyle/>
          <a:p>
            <a:fld id="{52592236-E2DB-42AC-B352-455F25679F05}" type="slidenum">
              <a:rPr lang="en-US" smtClean="0">
                <a:solidFill>
                  <a:srgbClr val="04617B">
                    <a:shade val="90000"/>
                  </a:srgbClr>
                </a:solidFill>
              </a:rPr>
              <a:pPr/>
              <a:t>30</a:t>
            </a:fld>
            <a:endParaRPr lang="en-US">
              <a:solidFill>
                <a:srgbClr val="04617B">
                  <a:shade val="90000"/>
                </a:srgbClr>
              </a:solidFill>
            </a:endParaRPr>
          </a:p>
        </p:txBody>
      </p:sp>
      <p:sp>
        <p:nvSpPr>
          <p:cNvPr id="66562" name="Rectangle 2"/>
          <p:cNvSpPr>
            <a:spLocks noChangeArrowheads="1"/>
          </p:cNvSpPr>
          <p:nvPr/>
        </p:nvSpPr>
        <p:spPr bwMode="auto">
          <a:xfrm>
            <a:off x="457200" y="704088"/>
            <a:ext cx="8229600" cy="1143000"/>
          </a:xfrm>
          <a:prstGeom prst="rect">
            <a:avLst/>
          </a:prstGeom>
          <a:noFill/>
          <a:ln w="9525">
            <a:noFill/>
            <a:miter lim="800000"/>
            <a:headEnd/>
            <a:tailEnd/>
          </a:ln>
        </p:spPr>
        <p:txBody>
          <a:bodyPr anchor="ctr"/>
          <a:lstStyle/>
          <a:p>
            <a:pPr>
              <a:defRPr/>
            </a:pPr>
            <a:r>
              <a:rPr lang="en-US" sz="5000" dirty="0">
                <a:solidFill>
                  <a:srgbClr val="04617B"/>
                </a:solidFill>
                <a:latin typeface="Calibri"/>
              </a:rPr>
              <a:t>Conclusion</a:t>
            </a:r>
          </a:p>
        </p:txBody>
      </p:sp>
      <p:sp>
        <p:nvSpPr>
          <p:cNvPr id="38916" name="Rectangle 3"/>
          <p:cNvSpPr>
            <a:spLocks noChangeArrowheads="1"/>
          </p:cNvSpPr>
          <p:nvPr/>
        </p:nvSpPr>
        <p:spPr bwMode="auto">
          <a:xfrm>
            <a:off x="612648" y="1905000"/>
            <a:ext cx="7239000" cy="4343400"/>
          </a:xfrm>
          <a:prstGeom prst="rect">
            <a:avLst/>
          </a:prstGeom>
          <a:noFill/>
          <a:ln w="9525">
            <a:noFill/>
            <a:miter lim="800000"/>
            <a:headEnd/>
            <a:tailEnd/>
          </a:ln>
        </p:spPr>
        <p:txBody>
          <a:bodyPr/>
          <a:lstStyle/>
          <a:p>
            <a:pPr marL="274320" indent="-274320">
              <a:lnSpc>
                <a:spcPct val="90000"/>
              </a:lnSpc>
              <a:spcBef>
                <a:spcPct val="20000"/>
              </a:spcBef>
              <a:buClr>
                <a:srgbClr val="0BD0D9"/>
              </a:buClr>
              <a:buSzPct val="95000"/>
              <a:buFont typeface="Wingdings 2"/>
              <a:buChar char=""/>
            </a:pPr>
            <a:r>
              <a:rPr lang="en-US" sz="2600" dirty="0">
                <a:solidFill>
                  <a:prstClr val="black"/>
                </a:solidFill>
                <a:latin typeface="Constantia"/>
              </a:rPr>
              <a:t>Please turn in your notes from the Action Planning Session, your participant evaluation </a:t>
            </a:r>
            <a:r>
              <a:rPr lang="en-US" sz="2600" dirty="0" smtClean="0">
                <a:solidFill>
                  <a:prstClr val="black"/>
                </a:solidFill>
                <a:latin typeface="Constantia"/>
              </a:rPr>
              <a:t>form and </a:t>
            </a:r>
            <a:r>
              <a:rPr lang="en-US" sz="2600" dirty="0">
                <a:solidFill>
                  <a:prstClr val="black"/>
                </a:solidFill>
                <a:latin typeface="Constantia"/>
              </a:rPr>
              <a:t>any additional comments you wish to share</a:t>
            </a:r>
          </a:p>
          <a:p>
            <a:pPr marL="274320" indent="-274320">
              <a:lnSpc>
                <a:spcPct val="90000"/>
              </a:lnSpc>
              <a:spcBef>
                <a:spcPct val="20000"/>
              </a:spcBef>
              <a:buClr>
                <a:srgbClr val="0BD0D9"/>
              </a:buClr>
              <a:buSzPct val="95000"/>
              <a:buFont typeface="Wingdings 2"/>
              <a:buChar char=""/>
            </a:pPr>
            <a:r>
              <a:rPr lang="en-US" sz="2600" dirty="0">
                <a:solidFill>
                  <a:prstClr val="black"/>
                </a:solidFill>
                <a:latin typeface="Constantia"/>
              </a:rPr>
              <a:t>This information will be used to develop an After Action Report and Improvement Plan</a:t>
            </a:r>
          </a:p>
        </p:txBody>
      </p:sp>
    </p:spTree>
    <p:extLst>
      <p:ext uri="{BB962C8B-B14F-4D97-AF65-F5344CB8AC3E}">
        <p14:creationId xmlns:p14="http://schemas.microsoft.com/office/powerpoint/2010/main" val="11365632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Rectangle 4"/>
          <p:cNvSpPr>
            <a:spLocks noChangeArrowheads="1"/>
          </p:cNvSpPr>
          <p:nvPr/>
        </p:nvSpPr>
        <p:spPr bwMode="auto">
          <a:xfrm>
            <a:off x="1219200" y="2286000"/>
            <a:ext cx="7772400" cy="1143000"/>
          </a:xfrm>
          <a:prstGeom prst="rect">
            <a:avLst/>
          </a:prstGeom>
          <a:noFill/>
          <a:ln w="9525">
            <a:noFill/>
            <a:miter lim="800000"/>
            <a:headEnd/>
            <a:tailEnd/>
          </a:ln>
        </p:spPr>
        <p:txBody>
          <a:bodyPr anchor="ctr"/>
          <a:lstStyle/>
          <a:p>
            <a:pPr>
              <a:defRPr/>
            </a:pPr>
            <a:r>
              <a:rPr lang="en-US" sz="5000" b="1" dirty="0">
                <a:solidFill>
                  <a:srgbClr val="04617B"/>
                </a:solidFill>
                <a:latin typeface="Calibri"/>
              </a:rPr>
              <a:t>Closing Remarks</a:t>
            </a:r>
          </a:p>
        </p:txBody>
      </p:sp>
      <p:sp>
        <p:nvSpPr>
          <p:cNvPr id="41987" name="Rectangle 3"/>
          <p:cNvSpPr>
            <a:spLocks noChangeArrowheads="1"/>
          </p:cNvSpPr>
          <p:nvPr/>
        </p:nvSpPr>
        <p:spPr bwMode="auto">
          <a:xfrm>
            <a:off x="1219200" y="3124200"/>
            <a:ext cx="6400800" cy="685800"/>
          </a:xfrm>
          <a:prstGeom prst="rect">
            <a:avLst/>
          </a:prstGeom>
          <a:noFill/>
          <a:ln w="9525">
            <a:noFill/>
            <a:miter lim="800000"/>
            <a:headEnd/>
            <a:tailEnd/>
          </a:ln>
        </p:spPr>
        <p:txBody>
          <a:bodyPr/>
          <a:lstStyle/>
          <a:p>
            <a:pPr>
              <a:spcBef>
                <a:spcPct val="20000"/>
              </a:spcBef>
              <a:buFont typeface="Wingdings" pitchFamily="2" charset="2"/>
              <a:buNone/>
              <a:defRPr/>
            </a:pPr>
            <a:r>
              <a:rPr lang="en-US" sz="2800" b="1" dirty="0">
                <a:solidFill>
                  <a:srgbClr val="04617B"/>
                </a:solidFill>
              </a:rPr>
              <a:t>Thank you for participating</a:t>
            </a:r>
          </a:p>
          <a:p>
            <a:pPr algn="ctr">
              <a:spcBef>
                <a:spcPct val="20000"/>
              </a:spcBef>
              <a:buFont typeface="Wingdings" pitchFamily="2" charset="2"/>
              <a:buNone/>
              <a:defRPr/>
            </a:pPr>
            <a:endParaRPr lang="en-US" sz="2800" b="1" dirty="0">
              <a:solidFill>
                <a:prstClr val="black"/>
              </a:solidFill>
              <a:effectLst>
                <a:outerShdw blurRad="38100" dist="38100" dir="2700000" algn="tl">
                  <a:srgbClr val="C0C0C0"/>
                </a:outerShdw>
              </a:effectLst>
            </a:endParaRPr>
          </a:p>
        </p:txBody>
      </p:sp>
      <p:sp>
        <p:nvSpPr>
          <p:cNvPr id="2" name="Title 1" hidden="1"/>
          <p:cNvSpPr>
            <a:spLocks noGrp="1"/>
          </p:cNvSpPr>
          <p:nvPr>
            <p:ph type="title"/>
          </p:nvPr>
        </p:nvSpPr>
        <p:spPr/>
        <p:txBody>
          <a:bodyPr>
            <a:normAutofit fontScale="90000"/>
          </a:bodyPr>
          <a:lstStyle/>
          <a:p>
            <a:r>
              <a:rPr lang="en-US" dirty="0" smtClean="0"/>
              <a:t>Closing remarks thank you for participating</a:t>
            </a:r>
            <a:endParaRPr lang="en-US" dirty="0"/>
          </a:p>
        </p:txBody>
      </p:sp>
      <p:sp>
        <p:nvSpPr>
          <p:cNvPr id="39940" name="Slide Number Placeholder 3"/>
          <p:cNvSpPr>
            <a:spLocks noGrp="1"/>
          </p:cNvSpPr>
          <p:nvPr>
            <p:ph type="sldNum" sz="quarter" idx="12"/>
          </p:nvPr>
        </p:nvSpPr>
        <p:spPr/>
        <p:txBody>
          <a:bodyPr/>
          <a:lstStyle/>
          <a:p>
            <a:fld id="{21C004FF-C7A8-4AB9-8B6A-7B00CDD2E126}" type="slidenum">
              <a:rPr lang="en-US" smtClean="0">
                <a:solidFill>
                  <a:srgbClr val="04617B">
                    <a:shade val="90000"/>
                  </a:srgbClr>
                </a:solidFill>
              </a:rPr>
              <a:pPr/>
              <a:t>31</a:t>
            </a:fld>
            <a:endParaRPr lang="en-US">
              <a:solidFill>
                <a:srgbClr val="04617B">
                  <a:shade val="90000"/>
                </a:srgbClr>
              </a:solidFill>
            </a:endParaRPr>
          </a:p>
        </p:txBody>
      </p:sp>
    </p:spTree>
    <p:extLst>
      <p:ext uri="{BB962C8B-B14F-4D97-AF65-F5344CB8AC3E}">
        <p14:creationId xmlns:p14="http://schemas.microsoft.com/office/powerpoint/2010/main" val="42541397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457200" y="704088"/>
            <a:ext cx="8229600" cy="1143000"/>
          </a:xfrm>
        </p:spPr>
        <p:txBody>
          <a:bodyPr vert="horz" lIns="0" rIns="0" bIns="0" anchor="b">
            <a:normAutofit/>
          </a:bodyPr>
          <a:lstStyle/>
          <a:p>
            <a:pPr>
              <a:defRPr/>
            </a:pPr>
            <a:r>
              <a:rPr lang="en-US" dirty="0"/>
              <a:t>Agenda</a:t>
            </a:r>
          </a:p>
        </p:txBody>
      </p:sp>
      <p:sp>
        <p:nvSpPr>
          <p:cNvPr id="6146" name="Rectangle 6"/>
          <p:cNvSpPr>
            <a:spLocks noGrp="1" noChangeArrowheads="1"/>
          </p:cNvSpPr>
          <p:nvPr>
            <p:ph type="sldNum" sz="quarter" idx="12"/>
          </p:nvPr>
        </p:nvSpPr>
        <p:spPr>
          <a:noFill/>
        </p:spPr>
        <p:txBody>
          <a:bodyPr/>
          <a:lstStyle/>
          <a:p>
            <a:fld id="{A7583727-D70F-4998-92A3-DF6BB80FC180}" type="slidenum">
              <a:rPr lang="en-US" smtClean="0"/>
              <a:pPr/>
              <a:t>4</a:t>
            </a:fld>
            <a:endParaRPr lang="en-US"/>
          </a:p>
        </p:txBody>
      </p:sp>
      <p:sp>
        <p:nvSpPr>
          <p:cNvPr id="6148" name="Rectangle 3"/>
          <p:cNvSpPr>
            <a:spLocks noChangeArrowheads="1"/>
          </p:cNvSpPr>
          <p:nvPr/>
        </p:nvSpPr>
        <p:spPr bwMode="auto">
          <a:xfrm>
            <a:off x="612648" y="1901952"/>
            <a:ext cx="7239000" cy="4038600"/>
          </a:xfrm>
          <a:prstGeom prst="rect">
            <a:avLst/>
          </a:prstGeom>
          <a:noFill/>
          <a:ln w="9525">
            <a:noFill/>
            <a:miter lim="800000"/>
            <a:headEnd/>
            <a:tailEnd/>
          </a:ln>
        </p:spPr>
        <p:txBody>
          <a:bodyPr/>
          <a:lstStyle/>
          <a:p>
            <a:pPr marL="274320" indent="-274320">
              <a:spcBef>
                <a:spcPts val="1200"/>
              </a:spcBef>
              <a:buClr>
                <a:schemeClr val="accent3"/>
              </a:buClr>
              <a:buSzPct val="95000"/>
              <a:buFont typeface="Wingdings 2"/>
              <a:buChar char=""/>
            </a:pPr>
            <a:r>
              <a:rPr lang="en-US" sz="2600" dirty="0">
                <a:latin typeface="+mn-lt"/>
              </a:rPr>
              <a:t>Review exercise materials and rules</a:t>
            </a:r>
          </a:p>
          <a:p>
            <a:pPr marL="274320" indent="-274320">
              <a:spcBef>
                <a:spcPts val="1200"/>
              </a:spcBef>
              <a:buClr>
                <a:schemeClr val="accent3"/>
              </a:buClr>
              <a:buSzPct val="95000"/>
              <a:buFont typeface="Wingdings 2"/>
              <a:buChar char=""/>
            </a:pPr>
            <a:r>
              <a:rPr lang="en-US" sz="2600" dirty="0">
                <a:latin typeface="+mn-lt"/>
              </a:rPr>
              <a:t>Review scenario(s)</a:t>
            </a:r>
          </a:p>
          <a:p>
            <a:pPr marL="274320" lvl="1" indent="-274320">
              <a:spcBef>
                <a:spcPts val="1200"/>
              </a:spcBef>
              <a:buClr>
                <a:schemeClr val="accent3"/>
              </a:buClr>
              <a:buSzPct val="95000"/>
              <a:buFont typeface="Wingdings 2"/>
              <a:buChar char=""/>
            </a:pPr>
            <a:r>
              <a:rPr lang="en-US" sz="2600" dirty="0">
                <a:latin typeface="+mn-lt"/>
              </a:rPr>
              <a:t>Break</a:t>
            </a:r>
          </a:p>
          <a:p>
            <a:pPr marL="274320" indent="-274320">
              <a:spcBef>
                <a:spcPts val="1200"/>
              </a:spcBef>
              <a:buClr>
                <a:schemeClr val="accent3"/>
              </a:buClr>
              <a:buSzPct val="95000"/>
              <a:buFont typeface="Wingdings 2"/>
              <a:buChar char=""/>
            </a:pPr>
            <a:r>
              <a:rPr lang="en-US" sz="2600" dirty="0">
                <a:latin typeface="+mn-lt"/>
              </a:rPr>
              <a:t>Facilitated discussion period</a:t>
            </a:r>
          </a:p>
          <a:p>
            <a:pPr marL="274320" indent="-274320">
              <a:spcBef>
                <a:spcPts val="1200"/>
              </a:spcBef>
              <a:buClr>
                <a:schemeClr val="accent3"/>
              </a:buClr>
              <a:buSzPct val="95000"/>
              <a:buFont typeface="Wingdings 2"/>
              <a:buChar char=""/>
            </a:pPr>
            <a:r>
              <a:rPr lang="en-US" sz="2600" dirty="0">
                <a:latin typeface="+mn-lt"/>
              </a:rPr>
              <a:t>Action planning session (“hot wash”)</a:t>
            </a:r>
          </a:p>
          <a:p>
            <a:pPr marL="274320" indent="-274320">
              <a:spcBef>
                <a:spcPts val="1200"/>
              </a:spcBef>
              <a:buClr>
                <a:schemeClr val="accent3"/>
              </a:buClr>
              <a:buSzPct val="95000"/>
              <a:buFont typeface="Wingdings 2"/>
              <a:buChar char=""/>
            </a:pPr>
            <a:r>
              <a:rPr lang="en-US" sz="2600" dirty="0">
                <a:latin typeface="+mn-lt"/>
              </a:rPr>
              <a:t>Review and conclusion</a:t>
            </a:r>
          </a:p>
          <a:p>
            <a:pPr marL="274320" indent="-274320">
              <a:spcBef>
                <a:spcPts val="1200"/>
              </a:spcBef>
              <a:buClr>
                <a:schemeClr val="accent3"/>
              </a:buClr>
              <a:buSzPct val="95000"/>
              <a:buFont typeface="Wingdings 2"/>
              <a:buChar char=""/>
            </a:pPr>
            <a:r>
              <a:rPr lang="en-US" sz="2600" dirty="0">
                <a:latin typeface="+mn-lt"/>
              </a:rPr>
              <a:t>Closing comments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algn="l" eaLnBrk="1" hangingPunct="1">
              <a:defRPr/>
            </a:pPr>
            <a:r>
              <a:rPr lang="en-US" dirty="0"/>
              <a:t>Administrative Details</a:t>
            </a:r>
          </a:p>
        </p:txBody>
      </p:sp>
      <p:sp>
        <p:nvSpPr>
          <p:cNvPr id="7172" name="Rectangle 3"/>
          <p:cNvSpPr>
            <a:spLocks noGrp="1" noChangeArrowheads="1"/>
          </p:cNvSpPr>
          <p:nvPr>
            <p:ph idx="1"/>
          </p:nvPr>
        </p:nvSpPr>
        <p:spPr>
          <a:xfrm>
            <a:off x="612648" y="1901952"/>
            <a:ext cx="8229600" cy="4389120"/>
          </a:xfrm>
        </p:spPr>
        <p:txBody>
          <a:bodyPr/>
          <a:lstStyle/>
          <a:p>
            <a:pPr eaLnBrk="1" hangingPunct="1"/>
            <a:r>
              <a:rPr lang="en-US" dirty="0"/>
              <a:t>Location of emergency exits</a:t>
            </a:r>
          </a:p>
          <a:p>
            <a:pPr eaLnBrk="1" hangingPunct="1"/>
            <a:r>
              <a:rPr lang="en-US" dirty="0"/>
              <a:t>Location of restrooms</a:t>
            </a:r>
          </a:p>
          <a:p>
            <a:pPr eaLnBrk="1" hangingPunct="1"/>
            <a:r>
              <a:rPr lang="en-US" dirty="0"/>
              <a:t>Cell phone/pager management</a:t>
            </a:r>
          </a:p>
          <a:p>
            <a:pPr eaLnBrk="1" hangingPunct="1"/>
            <a:r>
              <a:rPr lang="en-US" dirty="0"/>
              <a:t>Logging your time to fulfill training requirements</a:t>
            </a:r>
          </a:p>
          <a:p>
            <a:pPr eaLnBrk="1" hangingPunct="1"/>
            <a:r>
              <a:rPr lang="en-US" dirty="0"/>
              <a:t>Sign-in sheet and participant evaluation form</a:t>
            </a:r>
          </a:p>
          <a:p>
            <a:pPr eaLnBrk="1" hangingPunct="1"/>
            <a:endParaRPr lang="en-US" dirty="0"/>
          </a:p>
        </p:txBody>
      </p:sp>
      <p:sp>
        <p:nvSpPr>
          <p:cNvPr id="7170" name="Rectangle 6"/>
          <p:cNvSpPr>
            <a:spLocks noGrp="1" noChangeArrowheads="1"/>
          </p:cNvSpPr>
          <p:nvPr>
            <p:ph type="sldNum" sz="quarter" idx="12"/>
          </p:nvPr>
        </p:nvSpPr>
        <p:spPr>
          <a:noFill/>
        </p:spPr>
        <p:txBody>
          <a:bodyPr/>
          <a:lstStyle/>
          <a:p>
            <a:fld id="{74DC98E9-3D5E-434E-9143-208F4FC79E4D}" type="slidenum">
              <a:rPr lang="en-US" smtClean="0"/>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457200" y="704088"/>
            <a:ext cx="8229600" cy="1143000"/>
          </a:xfrm>
        </p:spPr>
        <p:txBody>
          <a:bodyPr/>
          <a:lstStyle/>
          <a:p>
            <a:pPr algn="l" eaLnBrk="1" hangingPunct="1">
              <a:defRPr/>
            </a:pPr>
            <a:r>
              <a:rPr lang="en-US" dirty="0"/>
              <a:t>Exercise Benefits:</a:t>
            </a:r>
          </a:p>
        </p:txBody>
      </p:sp>
      <p:sp>
        <p:nvSpPr>
          <p:cNvPr id="8196" name="Rectangle 3"/>
          <p:cNvSpPr>
            <a:spLocks noGrp="1" noChangeArrowheads="1"/>
          </p:cNvSpPr>
          <p:nvPr>
            <p:ph idx="1"/>
          </p:nvPr>
        </p:nvSpPr>
        <p:spPr>
          <a:xfrm>
            <a:off x="612648" y="1901952"/>
            <a:ext cx="7239000" cy="5029200"/>
          </a:xfrm>
        </p:spPr>
        <p:txBody>
          <a:bodyPr/>
          <a:lstStyle/>
          <a:p>
            <a:pPr eaLnBrk="1" hangingPunct="1">
              <a:lnSpc>
                <a:spcPct val="90000"/>
              </a:lnSpc>
            </a:pPr>
            <a:r>
              <a:rPr lang="en-US" dirty="0"/>
              <a:t>Increase readiness in the event of an actual emergency</a:t>
            </a:r>
          </a:p>
          <a:p>
            <a:pPr eaLnBrk="1" hangingPunct="1">
              <a:lnSpc>
                <a:spcPct val="90000"/>
              </a:lnSpc>
            </a:pPr>
            <a:r>
              <a:rPr lang="en-US" dirty="0"/>
              <a:t>Provide a means to assess effectiveness of response plans and response capabilities</a:t>
            </a:r>
          </a:p>
          <a:p>
            <a:pPr eaLnBrk="1" hangingPunct="1">
              <a:lnSpc>
                <a:spcPct val="90000"/>
              </a:lnSpc>
            </a:pPr>
            <a:r>
              <a:rPr lang="en-US" dirty="0"/>
              <a:t>Serve as a training tool for response personnel and their involvement with other response agencies </a:t>
            </a:r>
          </a:p>
          <a:p>
            <a:pPr eaLnBrk="1" hangingPunct="1">
              <a:lnSpc>
                <a:spcPct val="90000"/>
              </a:lnSpc>
            </a:pPr>
            <a:r>
              <a:rPr lang="en-US" dirty="0"/>
              <a:t>Provide an opportunity to practice skills and improve individual performance in a non-threatening environment</a:t>
            </a:r>
          </a:p>
        </p:txBody>
      </p:sp>
      <p:sp>
        <p:nvSpPr>
          <p:cNvPr id="8194" name="Rectangle 6"/>
          <p:cNvSpPr>
            <a:spLocks noGrp="1" noChangeArrowheads="1"/>
          </p:cNvSpPr>
          <p:nvPr>
            <p:ph type="sldNum" sz="quarter" idx="12"/>
          </p:nvPr>
        </p:nvSpPr>
        <p:spPr>
          <a:noFill/>
        </p:spPr>
        <p:txBody>
          <a:bodyPr/>
          <a:lstStyle/>
          <a:p>
            <a:fld id="{097C6147-F848-4EF9-9909-2157CECB5118}" type="slidenum">
              <a:rPr lang="en-US" smtClean="0"/>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457200" y="704088"/>
            <a:ext cx="8229600" cy="1143000"/>
          </a:xfrm>
        </p:spPr>
        <p:txBody>
          <a:bodyPr/>
          <a:lstStyle/>
          <a:p>
            <a:pPr algn="l" eaLnBrk="1" hangingPunct="1">
              <a:defRPr/>
            </a:pPr>
            <a:r>
              <a:rPr lang="en-US" dirty="0"/>
              <a:t>Exercise Benefits: (cont.)</a:t>
            </a:r>
          </a:p>
        </p:txBody>
      </p:sp>
      <p:sp>
        <p:nvSpPr>
          <p:cNvPr id="9220" name="Rectangle 3"/>
          <p:cNvSpPr>
            <a:spLocks noGrp="1" noChangeArrowheads="1"/>
          </p:cNvSpPr>
          <p:nvPr>
            <p:ph idx="1"/>
          </p:nvPr>
        </p:nvSpPr>
        <p:spPr>
          <a:xfrm>
            <a:off x="612648" y="1905000"/>
            <a:ext cx="7239000" cy="5029200"/>
          </a:xfrm>
        </p:spPr>
        <p:txBody>
          <a:bodyPr/>
          <a:lstStyle/>
          <a:p>
            <a:pPr eaLnBrk="1" hangingPunct="1"/>
            <a:r>
              <a:rPr lang="en-US" dirty="0"/>
              <a:t>Require participants to network with each other and pre-plan decisions on resources</a:t>
            </a:r>
          </a:p>
          <a:p>
            <a:pPr eaLnBrk="1" hangingPunct="1"/>
            <a:r>
              <a:rPr lang="en-US" dirty="0"/>
              <a:t>Identify planning conflicts or gaps</a:t>
            </a:r>
          </a:p>
          <a:p>
            <a:pPr eaLnBrk="1" hangingPunct="1"/>
            <a:r>
              <a:rPr lang="en-US" dirty="0"/>
              <a:t>Identify resource needs and opportunities for sharing of resources</a:t>
            </a:r>
          </a:p>
          <a:p>
            <a:pPr eaLnBrk="1" hangingPunct="1"/>
            <a:r>
              <a:rPr lang="en-US" dirty="0"/>
              <a:t>Clarify internal and external roles and responsibilities</a:t>
            </a:r>
          </a:p>
        </p:txBody>
      </p:sp>
      <p:sp>
        <p:nvSpPr>
          <p:cNvPr id="9218" name="Rectangle 6"/>
          <p:cNvSpPr>
            <a:spLocks noGrp="1" noChangeArrowheads="1"/>
          </p:cNvSpPr>
          <p:nvPr>
            <p:ph type="sldNum" sz="quarter" idx="12"/>
          </p:nvPr>
        </p:nvSpPr>
        <p:spPr>
          <a:noFill/>
        </p:spPr>
        <p:txBody>
          <a:bodyPr/>
          <a:lstStyle/>
          <a:p>
            <a:fld id="{B1CA0C85-1B61-4E3A-9B47-BE9E6BBE53BB}" type="slidenum">
              <a:rPr lang="en-US" smtClean="0"/>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
          <p:cNvSpPr>
            <a:spLocks noGrp="1" noChangeArrowheads="1"/>
          </p:cNvSpPr>
          <p:nvPr>
            <p:ph type="sldNum" sz="quarter" idx="12"/>
          </p:nvPr>
        </p:nvSpPr>
        <p:spPr>
          <a:noFill/>
        </p:spPr>
        <p:txBody>
          <a:bodyPr/>
          <a:lstStyle/>
          <a:p>
            <a:fld id="{FF1E9905-2AFF-4973-94DC-ABD663A03944}" type="slidenum">
              <a:rPr lang="en-US" smtClean="0"/>
              <a:pPr/>
              <a:t>8</a:t>
            </a:fld>
            <a:endParaRPr lang="en-US"/>
          </a:p>
        </p:txBody>
      </p:sp>
      <p:sp>
        <p:nvSpPr>
          <p:cNvPr id="48130" name="Rectangle 2"/>
          <p:cNvSpPr>
            <a:spLocks noGrp="1" noChangeArrowheads="1"/>
          </p:cNvSpPr>
          <p:nvPr>
            <p:ph type="title" idx="4294967295"/>
          </p:nvPr>
        </p:nvSpPr>
        <p:spPr>
          <a:xfrm>
            <a:off x="457200" y="704088"/>
            <a:ext cx="8229600" cy="1143000"/>
          </a:xfrm>
        </p:spPr>
        <p:txBody>
          <a:bodyPr/>
          <a:lstStyle/>
          <a:p>
            <a:pPr algn="l" eaLnBrk="1" hangingPunct="1">
              <a:defRPr/>
            </a:pPr>
            <a:r>
              <a:rPr lang="en-US" dirty="0"/>
              <a:t>Exercise Objectives:</a:t>
            </a:r>
          </a:p>
        </p:txBody>
      </p:sp>
      <p:sp>
        <p:nvSpPr>
          <p:cNvPr id="10244" name="Rectangle 3"/>
          <p:cNvSpPr>
            <a:spLocks noChangeArrowheads="1"/>
          </p:cNvSpPr>
          <p:nvPr/>
        </p:nvSpPr>
        <p:spPr bwMode="auto">
          <a:xfrm>
            <a:off x="612648" y="1901952"/>
            <a:ext cx="7772400" cy="5638800"/>
          </a:xfrm>
          <a:prstGeom prst="rect">
            <a:avLst/>
          </a:prstGeom>
          <a:noFill/>
          <a:ln w="9525">
            <a:noFill/>
            <a:miter lim="800000"/>
            <a:headEnd/>
            <a:tailEnd/>
          </a:ln>
        </p:spPr>
        <p:txBody>
          <a:bodyPr/>
          <a:lstStyle/>
          <a:p>
            <a:pPr eaLnBrk="0" hangingPunct="0">
              <a:lnSpc>
                <a:spcPct val="90000"/>
              </a:lnSpc>
              <a:spcBef>
                <a:spcPct val="20000"/>
              </a:spcBef>
              <a:buFont typeface="Wingdings" pitchFamily="2" charset="2"/>
              <a:buNone/>
            </a:pPr>
            <a:r>
              <a:rPr lang="en-US" sz="2600" dirty="0">
                <a:latin typeface="+mn-lt"/>
              </a:rPr>
              <a:t>At the conclusion of this exercise, participants should be able to do the following:</a:t>
            </a:r>
          </a:p>
          <a:p>
            <a:pPr marL="342900" indent="-342900" eaLnBrk="0" hangingPunct="0">
              <a:lnSpc>
                <a:spcPct val="90000"/>
              </a:lnSpc>
              <a:spcBef>
                <a:spcPct val="20000"/>
              </a:spcBef>
            </a:pPr>
            <a:endParaRPr lang="en-US" sz="2400" u="sng" dirty="0"/>
          </a:p>
          <a:p>
            <a:pPr marL="274320" indent="-274320">
              <a:lnSpc>
                <a:spcPct val="90000"/>
              </a:lnSpc>
              <a:spcBef>
                <a:spcPct val="20000"/>
              </a:spcBef>
              <a:buClr>
                <a:schemeClr val="accent3"/>
              </a:buClr>
              <a:buSzPct val="95000"/>
              <a:buFont typeface="Wingdings 2"/>
              <a:buChar char=""/>
            </a:pPr>
            <a:r>
              <a:rPr lang="en-US" sz="2600" dirty="0">
                <a:latin typeface="+mn-lt"/>
              </a:rPr>
              <a:t>Define or refine participants’ roles and responsibilities </a:t>
            </a:r>
            <a:r>
              <a:rPr lang="en-US" sz="2600" dirty="0" smtClean="0">
                <a:latin typeface="+mn-lt"/>
              </a:rPr>
              <a:t>for managing </a:t>
            </a:r>
            <a:r>
              <a:rPr lang="en-US" sz="2600" dirty="0">
                <a:latin typeface="+mn-lt"/>
              </a:rPr>
              <a:t>the consequences of a hurricane incident, which should be reflected in their plans, </a:t>
            </a:r>
            <a:r>
              <a:rPr lang="en-US" sz="2600" dirty="0" smtClean="0">
                <a:latin typeface="+mn-lt"/>
              </a:rPr>
              <a:t>policies and </a:t>
            </a:r>
            <a:r>
              <a:rPr lang="en-US" sz="2600" dirty="0">
                <a:latin typeface="+mn-lt"/>
              </a:rPr>
              <a:t>procedures and other preparedness elements currently in place or under development</a:t>
            </a:r>
          </a:p>
          <a:p>
            <a:pPr marL="274320" indent="-274320">
              <a:lnSpc>
                <a:spcPct val="90000"/>
              </a:lnSpc>
              <a:spcBef>
                <a:spcPct val="20000"/>
              </a:spcBef>
              <a:buClr>
                <a:schemeClr val="accent3"/>
              </a:buClr>
              <a:buSzPct val="95000"/>
              <a:buFont typeface="Wingdings 2"/>
              <a:buChar char=""/>
            </a:pPr>
            <a:r>
              <a:rPr lang="en-US" sz="2600" dirty="0">
                <a:latin typeface="+mn-lt"/>
              </a:rPr>
              <a:t>Build relationships between utilities and stakeholders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p:cNvSpPr>
            <a:spLocks noGrp="1" noChangeArrowheads="1"/>
          </p:cNvSpPr>
          <p:nvPr>
            <p:ph type="sldNum" sz="quarter" idx="12"/>
          </p:nvPr>
        </p:nvSpPr>
        <p:spPr>
          <a:noFill/>
        </p:spPr>
        <p:txBody>
          <a:bodyPr/>
          <a:lstStyle/>
          <a:p>
            <a:fld id="{080F26CC-2800-415A-91A2-CED7A5197EB3}" type="slidenum">
              <a:rPr lang="en-US" smtClean="0"/>
              <a:pPr/>
              <a:t>9</a:t>
            </a:fld>
            <a:endParaRPr lang="en-US"/>
          </a:p>
        </p:txBody>
      </p:sp>
      <p:sp>
        <p:nvSpPr>
          <p:cNvPr id="123906" name="Rectangle 2"/>
          <p:cNvSpPr>
            <a:spLocks noGrp="1" noChangeArrowheads="1"/>
          </p:cNvSpPr>
          <p:nvPr>
            <p:ph type="title" idx="4294967295"/>
          </p:nvPr>
        </p:nvSpPr>
        <p:spPr>
          <a:xfrm>
            <a:off x="457200" y="704088"/>
            <a:ext cx="8229600" cy="1143000"/>
          </a:xfrm>
        </p:spPr>
        <p:txBody>
          <a:bodyPr/>
          <a:lstStyle/>
          <a:p>
            <a:pPr algn="l" eaLnBrk="1" hangingPunct="1">
              <a:defRPr/>
            </a:pPr>
            <a:r>
              <a:rPr lang="en-US" dirty="0"/>
              <a:t>Exercise Objectives: (cont.)</a:t>
            </a:r>
          </a:p>
        </p:txBody>
      </p:sp>
      <p:sp>
        <p:nvSpPr>
          <p:cNvPr id="11268" name="Rectangle 3"/>
          <p:cNvSpPr>
            <a:spLocks noGrp="1" noChangeArrowheads="1"/>
          </p:cNvSpPr>
          <p:nvPr>
            <p:ph type="body" idx="4294967295"/>
          </p:nvPr>
        </p:nvSpPr>
        <p:spPr>
          <a:xfrm>
            <a:off x="612648" y="1901952"/>
            <a:ext cx="8001000" cy="3886200"/>
          </a:xfrm>
        </p:spPr>
        <p:txBody>
          <a:bodyPr>
            <a:normAutofit lnSpcReduction="10000"/>
          </a:bodyPr>
          <a:lstStyle/>
          <a:p>
            <a:pPr>
              <a:lnSpc>
                <a:spcPct val="90000"/>
              </a:lnSpc>
            </a:pPr>
            <a:r>
              <a:rPr lang="en-US" sz="2800" dirty="0"/>
              <a:t>Determine neighboring utility water infrastructure capabilities and needs</a:t>
            </a:r>
          </a:p>
          <a:p>
            <a:pPr>
              <a:lnSpc>
                <a:spcPct val="90000"/>
              </a:lnSpc>
            </a:pPr>
            <a:r>
              <a:rPr lang="en-US" sz="2800" dirty="0"/>
              <a:t>Identify other needed enhancements related to training and exercises and other preparedness elements currently in place or under development</a:t>
            </a:r>
          </a:p>
          <a:p>
            <a:pPr>
              <a:lnSpc>
                <a:spcPct val="90000"/>
              </a:lnSpc>
            </a:pPr>
            <a:endParaRPr lang="en-US" dirty="0"/>
          </a:p>
          <a:p>
            <a:pPr marL="0" indent="0">
              <a:lnSpc>
                <a:spcPct val="90000"/>
              </a:lnSpc>
              <a:buFont typeface="Wingdings" pitchFamily="2" charset="2"/>
              <a:buNone/>
            </a:pPr>
            <a:r>
              <a:rPr lang="en-US" b="1" u="sng" dirty="0"/>
              <a:t>This session will not be a success unless you as a participant go back to your office and follow through</a:t>
            </a:r>
            <a:r>
              <a:rPr lang="en-US" dirty="0"/>
              <a:t> </a:t>
            </a:r>
          </a:p>
        </p:txBody>
      </p:sp>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_rels/theme5.xml.rels><?xml version="1.0" encoding="UTF-8" standalone="yes"?>
<Relationships xmlns="http://schemas.openxmlformats.org/package/2006/relationships"><Relationship Id="rId1" Type="http://schemas.openxmlformats.org/officeDocument/2006/relationships/image" Target="../media/image3.jpeg"/></Relationships>
</file>

<file path=ppt/theme/_rels/theme6.xml.rels><?xml version="1.0" encoding="UTF-8" standalone="yes"?>
<Relationships xmlns="http://schemas.openxmlformats.org/package/2006/relationships"><Relationship Id="rId1" Type="http://schemas.openxmlformats.org/officeDocument/2006/relationships/image" Target="../media/image3.jpeg"/></Relationships>
</file>

<file path=ppt/theme/_rels/theme7.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Bt Blue no Logo">
  <a:themeElements>
    <a:clrScheme name="Bt Blue no Log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t Blue no Log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t Blue no Log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t Blue no Log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t Blue no Log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t Blue no Log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t Blue no Log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t Blue no Log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t Blue no Log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2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3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6.xml><?xml version="1.0" encoding="utf-8"?>
<a:theme xmlns:a="http://schemas.openxmlformats.org/drawingml/2006/main" name="4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7.xml><?xml version="1.0" encoding="utf-8"?>
<a:theme xmlns:a="http://schemas.openxmlformats.org/drawingml/2006/main" name="5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CFD61551-DA36-4488-8A90-37C3FEB63C46}">
  <ds:schemaRefs>
    <ds:schemaRef ds:uri="ESRI.ArcGIS.Mapping.OfficeIntegration.PowerPointInfo"/>
  </ds:schemaRefs>
</ds:datastoreItem>
</file>

<file path=customXml/itemProps2.xml><?xml version="1.0" encoding="utf-8"?>
<ds:datastoreItem xmlns:ds="http://schemas.openxmlformats.org/officeDocument/2006/customXml" ds:itemID="{B3A75BF2-2E81-48DA-A0C7-43EFB1B3F717}">
  <ds:schemaRefs>
    <ds:schemaRef ds:uri="ESRI.ArcGIS.Mapping.OfficeIntegration.PowerPointInfo"/>
  </ds:schemaRefs>
</ds:datastoreItem>
</file>

<file path=customXml/itemProps3.xml><?xml version="1.0" encoding="utf-8"?>
<ds:datastoreItem xmlns:ds="http://schemas.openxmlformats.org/officeDocument/2006/customXml" ds:itemID="{9191C387-1211-4521-A346-E7F07A595344}">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
  <TotalTime>90</TotalTime>
  <Words>2312</Words>
  <Application>Microsoft Office PowerPoint</Application>
  <PresentationFormat>On-screen Show (4:3)</PresentationFormat>
  <Paragraphs>222</Paragraphs>
  <Slides>31</Slides>
  <Notes>30</Notes>
  <HiddenSlides>0</HiddenSlides>
  <MMClips>0</MMClips>
  <ScaleCrop>false</ScaleCrop>
  <HeadingPairs>
    <vt:vector size="6" baseType="variant">
      <vt:variant>
        <vt:lpstr>Fonts Used</vt:lpstr>
      </vt:variant>
      <vt:variant>
        <vt:i4>6</vt:i4>
      </vt:variant>
      <vt:variant>
        <vt:lpstr>Theme</vt:lpstr>
      </vt:variant>
      <vt:variant>
        <vt:i4>7</vt:i4>
      </vt:variant>
      <vt:variant>
        <vt:lpstr>Slide Titles</vt:lpstr>
      </vt:variant>
      <vt:variant>
        <vt:i4>31</vt:i4>
      </vt:variant>
    </vt:vector>
  </HeadingPairs>
  <TitlesOfParts>
    <vt:vector size="44" baseType="lpstr">
      <vt:lpstr>Arial</vt:lpstr>
      <vt:lpstr>Calibri</vt:lpstr>
      <vt:lpstr>Constantia</vt:lpstr>
      <vt:lpstr>Symbol</vt:lpstr>
      <vt:lpstr>Wingdings</vt:lpstr>
      <vt:lpstr>Wingdings 2</vt:lpstr>
      <vt:lpstr>Bt Blue no Logo</vt:lpstr>
      <vt:lpstr>Flow</vt:lpstr>
      <vt:lpstr>1_Flow</vt:lpstr>
      <vt:lpstr>2_Flow</vt:lpstr>
      <vt:lpstr>3_Flow</vt:lpstr>
      <vt:lpstr>4_Flow</vt:lpstr>
      <vt:lpstr>5_Flow</vt:lpstr>
      <vt:lpstr>Hurrican scenario</vt:lpstr>
      <vt:lpstr>Tabletop Exercise</vt:lpstr>
      <vt:lpstr>Welcome and Introductions</vt:lpstr>
      <vt:lpstr>Agenda</vt:lpstr>
      <vt:lpstr>Administrative Details</vt:lpstr>
      <vt:lpstr>Exercise Benefits:</vt:lpstr>
      <vt:lpstr>Exercise Benefits: (cont.)</vt:lpstr>
      <vt:lpstr>Exercise Objectives:</vt:lpstr>
      <vt:lpstr>Exercise Objectives: (cont.)</vt:lpstr>
      <vt:lpstr>Roles and Responsibilities:</vt:lpstr>
      <vt:lpstr>Exercise Rules:</vt:lpstr>
      <vt:lpstr>Exercise Rules: (cont.)</vt:lpstr>
      <vt:lpstr>Action planning session</vt:lpstr>
      <vt:lpstr>Cybersecurity scenario</vt:lpstr>
      <vt:lpstr>Background</vt:lpstr>
      <vt:lpstr>Module 1 – September 2  Before Landfall</vt:lpstr>
      <vt:lpstr>Module 1 – September 2, 1300 hrs</vt:lpstr>
      <vt:lpstr>Key Issues – Module 1</vt:lpstr>
      <vt:lpstr>Module 2 – September 5  Landfall</vt:lpstr>
      <vt:lpstr>Module 2 – September 5, 0600 hrs </vt:lpstr>
      <vt:lpstr>Module 2 – September 5, 0600 hrs (cont.)</vt:lpstr>
      <vt:lpstr>Key Issues – Module 2</vt:lpstr>
      <vt:lpstr>Module 3 – September 6  The Hurricane Passes</vt:lpstr>
      <vt:lpstr>Module 3 – September 6, 1000 hrs </vt:lpstr>
      <vt:lpstr>Module 3 – September 6, 1000 hrs (cont.)</vt:lpstr>
      <vt:lpstr>Key Issues – Module 3</vt:lpstr>
      <vt:lpstr>Key Issues – Module 3</vt:lpstr>
      <vt:lpstr>Action planning session post exercise </vt:lpstr>
      <vt:lpstr>Review of exercise objectives</vt:lpstr>
      <vt:lpstr>conclusion</vt:lpstr>
      <vt:lpstr>Closing remarks thank you for participating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Tabletop Exercise Presentation</dc:title>
  <dc:subject>Presentation to facilitate exercise</dc:subject>
  <dc:creator>U.S. EPA Office of Water</dc:creator>
  <cp:keywords>hurricane, presentation, tabletop exercise</cp:keywords>
  <dc:description>Modify this document to fit your needs.</dc:description>
  <cp:lastModifiedBy>Tricia Rood</cp:lastModifiedBy>
  <cp:revision>37</cp:revision>
  <dcterms:created xsi:type="dcterms:W3CDTF">1901-01-01T04:00:00Z</dcterms:created>
  <dcterms:modified xsi:type="dcterms:W3CDTF">2018-05-18T14:11:33Z</dcterms:modified>
</cp:coreProperties>
</file>