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2"/>
    <p:sldMasterId id="2147483817" r:id="rId3"/>
  </p:sldMasterIdLst>
  <p:notesMasterIdLst>
    <p:notesMasterId r:id="rId36"/>
  </p:notesMasterIdLst>
  <p:handoutMasterIdLst>
    <p:handoutMasterId r:id="rId37"/>
  </p:handoutMasterIdLst>
  <p:sldIdLst>
    <p:sldId id="350" r:id="rId4"/>
    <p:sldId id="296" r:id="rId5"/>
    <p:sldId id="315" r:id="rId6"/>
    <p:sldId id="338" r:id="rId7"/>
    <p:sldId id="317" r:id="rId8"/>
    <p:sldId id="336" r:id="rId9"/>
    <p:sldId id="337" r:id="rId10"/>
    <p:sldId id="340" r:id="rId11"/>
    <p:sldId id="341" r:id="rId12"/>
    <p:sldId id="339" r:id="rId13"/>
    <p:sldId id="334" r:id="rId14"/>
    <p:sldId id="335" r:id="rId15"/>
    <p:sldId id="293" r:id="rId16"/>
    <p:sldId id="378" r:id="rId17"/>
    <p:sldId id="308" r:id="rId18"/>
    <p:sldId id="366" r:id="rId19"/>
    <p:sldId id="348" r:id="rId20"/>
    <p:sldId id="383" r:id="rId21"/>
    <p:sldId id="360" r:id="rId22"/>
    <p:sldId id="367" r:id="rId23"/>
    <p:sldId id="376" r:id="rId24"/>
    <p:sldId id="373" r:id="rId25"/>
    <p:sldId id="361" r:id="rId26"/>
    <p:sldId id="372" r:id="rId27"/>
    <p:sldId id="377" r:id="rId28"/>
    <p:sldId id="374" r:id="rId29"/>
    <p:sldId id="362" r:id="rId30"/>
    <p:sldId id="375" r:id="rId31"/>
    <p:sldId id="379" r:id="rId32"/>
    <p:sldId id="380" r:id="rId33"/>
    <p:sldId id="381" r:id="rId34"/>
    <p:sldId id="382" r:id="rId35"/>
  </p:sldIdLst>
  <p:sldSz cx="9144000" cy="6858000" type="screen4x3"/>
  <p:notesSz cx="7027863" cy="9313863"/>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17B"/>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8" autoAdjust="0"/>
    <p:restoredTop sz="63886" autoAdjust="0"/>
  </p:normalViewPr>
  <p:slideViewPr>
    <p:cSldViewPr>
      <p:cViewPr varScale="1">
        <p:scale>
          <a:sx n="70" d="100"/>
          <a:sy n="70" d="100"/>
        </p:scale>
        <p:origin x="168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800"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79" tIns="46689" rIns="93379" bIns="46689" numCol="1" anchor="t" anchorCtr="0" compatLnSpc="1">
            <a:prstTxWarp prst="textNoShape">
              <a:avLst/>
            </a:prstTxWarp>
          </a:bodyPr>
          <a:lstStyle>
            <a:lvl1pPr defTabSz="933450">
              <a:defRPr sz="1200"/>
            </a:lvl1pPr>
          </a:lstStyle>
          <a:p>
            <a:pPr>
              <a:defRPr/>
            </a:pPr>
            <a:endParaRPr lang="en-US" dirty="0"/>
          </a:p>
        </p:txBody>
      </p:sp>
      <p:sp>
        <p:nvSpPr>
          <p:cNvPr id="26627" name="Rectangle 3"/>
          <p:cNvSpPr>
            <a:spLocks noGrp="1" noChangeArrowheads="1"/>
          </p:cNvSpPr>
          <p:nvPr>
            <p:ph type="dt" sz="quarter" idx="1"/>
          </p:nvPr>
        </p:nvSpPr>
        <p:spPr bwMode="auto">
          <a:xfrm>
            <a:off x="3983038" y="0"/>
            <a:ext cx="3044825" cy="465138"/>
          </a:xfrm>
          <a:prstGeom prst="rect">
            <a:avLst/>
          </a:prstGeom>
          <a:noFill/>
          <a:ln w="9525">
            <a:noFill/>
            <a:miter lim="800000"/>
            <a:headEnd/>
            <a:tailEnd/>
          </a:ln>
          <a:effectLst/>
        </p:spPr>
        <p:txBody>
          <a:bodyPr vert="horz" wrap="square" lIns="93379" tIns="46689" rIns="93379" bIns="46689" numCol="1" anchor="t" anchorCtr="0" compatLnSpc="1">
            <a:prstTxWarp prst="textNoShape">
              <a:avLst/>
            </a:prstTxWarp>
          </a:bodyPr>
          <a:lstStyle>
            <a:lvl1pPr algn="r" defTabSz="933450">
              <a:defRPr sz="1200"/>
            </a:lvl1pPr>
          </a:lstStyle>
          <a:p>
            <a:pPr>
              <a:defRPr/>
            </a:pPr>
            <a:endParaRPr lang="en-US" dirty="0"/>
          </a:p>
        </p:txBody>
      </p:sp>
      <p:sp>
        <p:nvSpPr>
          <p:cNvPr id="26628" name="Rectangle 4"/>
          <p:cNvSpPr>
            <a:spLocks noGrp="1" noChangeArrowheads="1"/>
          </p:cNvSpPr>
          <p:nvPr>
            <p:ph type="ftr" sz="quarter" idx="2"/>
          </p:nvPr>
        </p:nvSpPr>
        <p:spPr bwMode="auto">
          <a:xfrm>
            <a:off x="0" y="8848725"/>
            <a:ext cx="3044825" cy="465138"/>
          </a:xfrm>
          <a:prstGeom prst="rect">
            <a:avLst/>
          </a:prstGeom>
          <a:noFill/>
          <a:ln w="9525">
            <a:noFill/>
            <a:miter lim="800000"/>
            <a:headEnd/>
            <a:tailEnd/>
          </a:ln>
          <a:effectLst/>
        </p:spPr>
        <p:txBody>
          <a:bodyPr vert="horz" wrap="square" lIns="93379" tIns="46689" rIns="93379" bIns="46689" numCol="1" anchor="b" anchorCtr="0" compatLnSpc="1">
            <a:prstTxWarp prst="textNoShape">
              <a:avLst/>
            </a:prstTxWarp>
          </a:bodyPr>
          <a:lstStyle>
            <a:lvl1pPr defTabSz="933450">
              <a:defRPr sz="1200"/>
            </a:lvl1pPr>
          </a:lstStyle>
          <a:p>
            <a:pPr>
              <a:defRPr/>
            </a:pPr>
            <a:endParaRPr lang="en-US" dirty="0"/>
          </a:p>
        </p:txBody>
      </p:sp>
      <p:sp>
        <p:nvSpPr>
          <p:cNvPr id="26629" name="Rectangle 5"/>
          <p:cNvSpPr>
            <a:spLocks noGrp="1" noChangeArrowheads="1"/>
          </p:cNvSpPr>
          <p:nvPr>
            <p:ph type="sldNum" sz="quarter" idx="3"/>
          </p:nvPr>
        </p:nvSpPr>
        <p:spPr bwMode="auto">
          <a:xfrm>
            <a:off x="3983038" y="8848725"/>
            <a:ext cx="3044825" cy="465138"/>
          </a:xfrm>
          <a:prstGeom prst="rect">
            <a:avLst/>
          </a:prstGeom>
          <a:noFill/>
          <a:ln w="9525">
            <a:noFill/>
            <a:miter lim="800000"/>
            <a:headEnd/>
            <a:tailEnd/>
          </a:ln>
          <a:effectLst/>
        </p:spPr>
        <p:txBody>
          <a:bodyPr vert="horz" wrap="square" lIns="93379" tIns="46689" rIns="93379" bIns="46689" numCol="1" anchor="b" anchorCtr="0" compatLnSpc="1">
            <a:prstTxWarp prst="textNoShape">
              <a:avLst/>
            </a:prstTxWarp>
          </a:bodyPr>
          <a:lstStyle>
            <a:lvl1pPr algn="r" defTabSz="933450">
              <a:defRPr sz="1200"/>
            </a:lvl1pPr>
          </a:lstStyle>
          <a:p>
            <a:pPr>
              <a:defRPr/>
            </a:pPr>
            <a:fld id="{DA2719BC-A422-4FF5-A953-13A190676E55}" type="slidenum">
              <a:rPr lang="en-US"/>
              <a:pPr>
                <a:defRPr/>
              </a:pPr>
              <a:t>‹#›</a:t>
            </a:fld>
            <a:endParaRPr lang="en-US" dirty="0"/>
          </a:p>
        </p:txBody>
      </p:sp>
    </p:spTree>
    <p:extLst>
      <p:ext uri="{BB962C8B-B14F-4D97-AF65-F5344CB8AC3E}">
        <p14:creationId xmlns:p14="http://schemas.microsoft.com/office/powerpoint/2010/main" val="638899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7347" name="Rectangle 3"/>
          <p:cNvSpPr>
            <a:spLocks noGrp="1" noChangeArrowheads="1"/>
          </p:cNvSpPr>
          <p:nvPr>
            <p:ph type="dt" idx="1"/>
          </p:nvPr>
        </p:nvSpPr>
        <p:spPr bwMode="auto">
          <a:xfrm>
            <a:off x="398145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85863" y="698500"/>
            <a:ext cx="4656137" cy="34925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3263" y="4424363"/>
            <a:ext cx="562133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47138"/>
            <a:ext cx="304482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7351" name="Rectangle 7"/>
          <p:cNvSpPr>
            <a:spLocks noGrp="1" noChangeArrowheads="1"/>
          </p:cNvSpPr>
          <p:nvPr>
            <p:ph type="sldNum" sz="quarter" idx="5"/>
          </p:nvPr>
        </p:nvSpPr>
        <p:spPr bwMode="auto">
          <a:xfrm>
            <a:off x="3981450" y="8847138"/>
            <a:ext cx="304482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737123-71CC-4DE2-888E-0519B95E9A1C}" type="slidenum">
              <a:rPr lang="en-US"/>
              <a:pPr>
                <a:defRPr/>
              </a:pPr>
              <a:t>‹#›</a:t>
            </a:fld>
            <a:endParaRPr lang="en-US" dirty="0"/>
          </a:p>
        </p:txBody>
      </p:sp>
    </p:spTree>
    <p:extLst>
      <p:ext uri="{BB962C8B-B14F-4D97-AF65-F5344CB8AC3E}">
        <p14:creationId xmlns:p14="http://schemas.microsoft.com/office/powerpoint/2010/main" val="37426281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lnSpc>
                <a:spcPct val="90000"/>
              </a:lnSpc>
            </a:pPr>
            <a:r>
              <a:rPr lang="en-US" dirty="0" smtClean="0"/>
              <a:t>The </a:t>
            </a:r>
            <a:r>
              <a:rPr lang="en-US" b="1" dirty="0" smtClean="0"/>
              <a:t>Scenario Presentation </a:t>
            </a:r>
            <a:r>
              <a:rPr lang="en-US" dirty="0" smtClean="0"/>
              <a:t>is a multimedia presentation used by the facilitator during the tabletop exercise to present the material in the Situation Manual (SitMan).  The Scenario Presentation is put together from and follows the same order as the SitMan. Most users will find it easier to develop the Scenario Presentation after they have finalized the SitMan.  </a:t>
            </a:r>
          </a:p>
          <a:p>
            <a:pPr eaLnBrk="1" hangingPunct="1">
              <a:lnSpc>
                <a:spcPct val="90000"/>
              </a:lnSpc>
            </a:pPr>
            <a:endParaRPr lang="en-US" dirty="0" smtClean="0"/>
          </a:p>
          <a:p>
            <a:pPr eaLnBrk="1" hangingPunct="1">
              <a:lnSpc>
                <a:spcPct val="90000"/>
              </a:lnSpc>
              <a:buFontTx/>
              <a:buNone/>
            </a:pPr>
            <a:r>
              <a:rPr lang="en-US" dirty="0" smtClean="0"/>
              <a:t>All of the slides presented here may be modified as needed.  For example, an Exercise</a:t>
            </a:r>
            <a:r>
              <a:rPr lang="en-US" baseline="0" dirty="0" smtClean="0"/>
              <a:t> Development Team (EDT)</a:t>
            </a:r>
            <a:r>
              <a:rPr lang="en-US" dirty="0" smtClean="0"/>
              <a:t> may decide not to include all or part of the slides presented here since the same information is already available to participants through their SitMan. </a:t>
            </a:r>
          </a:p>
          <a:p>
            <a:pPr eaLnBrk="1" hangingPunct="1">
              <a:lnSpc>
                <a:spcPct val="90000"/>
              </a:lnSpc>
              <a:buFontTx/>
              <a:buChar char="•"/>
            </a:pPr>
            <a:endParaRPr lang="en-US" dirty="0" smtClean="0"/>
          </a:p>
          <a:p>
            <a:pPr eaLnBrk="1" hangingPunct="1">
              <a:lnSpc>
                <a:spcPct val="90000"/>
              </a:lnSpc>
              <a:buFontTx/>
              <a:buNone/>
            </a:pPr>
            <a:r>
              <a:rPr lang="en-US" dirty="0" smtClean="0"/>
              <a:t>Facilitators are encouraged to use this “notes” section on each slide to incorporate additional material, such as follow-up questions or comments.</a:t>
            </a:r>
          </a:p>
          <a:p>
            <a:pPr eaLnBrk="1" hangingPunct="1">
              <a:lnSpc>
                <a:spcPct val="90000"/>
              </a:lnSpc>
            </a:pPr>
            <a:endParaRPr lang="en-US" dirty="0" smtClean="0"/>
          </a:p>
          <a:p>
            <a:pPr eaLnBrk="1" hangingPunct="1">
              <a:lnSpc>
                <a:spcPct val="90000"/>
              </a:lnSpc>
            </a:pPr>
            <a:r>
              <a:rPr lang="en-US" dirty="0" smtClean="0"/>
              <a:t> </a:t>
            </a:r>
          </a:p>
          <a:p>
            <a:pPr>
              <a:lnSpc>
                <a:spcPct val="90000"/>
              </a:lnSpc>
            </a:pPr>
            <a:endParaRPr lang="en-US" dirty="0" smtClean="0"/>
          </a:p>
        </p:txBody>
      </p:sp>
    </p:spTree>
    <p:extLst>
      <p:ext uri="{BB962C8B-B14F-4D97-AF65-F5344CB8AC3E}">
        <p14:creationId xmlns:p14="http://schemas.microsoft.com/office/powerpoint/2010/main" val="1809954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E0E96AB-DE78-4030-8474-7E7393E3D339}" type="slidenum">
              <a:rPr lang="en-US" smtClean="0"/>
              <a:pPr/>
              <a:t>10</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8619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13C92AA-09CD-429A-A0B6-363DABF7235B}" type="slidenum">
              <a:rPr lang="en-US" smtClean="0"/>
              <a:pPr/>
              <a:t>11</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32162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AA7F994-A46C-4B95-A0B6-C59059DEA86D}" type="slidenum">
              <a:rPr lang="en-US" smtClean="0"/>
              <a:pPr/>
              <a:t>12</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8762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4505841-FC44-45CC-93A2-66AE0C31341A}" type="slidenum">
              <a:rPr lang="en-US" smtClean="0"/>
              <a:pPr/>
              <a:t>13</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781267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lnSpc>
                <a:spcPct val="90000"/>
              </a:lnSpc>
            </a:pPr>
            <a:r>
              <a:rPr lang="en-US" dirty="0"/>
              <a:t>The </a:t>
            </a:r>
            <a:r>
              <a:rPr lang="en-US" b="1" dirty="0"/>
              <a:t>Scenario Presentation </a:t>
            </a:r>
            <a:r>
              <a:rPr lang="en-US" dirty="0"/>
              <a:t>is a multimedia presentation used by the facilitator during the tabletop exercise to present the material in the Situation Manual (</a:t>
            </a:r>
            <a:r>
              <a:rPr lang="en-US" dirty="0" err="1"/>
              <a:t>SitMan</a:t>
            </a:r>
            <a:r>
              <a:rPr lang="en-US" dirty="0"/>
              <a:t>).  The Scenario Presentation is put together from and follows the same order as the SitMan. Most users will find it easier to develop the Scenario Presentation after they have finalized the SitMan.  </a:t>
            </a:r>
          </a:p>
          <a:p>
            <a:pPr eaLnBrk="1" hangingPunct="1">
              <a:lnSpc>
                <a:spcPct val="90000"/>
              </a:lnSpc>
            </a:pPr>
            <a:endParaRPr lang="en-US" dirty="0"/>
          </a:p>
          <a:p>
            <a:pPr eaLnBrk="1" hangingPunct="1">
              <a:lnSpc>
                <a:spcPct val="90000"/>
              </a:lnSpc>
              <a:buFontTx/>
              <a:buNone/>
            </a:pPr>
            <a:r>
              <a:rPr lang="en-US" dirty="0"/>
              <a:t>All of the slides presented here may be modified as needed.  For example, an Exercise</a:t>
            </a:r>
            <a:r>
              <a:rPr lang="en-US" baseline="0" dirty="0"/>
              <a:t> Development Team (EDT)</a:t>
            </a:r>
            <a:r>
              <a:rPr lang="en-US" dirty="0"/>
              <a:t> may decide not to include all or part of the slides presented here since the same information is already available to participants through their SitMan. </a:t>
            </a:r>
          </a:p>
          <a:p>
            <a:pPr eaLnBrk="1" hangingPunct="1">
              <a:lnSpc>
                <a:spcPct val="90000"/>
              </a:lnSpc>
              <a:buFontTx/>
              <a:buChar char="•"/>
            </a:pPr>
            <a:endParaRPr lang="en-US" dirty="0"/>
          </a:p>
          <a:p>
            <a:pPr eaLnBrk="1" hangingPunct="1">
              <a:lnSpc>
                <a:spcPct val="90000"/>
              </a:lnSpc>
              <a:buFontTx/>
              <a:buNone/>
            </a:pPr>
            <a:r>
              <a:rPr lang="en-US" dirty="0"/>
              <a:t>Facilitators are encouraged to use this “notes” section on each slide to incorporate additional material, such as follow-up questions or comments.</a:t>
            </a:r>
          </a:p>
          <a:p>
            <a:pPr eaLnBrk="1" hangingPunct="1">
              <a:lnSpc>
                <a:spcPct val="90000"/>
              </a:lnSpc>
            </a:pPr>
            <a:endParaRPr lang="en-US" dirty="0"/>
          </a:p>
          <a:p>
            <a:pPr eaLnBrk="1" hangingPunct="1">
              <a:lnSpc>
                <a:spcPct val="90000"/>
              </a:lnSpc>
            </a:pPr>
            <a:r>
              <a:rPr lang="en-US" dirty="0"/>
              <a:t> </a:t>
            </a:r>
          </a:p>
          <a:p>
            <a:pPr>
              <a:lnSpc>
                <a:spcPct val="90000"/>
              </a:lnSpc>
            </a:pPr>
            <a:endParaRPr lang="en-US" dirty="0"/>
          </a:p>
        </p:txBody>
      </p:sp>
    </p:spTree>
    <p:extLst>
      <p:ext uri="{BB962C8B-B14F-4D97-AF65-F5344CB8AC3E}">
        <p14:creationId xmlns:p14="http://schemas.microsoft.com/office/powerpoint/2010/main" val="132185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15</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4176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16</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25367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36E454A9-0841-48C8-A5E2-19960A2A3C50}" type="slidenum">
              <a:rPr lang="en-US" sz="1200"/>
              <a:pPr algn="r"/>
              <a:t>17</a:t>
            </a:fld>
            <a:endParaRPr 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88474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36E454A9-0841-48C8-A5E2-19960A2A3C50}" type="slidenum">
              <a:rPr lang="en-US" sz="1200"/>
              <a:pPr algn="r"/>
              <a:t>18</a:t>
            </a:fld>
            <a:endParaRPr 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86407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19</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Based on the information provided, encourage players to participate in a discussion concerning the issues raised in Module 1. Identify any critical issues, decisions, requirements or questions that should be addressed at this time.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[What, if any, existing earthquake preparedness measures does your utility have in place? For example, what plans do you have for safeguarding supplies and equipment or obtaining them from outside of the impacted area?]</a:t>
            </a:r>
          </a:p>
          <a:p>
            <a:r>
              <a:rPr lang="en-US" sz="1200" kern="1200" dirty="0" smtClean="0">
                <a:solidFill>
                  <a:schemeClr val="tx1"/>
                </a:solidFill>
                <a:latin typeface="Arial" charset="0"/>
                <a:ea typeface="+mn-ea"/>
                <a:cs typeface="+mn-cs"/>
              </a:rPr>
              <a:t>[What further earthquake proofing measures could be implemented?]</a:t>
            </a:r>
          </a:p>
          <a:p>
            <a:r>
              <a:rPr lang="en-US" sz="1200" kern="1200" dirty="0" smtClean="0">
                <a:solidFill>
                  <a:schemeClr val="tx1"/>
                </a:solidFill>
                <a:latin typeface="Arial" charset="0"/>
                <a:ea typeface="+mn-ea"/>
                <a:cs typeface="+mn-cs"/>
              </a:rPr>
              <a:t>[What procedures have been developed to assess the situation?]</a:t>
            </a:r>
          </a:p>
          <a:p>
            <a:r>
              <a:rPr lang="en-US" sz="1200" kern="1200" dirty="0" smtClean="0">
                <a:solidFill>
                  <a:schemeClr val="tx1"/>
                </a:solidFill>
                <a:latin typeface="Arial" charset="0"/>
                <a:ea typeface="+mn-ea"/>
                <a:cs typeface="+mn-cs"/>
              </a:rPr>
              <a:t>[What are some initial actions that will be taken to support the response?]</a:t>
            </a:r>
          </a:p>
          <a:p>
            <a:r>
              <a:rPr lang="en-US" sz="1200" kern="1200" dirty="0" smtClean="0">
                <a:solidFill>
                  <a:schemeClr val="tx1"/>
                </a:solidFill>
                <a:latin typeface="Arial" charset="0"/>
                <a:ea typeface="+mn-ea"/>
                <a:cs typeface="+mn-cs"/>
              </a:rPr>
              <a:t>[How will communications be handled to internal staff, to the public and to officials?  How will these procedures be carried out in the event of electricity or phone service interruptions?]</a:t>
            </a:r>
          </a:p>
          <a:p>
            <a:r>
              <a:rPr lang="en-US" sz="1200" kern="1200" dirty="0" smtClean="0">
                <a:solidFill>
                  <a:schemeClr val="tx1"/>
                </a:solidFill>
                <a:latin typeface="Arial" charset="0"/>
                <a:ea typeface="+mn-ea"/>
                <a:cs typeface="+mn-cs"/>
              </a:rPr>
              <a:t>[Should the Incident Command System (ICS) be established at the utilities?  When should it be established?  How does your ICS structure fit into the larger response structure established to manage the earthquake?  What are your initial incident objectives?  Where will the utilities’ Incident Command Posts be located?]</a:t>
            </a:r>
          </a:p>
          <a:p>
            <a:pPr eaLnBrk="1" hangingPunct="1"/>
            <a:endParaRPr lang="en-US" dirty="0" smtClean="0"/>
          </a:p>
        </p:txBody>
      </p:sp>
    </p:spTree>
    <p:extLst>
      <p:ext uri="{BB962C8B-B14F-4D97-AF65-F5344CB8AC3E}">
        <p14:creationId xmlns:p14="http://schemas.microsoft.com/office/powerpoint/2010/main" val="209879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A9D1A93-5E33-4E0C-A498-6396C318651C}" type="slidenum">
              <a:rPr lang="en-US" smtClean="0"/>
              <a:pPr/>
              <a:t>2</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1821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20</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57910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21</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164261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22</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164261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23</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164261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24</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164261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25</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164261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26</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37557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27</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2637557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28</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Based on the information provided, participate in the discussion concerning the issues raised in Module 2. Identify any critical issues, decisions, requirements or questions that should be addressed at this time.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[How do you determine if an advisory or public notification (such as boil water or do not use) needs to be issued for this incident?  How would this occur without power and if normal communication media such as TV and radio outlets are unavailable?  What alternative resources could be available to issue an advisory?] </a:t>
            </a:r>
          </a:p>
          <a:p>
            <a:pPr lvl="0"/>
            <a:r>
              <a:rPr lang="en-US" sz="1200" kern="1200" dirty="0" smtClean="0">
                <a:solidFill>
                  <a:schemeClr val="tx1"/>
                </a:solidFill>
                <a:latin typeface="Arial" charset="0"/>
                <a:ea typeface="+mn-ea"/>
                <a:cs typeface="+mn-cs"/>
              </a:rPr>
              <a:t>[What additional resources (e.g., staff, heavy equipment and generators) would the wastewater utility need to prevent additional discharges of raw sewage into receiving waters as well as into residential and commercial districts?] </a:t>
            </a:r>
          </a:p>
          <a:p>
            <a:pPr lvl="0"/>
            <a:r>
              <a:rPr lang="en-US" sz="1200" kern="1200" dirty="0" smtClean="0">
                <a:solidFill>
                  <a:schemeClr val="tx1"/>
                </a:solidFill>
                <a:latin typeface="Arial" charset="0"/>
                <a:ea typeface="+mn-ea"/>
                <a:cs typeface="+mn-cs"/>
              </a:rPr>
              <a:t> [What process exists to prioritize repairs and drinking water service when supplies, staff and potable water are limited?  For instance, will your utility prioritize repairing water lines that provide fire protection services to dense areas or service to critical customers such as hospitals above other water mains?]</a:t>
            </a:r>
          </a:p>
          <a:p>
            <a:pPr lvl="0"/>
            <a:r>
              <a:rPr lang="en-US" sz="1200" kern="1200" dirty="0" smtClean="0">
                <a:solidFill>
                  <a:schemeClr val="tx1"/>
                </a:solidFill>
                <a:latin typeface="Arial" charset="0"/>
                <a:ea typeface="+mn-ea"/>
                <a:cs typeface="+mn-cs"/>
              </a:rPr>
              <a:t> [How will the utility manage their staff to avoid exhaustion?  How will they bring in “reinforcements”?]</a:t>
            </a:r>
          </a:p>
          <a:p>
            <a:pPr lvl="0"/>
            <a:r>
              <a:rPr lang="en-US" sz="1200" kern="1200" dirty="0" smtClean="0">
                <a:solidFill>
                  <a:schemeClr val="tx1"/>
                </a:solidFill>
                <a:latin typeface="Arial" charset="0"/>
                <a:ea typeface="+mn-ea"/>
                <a:cs typeface="+mn-cs"/>
              </a:rPr>
              <a:t> [What procedures have been developed to address logistical support (i.e., food, shelter and equipment for utility and mutual aid workers) during this incident?]</a:t>
            </a:r>
          </a:p>
          <a:p>
            <a:r>
              <a:rPr lang="en-US" sz="1200" kern="1200" dirty="0" smtClean="0">
                <a:solidFill>
                  <a:schemeClr val="tx1"/>
                </a:solidFill>
                <a:latin typeface="Arial" charset="0"/>
                <a:ea typeface="+mn-ea"/>
                <a:cs typeface="+mn-cs"/>
              </a:rPr>
              <a:t>[Security systems at the utility are likely to be compromised or not functioning after an incident such as this. How will the utility ensure the security of its facilities?]</a:t>
            </a:r>
            <a:endParaRPr lang="en-US"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2637557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7AF0EA-EDA1-4B4F-8525-C7EED8DB25A1}" type="slidenum">
              <a:rPr lang="en-US" smtClean="0">
                <a:solidFill>
                  <a:srgbClr val="000000"/>
                </a:solidFill>
              </a:rPr>
              <a:pPr/>
              <a:t>29</a:t>
            </a:fld>
            <a:endParaRPr 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93480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43C4982-FFDD-412B-B673-E968DFD1F2CE}" type="slidenum">
              <a:rPr lang="en-US" smtClean="0"/>
              <a:pPr/>
              <a:t>3</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4989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rgbClr val="3366FF"/>
                </a:solidFill>
                <a:latin typeface="Arial" charset="0"/>
                <a:ea typeface="+mn-ea"/>
                <a:cs typeface="+mn-cs"/>
              </a:rPr>
              <a:t>Discuss </a:t>
            </a:r>
            <a:r>
              <a:rPr lang="en-US" sz="1200" kern="1200" dirty="0">
                <a:solidFill>
                  <a:srgbClr val="3366FF"/>
                </a:solidFill>
                <a:latin typeface="Arial" charset="0"/>
                <a:ea typeface="+mn-ea"/>
                <a:cs typeface="+mn-cs"/>
              </a:rPr>
              <a:t>each objective and </a:t>
            </a:r>
            <a:r>
              <a:rPr lang="en-US" sz="1200" kern="1200">
                <a:solidFill>
                  <a:srgbClr val="3366FF"/>
                </a:solidFill>
                <a:latin typeface="Arial" charset="0"/>
                <a:ea typeface="+mn-ea"/>
                <a:cs typeface="+mn-cs"/>
              </a:rPr>
              <a:t>corresponding outcome.</a:t>
            </a:r>
            <a:endParaRPr lang="en-US" sz="1200" kern="1200" dirty="0">
              <a:solidFill>
                <a:srgbClr val="3366FF"/>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pPr>
                <a:defRPr/>
              </a:pPr>
              <a:t>30</a:t>
            </a:fld>
            <a:endParaRPr lang="en-US"/>
          </a:p>
        </p:txBody>
      </p:sp>
    </p:spTree>
    <p:extLst>
      <p:ext uri="{BB962C8B-B14F-4D97-AF65-F5344CB8AC3E}">
        <p14:creationId xmlns:p14="http://schemas.microsoft.com/office/powerpoint/2010/main" val="894476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17023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EFF6C26-9ACD-4ACC-9CE5-294314D94B2B}" type="slidenum">
              <a:rPr lang="en-US" smtClean="0"/>
              <a:pPr/>
              <a:t>4</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80496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73E9368-8725-4A6D-AFBC-F9C83D745A6D}" type="slidenum">
              <a:rPr lang="en-US" smtClean="0"/>
              <a:pPr/>
              <a:t>5</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1795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765BC0A-F0FB-4A43-8013-B59A1AECDE5C}" type="slidenum">
              <a:rPr lang="en-US" smtClean="0"/>
              <a:pPr/>
              <a:t>6</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0652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3B0273D-2A19-48AD-8616-20DAA3F8ADBD}" type="slidenum">
              <a:rPr lang="en-US" smtClean="0"/>
              <a:pPr/>
              <a:t>7</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269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95EEA3D1-D9EC-4324-9AAE-2F5175804CC9}" type="slidenum">
              <a:rPr lang="en-US" sz="1200"/>
              <a:pPr algn="r"/>
              <a:t>8</a:t>
            </a:fld>
            <a:endParaRPr 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3512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186FB74D-DF99-43B9-8B44-0220AA2BBF02}" type="slidenum">
              <a:rPr lang="en-US" sz="1200"/>
              <a:pPr algn="r"/>
              <a:t>9</a:t>
            </a:fld>
            <a:endParaRPr 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40278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219200" y="2133600"/>
            <a:ext cx="7772400" cy="1143000"/>
          </a:xfrm>
        </p:spPr>
        <p:txBody>
          <a:bodyPr/>
          <a:lstStyle>
            <a:lvl1pPr>
              <a:defRPr u="none">
                <a:solidFill>
                  <a:schemeClr val="tx1"/>
                </a:solidFill>
              </a:defRPr>
            </a:lvl1pPr>
          </a:lstStyle>
          <a:p>
            <a:r>
              <a:rPr lang="en-US"/>
              <a:t>Click to edit Master title style</a:t>
            </a:r>
          </a:p>
        </p:txBody>
      </p:sp>
      <p:sp>
        <p:nvSpPr>
          <p:cNvPr id="13315" name="Rectangle 3"/>
          <p:cNvSpPr>
            <a:spLocks noGrp="1" noChangeArrowheads="1"/>
          </p:cNvSpPr>
          <p:nvPr>
            <p:ph type="subTitle" idx="1"/>
          </p:nvPr>
        </p:nvSpPr>
        <p:spPr>
          <a:xfrm>
            <a:off x="1981200" y="3505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xfrm>
            <a:off x="1295400" y="6172200"/>
            <a:ext cx="1905000" cy="457200"/>
          </a:xfrm>
        </p:spPr>
        <p:txBody>
          <a:bodyPr/>
          <a:lstStyle>
            <a:lvl1pPr>
              <a:defRPr/>
            </a:lvl1pPr>
          </a:lstStyle>
          <a:p>
            <a:pPr>
              <a:defRPr/>
            </a:pPr>
            <a:fld id="{3AABD23B-CBDF-4676-9B1F-C7FD4A231CDE}" type="datetime1">
              <a:rPr lang="en-US"/>
              <a:pPr>
                <a:defRPr/>
              </a:pPr>
              <a:t>5/18/2018</a:t>
            </a:fld>
            <a:endParaRPr lang="en-US" dirty="0"/>
          </a:p>
        </p:txBody>
      </p:sp>
      <p:sp>
        <p:nvSpPr>
          <p:cNvPr id="5" name="Rectangle 5"/>
          <p:cNvSpPr>
            <a:spLocks noGrp="1" noChangeArrowheads="1"/>
          </p:cNvSpPr>
          <p:nvPr>
            <p:ph type="ftr" sz="quarter" idx="11"/>
          </p:nvPr>
        </p:nvSpPr>
        <p:spPr>
          <a:xfrm>
            <a:off x="3733800" y="6172200"/>
            <a:ext cx="2895600" cy="457200"/>
          </a:xfrm>
        </p:spPr>
        <p:txBody>
          <a:bodyPr/>
          <a:lstStyle>
            <a:lvl1pPr>
              <a:defRPr/>
            </a:lvl1pPr>
          </a:lstStyle>
          <a:p>
            <a:pPr>
              <a:defRPr/>
            </a:pPr>
            <a:r>
              <a:rPr lang="en-US" dirty="0"/>
              <a:t>Flood Scenario</a:t>
            </a:r>
          </a:p>
        </p:txBody>
      </p:sp>
      <p:sp>
        <p:nvSpPr>
          <p:cNvPr id="6" name="Rectangle 6"/>
          <p:cNvSpPr>
            <a:spLocks noGrp="1" noChangeArrowheads="1"/>
          </p:cNvSpPr>
          <p:nvPr>
            <p:ph type="sldNum" sz="quarter" idx="12"/>
          </p:nvPr>
        </p:nvSpPr>
        <p:spPr>
          <a:xfrm>
            <a:off x="7162800" y="6172200"/>
            <a:ext cx="1905000" cy="457200"/>
          </a:xfrm>
        </p:spPr>
        <p:txBody>
          <a:bodyPr/>
          <a:lstStyle>
            <a:lvl1pPr>
              <a:defRPr/>
            </a:lvl1pPr>
          </a:lstStyle>
          <a:p>
            <a:pPr>
              <a:defRPr/>
            </a:pPr>
            <a:fld id="{BA3E6026-020B-48A7-BD41-CC17A2278FC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FD27CC1-F1F0-497C-B35B-AC5206D644FE}" type="datetime1">
              <a:rPr lang="en-US"/>
              <a:pPr>
                <a:defRPr/>
              </a:pPr>
              <a:t>5/18/2018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E2098C5F-DD00-4366-BB2E-6FA5BB35185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8382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8382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171A17-C365-439B-B29E-B2FFE13F100B}" type="datetime1">
              <a:rPr lang="en-US"/>
              <a:pPr>
                <a:defRPr/>
              </a:pPr>
              <a:t>5/18/2018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8BE464B3-9520-41F7-B8A0-820F2E1919B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AABD23B-CBDF-4676-9B1F-C7FD4A231CDE}" type="datetime1">
              <a:rPr lang="en-US" smtClean="0"/>
              <a:pPr>
                <a:defRPr/>
              </a:pPr>
              <a:t>5/18/2018</a:t>
            </a:fld>
            <a:endParaRPr lang="en-US" dirty="0"/>
          </a:p>
        </p:txBody>
      </p:sp>
      <p:sp>
        <p:nvSpPr>
          <p:cNvPr id="19" name="Footer Placeholder 18"/>
          <p:cNvSpPr>
            <a:spLocks noGrp="1"/>
          </p:cNvSpPr>
          <p:nvPr>
            <p:ph type="ftr" sz="quarter" idx="11"/>
          </p:nvPr>
        </p:nvSpPr>
        <p:spPr/>
        <p:txBody>
          <a:bodyPr/>
          <a:lstStyle/>
          <a:p>
            <a:pPr>
              <a:defRPr/>
            </a:pPr>
            <a:r>
              <a:rPr lang="en-US" dirty="0" smtClean="0"/>
              <a:t>Flood Scenario</a:t>
            </a:r>
            <a:endParaRPr lang="en-US" dirty="0"/>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pPr>
                <a:defRPr/>
              </a:pPr>
              <a:t>5/18/2018</a:t>
            </a:fld>
            <a:endParaRPr lang="en-US" dirty="0"/>
          </a:p>
        </p:txBody>
      </p:sp>
      <p:sp>
        <p:nvSpPr>
          <p:cNvPr id="5" name="Footer Placeholder 4"/>
          <p:cNvSpPr>
            <a:spLocks noGrp="1"/>
          </p:cNvSpPr>
          <p:nvPr>
            <p:ph type="ftr" sz="quarter" idx="11"/>
          </p:nvPr>
        </p:nvSpPr>
        <p:spPr/>
        <p:txBody>
          <a:bodyPr/>
          <a:lstStyle/>
          <a:p>
            <a:pPr>
              <a:defRPr/>
            </a:pPr>
            <a:r>
              <a:rPr lang="en-US" dirty="0" smtClean="0"/>
              <a:t>Flood Scenario</a:t>
            </a:r>
            <a:endParaRPr lang="en-US" dirty="0"/>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pPr>
                <a:defRPr/>
              </a:pPr>
              <a:t>5/18/2018</a:t>
            </a:fld>
            <a:endParaRPr lang="en-US" dirty="0"/>
          </a:p>
        </p:txBody>
      </p:sp>
      <p:sp>
        <p:nvSpPr>
          <p:cNvPr id="5" name="Footer Placeholder 4"/>
          <p:cNvSpPr>
            <a:spLocks noGrp="1"/>
          </p:cNvSpPr>
          <p:nvPr>
            <p:ph type="ftr" sz="quarter" idx="11"/>
          </p:nvPr>
        </p:nvSpPr>
        <p:spPr/>
        <p:txBody>
          <a:bodyPr/>
          <a:lstStyle/>
          <a:p>
            <a:pPr>
              <a:defRPr/>
            </a:pPr>
            <a:r>
              <a:rPr lang="en-US" dirty="0" smtClean="0"/>
              <a:t>Flood Scenario</a:t>
            </a:r>
            <a:endParaRPr lang="en-US" dirty="0"/>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pPr>
                <a:defRPr/>
              </a:pPr>
              <a:t>5/18/2018</a:t>
            </a:fld>
            <a:endParaRPr lang="en-US" dirty="0"/>
          </a:p>
        </p:txBody>
      </p:sp>
      <p:sp>
        <p:nvSpPr>
          <p:cNvPr id="6" name="Footer Placeholder 5"/>
          <p:cNvSpPr>
            <a:spLocks noGrp="1"/>
          </p:cNvSpPr>
          <p:nvPr>
            <p:ph type="ftr" sz="quarter" idx="11"/>
          </p:nvPr>
        </p:nvSpPr>
        <p:spPr/>
        <p:txBody>
          <a:bodyPr/>
          <a:lstStyle/>
          <a:p>
            <a:pPr>
              <a:defRPr/>
            </a:pPr>
            <a:r>
              <a:rPr lang="en-US" dirty="0" smtClean="0"/>
              <a:t>Flood Scenario</a:t>
            </a:r>
            <a:endParaRPr lang="en-US" dirty="0"/>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pPr>
                <a:defRPr/>
              </a:pPr>
              <a:t>5/18/2018</a:t>
            </a:fld>
            <a:endParaRPr lang="en-US" dirty="0"/>
          </a:p>
        </p:txBody>
      </p:sp>
      <p:sp>
        <p:nvSpPr>
          <p:cNvPr id="8" name="Footer Placeholder 7"/>
          <p:cNvSpPr>
            <a:spLocks noGrp="1"/>
          </p:cNvSpPr>
          <p:nvPr>
            <p:ph type="ftr" sz="quarter" idx="11"/>
          </p:nvPr>
        </p:nvSpPr>
        <p:spPr/>
        <p:txBody>
          <a:bodyPr/>
          <a:lstStyle/>
          <a:p>
            <a:pPr>
              <a:defRPr/>
            </a:pPr>
            <a:r>
              <a:rPr lang="en-US" dirty="0" smtClean="0"/>
              <a:t>Flood Scenario</a:t>
            </a:r>
            <a:endParaRPr lang="en-US" dirty="0"/>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C4A4B8-41E1-46F3-B5C4-E14B565A2031}" type="datetime1">
              <a:rPr lang="en-US" smtClean="0"/>
              <a:pPr>
                <a:defRPr/>
              </a:pPr>
              <a:t>5/18/2018</a:t>
            </a:fld>
            <a:endParaRPr lang="en-US" dirty="0"/>
          </a:p>
        </p:txBody>
      </p:sp>
      <p:sp>
        <p:nvSpPr>
          <p:cNvPr id="4" name="Footer Placeholder 3"/>
          <p:cNvSpPr>
            <a:spLocks noGrp="1"/>
          </p:cNvSpPr>
          <p:nvPr>
            <p:ph type="ftr" sz="quarter" idx="11"/>
          </p:nvPr>
        </p:nvSpPr>
        <p:spPr/>
        <p:txBody>
          <a:bodyPr/>
          <a:lstStyle/>
          <a:p>
            <a:pPr>
              <a:defRPr/>
            </a:pPr>
            <a:r>
              <a:rPr lang="en-US" dirty="0" smtClean="0"/>
              <a:t>Flood Scenario</a:t>
            </a:r>
            <a:endParaRPr lang="en-US" dirty="0"/>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pPr>
                <a:defRPr/>
              </a:pPr>
              <a:t>5/18/2018</a:t>
            </a:fld>
            <a:endParaRPr lang="en-US" dirty="0"/>
          </a:p>
        </p:txBody>
      </p:sp>
      <p:sp>
        <p:nvSpPr>
          <p:cNvPr id="3" name="Footer Placeholder 2"/>
          <p:cNvSpPr>
            <a:spLocks noGrp="1"/>
          </p:cNvSpPr>
          <p:nvPr>
            <p:ph type="ftr" sz="quarter" idx="11"/>
          </p:nvPr>
        </p:nvSpPr>
        <p:spPr/>
        <p:txBody>
          <a:bodyPr/>
          <a:lstStyle/>
          <a:p>
            <a:pPr>
              <a:defRPr/>
            </a:pPr>
            <a:r>
              <a:rPr lang="en-US" dirty="0" smtClean="0"/>
              <a:t>Flood Scenario</a:t>
            </a:r>
            <a:endParaRPr lang="en-US" dirty="0"/>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pPr>
                <a:defRPr/>
              </a:pPr>
              <a:t>5/18/2018</a:t>
            </a:fld>
            <a:endParaRPr lang="en-US" dirty="0"/>
          </a:p>
        </p:txBody>
      </p:sp>
      <p:sp>
        <p:nvSpPr>
          <p:cNvPr id="6" name="Footer Placeholder 5"/>
          <p:cNvSpPr>
            <a:spLocks noGrp="1"/>
          </p:cNvSpPr>
          <p:nvPr>
            <p:ph type="ftr" sz="quarter" idx="11"/>
          </p:nvPr>
        </p:nvSpPr>
        <p:spPr/>
        <p:txBody>
          <a:bodyPr/>
          <a:lstStyle/>
          <a:p>
            <a:pPr>
              <a:defRPr/>
            </a:pPr>
            <a:r>
              <a:rPr lang="en-US" dirty="0" smtClean="0"/>
              <a:t>Flood Scenario</a:t>
            </a:r>
            <a:endParaRPr lang="en-US" dirty="0"/>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9661FBA-B87F-41EA-B01D-A9934D892926}" type="datetime1">
              <a:rPr lang="en-US"/>
              <a:pPr>
                <a:defRPr/>
              </a:pPr>
              <a:t>5/18/2018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D0A73337-DE87-42BF-A928-ADA1810B670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pPr>
                <a:defRPr/>
              </a:pPr>
              <a:t>5/18/2018</a:t>
            </a:fld>
            <a:endParaRPr lang="en-US" dirty="0"/>
          </a:p>
        </p:txBody>
      </p:sp>
      <p:sp>
        <p:nvSpPr>
          <p:cNvPr id="6" name="Footer Placeholder 5"/>
          <p:cNvSpPr>
            <a:spLocks noGrp="1"/>
          </p:cNvSpPr>
          <p:nvPr>
            <p:ph type="ftr" sz="quarter" idx="11"/>
          </p:nvPr>
        </p:nvSpPr>
        <p:spPr/>
        <p:txBody>
          <a:bodyPr/>
          <a:lstStyle/>
          <a:p>
            <a:pPr>
              <a:defRPr/>
            </a:pPr>
            <a:r>
              <a:rPr lang="en-US" dirty="0" smtClean="0"/>
              <a:t>Flood Scenario</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pPr>
                <a:defRPr/>
              </a:pPr>
              <a:t>5/18/2018</a:t>
            </a:fld>
            <a:endParaRPr lang="en-US" dirty="0"/>
          </a:p>
        </p:txBody>
      </p:sp>
      <p:sp>
        <p:nvSpPr>
          <p:cNvPr id="5" name="Footer Placeholder 4"/>
          <p:cNvSpPr>
            <a:spLocks noGrp="1"/>
          </p:cNvSpPr>
          <p:nvPr>
            <p:ph type="ftr" sz="quarter" idx="11"/>
          </p:nvPr>
        </p:nvSpPr>
        <p:spPr/>
        <p:txBody>
          <a:bodyPr/>
          <a:lstStyle/>
          <a:p>
            <a:pPr>
              <a:defRPr/>
            </a:pPr>
            <a:r>
              <a:rPr lang="en-US" dirty="0" smtClean="0"/>
              <a:t>Flood Scenario</a:t>
            </a:r>
            <a:endParaRPr lang="en-US" dirty="0"/>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pPr>
                <a:defRPr/>
              </a:pPr>
              <a:t>5/18/2018</a:t>
            </a:fld>
            <a:endParaRPr lang="en-US" dirty="0"/>
          </a:p>
        </p:txBody>
      </p:sp>
      <p:sp>
        <p:nvSpPr>
          <p:cNvPr id="5" name="Footer Placeholder 4"/>
          <p:cNvSpPr>
            <a:spLocks noGrp="1"/>
          </p:cNvSpPr>
          <p:nvPr>
            <p:ph type="ftr" sz="quarter" idx="11"/>
          </p:nvPr>
        </p:nvSpPr>
        <p:spPr/>
        <p:txBody>
          <a:bodyPr/>
          <a:lstStyle/>
          <a:p>
            <a:pPr>
              <a:defRPr/>
            </a:pPr>
            <a:r>
              <a:rPr lang="en-US" dirty="0" smtClean="0"/>
              <a:t>Flood Scenario</a:t>
            </a:r>
            <a:endParaRPr lang="en-US" dirty="0"/>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078C61E-DE33-4263-83ED-6BDCD4D452AA}" type="datetime1">
              <a:rPr lang="en-US"/>
              <a:pPr>
                <a:defRPr/>
              </a:pPr>
              <a:t>5/18/2018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AC4E8102-E1CC-4079-A16E-79F0388D387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046E03C-BDFD-4816-B91C-5EC466476ABA}" type="datetime1">
              <a:rPr lang="en-US"/>
              <a:pPr>
                <a:defRPr/>
              </a:pPr>
              <a:t>5/18/2018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Flood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B4002F2F-A1CB-4511-BA98-E55F67D9509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C0D7657-7397-4155-B66D-5E447DA085EB}" type="datetime1">
              <a:rPr lang="en-US"/>
              <a:pPr>
                <a:defRPr/>
              </a:pPr>
              <a:t>5/18/2018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Flood Scenario</a:t>
            </a:r>
          </a:p>
        </p:txBody>
      </p:sp>
      <p:sp>
        <p:nvSpPr>
          <p:cNvPr id="9" name="Rectangle 6"/>
          <p:cNvSpPr>
            <a:spLocks noGrp="1" noChangeArrowheads="1"/>
          </p:cNvSpPr>
          <p:nvPr>
            <p:ph type="sldNum" sz="quarter" idx="12"/>
          </p:nvPr>
        </p:nvSpPr>
        <p:spPr>
          <a:ln/>
        </p:spPr>
        <p:txBody>
          <a:bodyPr/>
          <a:lstStyle>
            <a:lvl1pPr>
              <a:defRPr/>
            </a:lvl1pPr>
          </a:lstStyle>
          <a:p>
            <a:pPr>
              <a:defRPr/>
            </a:pPr>
            <a:fld id="{41346FC8-D98E-429C-AFC4-139851425C7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FC4A4B8-41E1-46F3-B5C4-E14B565A2031}" type="datetime1">
              <a:rPr lang="en-US"/>
              <a:pPr>
                <a:defRPr/>
              </a:pPr>
              <a:t>5/18/2018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Flood Scenario</a:t>
            </a:r>
          </a:p>
        </p:txBody>
      </p:sp>
      <p:sp>
        <p:nvSpPr>
          <p:cNvPr id="5" name="Rectangle 6"/>
          <p:cNvSpPr>
            <a:spLocks noGrp="1" noChangeArrowheads="1"/>
          </p:cNvSpPr>
          <p:nvPr>
            <p:ph type="sldNum" sz="quarter" idx="12"/>
          </p:nvPr>
        </p:nvSpPr>
        <p:spPr>
          <a:ln/>
        </p:spPr>
        <p:txBody>
          <a:bodyPr/>
          <a:lstStyle>
            <a:lvl1pPr>
              <a:defRPr/>
            </a:lvl1pPr>
          </a:lstStyle>
          <a:p>
            <a:pPr>
              <a:defRPr/>
            </a:pPr>
            <a:fld id="{AE4B19F9-0D33-40A2-BB14-DF360865017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FFF2D4-EFE1-4CE4-9185-12C4021AF8F1}" type="datetime1">
              <a:rPr lang="en-US"/>
              <a:pPr>
                <a:defRPr/>
              </a:pPr>
              <a:t>5/18/2018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Flood Scenario</a:t>
            </a:r>
          </a:p>
        </p:txBody>
      </p:sp>
      <p:sp>
        <p:nvSpPr>
          <p:cNvPr id="4" name="Rectangle 6"/>
          <p:cNvSpPr>
            <a:spLocks noGrp="1" noChangeArrowheads="1"/>
          </p:cNvSpPr>
          <p:nvPr>
            <p:ph type="sldNum" sz="quarter" idx="12"/>
          </p:nvPr>
        </p:nvSpPr>
        <p:spPr>
          <a:ln/>
        </p:spPr>
        <p:txBody>
          <a:bodyPr/>
          <a:lstStyle>
            <a:lvl1pPr>
              <a:defRPr/>
            </a:lvl1pPr>
          </a:lstStyle>
          <a:p>
            <a:pPr>
              <a:defRPr/>
            </a:pPr>
            <a:fld id="{7FA4F20D-44AF-49C6-9EB5-28AB66E6C8D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1CB3636-E4DE-4A1C-B49E-C9FC7D226EC9}" type="datetime1">
              <a:rPr lang="en-US"/>
              <a:pPr>
                <a:defRPr/>
              </a:pPr>
              <a:t>5/18/2018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Flood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1EBCE388-D2E2-466F-B82B-AD2AFC9C9A6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27B13F-8073-461A-9C03-145918A4D4F5}" type="datetime1">
              <a:rPr lang="en-US"/>
              <a:pPr>
                <a:defRPr/>
              </a:pPr>
              <a:t>5/18/2018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Flood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E2D3653E-4594-4F57-81E1-BF5654EC2D2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7526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752600" y="1981200"/>
            <a:ext cx="7239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1219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A302350-5317-4B3A-820E-15AF85273768}" type="datetime1">
              <a:rPr lang="en-US"/>
              <a:pPr>
                <a:defRPr/>
              </a:pPr>
              <a:t>5/18/2018</a:t>
            </a:fld>
            <a:endParaRPr lang="en-US" dirty="0"/>
          </a:p>
        </p:txBody>
      </p:sp>
      <p:sp>
        <p:nvSpPr>
          <p:cNvPr id="12293" name="Rectangle 5"/>
          <p:cNvSpPr>
            <a:spLocks noGrp="1" noChangeArrowheads="1"/>
          </p:cNvSpPr>
          <p:nvPr>
            <p:ph type="ftr" sz="quarter" idx="3"/>
          </p:nvPr>
        </p:nvSpPr>
        <p:spPr bwMode="auto">
          <a:xfrm>
            <a:off x="3657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a:t>Flood Scenario</a:t>
            </a:r>
          </a:p>
        </p:txBody>
      </p:sp>
      <p:sp>
        <p:nvSpPr>
          <p:cNvPr id="12294"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B17363-CCD4-425C-8F2B-66FDC2B16C8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6" r:id="rId1"/>
    <p:sldLayoutId id="2147483815" r:id="rId2"/>
    <p:sldLayoutId id="2147483814" r:id="rId3"/>
    <p:sldLayoutId id="2147483813" r:id="rId4"/>
    <p:sldLayoutId id="2147483812" r:id="rId5"/>
    <p:sldLayoutId id="2147483811" r:id="rId6"/>
    <p:sldLayoutId id="2147483810" r:id="rId7"/>
    <p:sldLayoutId id="2147483809" r:id="rId8"/>
    <p:sldLayoutId id="2147483808" r:id="rId9"/>
    <p:sldLayoutId id="2147483807" r:id="rId10"/>
    <p:sldLayoutId id="2147483806" r:id="rId11"/>
  </p:sldLayoutIdLst>
  <p:hf hdr="0" dt="0"/>
  <p:txStyles>
    <p:titleStyle>
      <a:lvl1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0"/>
        </a:spcBef>
        <a:spcAft>
          <a:spcPct val="0"/>
        </a:spcAft>
        <a:buChar char="–"/>
        <a:defRPr>
          <a:solidFill>
            <a:schemeClr val="tx1"/>
          </a:solidFill>
          <a:latin typeface="+mn-lt"/>
        </a:defRPr>
      </a:lvl4pPr>
      <a:lvl5pPr marL="2057400" indent="-228600" algn="l" rtl="0" eaLnBrk="0" fontAlgn="base" hangingPunct="0">
        <a:spcBef>
          <a:spcPct val="0"/>
        </a:spcBef>
        <a:spcAft>
          <a:spcPct val="0"/>
        </a:spcAft>
        <a:buChar char="»"/>
        <a:defRPr>
          <a:solidFill>
            <a:schemeClr val="tx1"/>
          </a:solidFill>
          <a:latin typeface="+mn-lt"/>
        </a:defRPr>
      </a:lvl5pPr>
      <a:lvl6pPr marL="2514600" indent="-228600" algn="l" rtl="0" fontAlgn="base">
        <a:spcBef>
          <a:spcPct val="0"/>
        </a:spcBef>
        <a:spcAft>
          <a:spcPct val="0"/>
        </a:spcAft>
        <a:buChar char="»"/>
        <a:defRPr>
          <a:solidFill>
            <a:schemeClr val="tx1"/>
          </a:solidFill>
          <a:latin typeface="+mn-lt"/>
        </a:defRPr>
      </a:lvl6pPr>
      <a:lvl7pPr marL="2971800" indent="-228600" algn="l" rtl="0" fontAlgn="base">
        <a:spcBef>
          <a:spcPct val="0"/>
        </a:spcBef>
        <a:spcAft>
          <a:spcPct val="0"/>
        </a:spcAft>
        <a:buChar char="»"/>
        <a:defRPr>
          <a:solidFill>
            <a:schemeClr val="tx1"/>
          </a:solidFill>
          <a:latin typeface="+mn-lt"/>
        </a:defRPr>
      </a:lvl7pPr>
      <a:lvl8pPr marL="3429000" indent="-228600" algn="l" rtl="0" fontAlgn="base">
        <a:spcBef>
          <a:spcPct val="0"/>
        </a:spcBef>
        <a:spcAft>
          <a:spcPct val="0"/>
        </a:spcAft>
        <a:buChar char="»"/>
        <a:defRPr>
          <a:solidFill>
            <a:schemeClr val="tx1"/>
          </a:solidFill>
          <a:latin typeface="+mn-lt"/>
        </a:defRPr>
      </a:lvl8pPr>
      <a:lvl9pPr marL="3886200" indent="-228600" algn="l" rtl="0" fontAlgn="base">
        <a:spcBef>
          <a:spcPct val="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pPr>
                <a:defRPr/>
              </a:pPr>
              <a:t>5/18/2018</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dirty="0" smtClean="0"/>
              <a:t>Flood Scenario</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Earthquake scenario</a:t>
            </a:r>
            <a:endParaRPr lang="en-US" dirty="0"/>
          </a:p>
        </p:txBody>
      </p:sp>
      <p:sp>
        <p:nvSpPr>
          <p:cNvPr id="3074" name="Rectangle 6"/>
          <p:cNvSpPr>
            <a:spLocks noGrp="1" noChangeArrowheads="1"/>
          </p:cNvSpPr>
          <p:nvPr>
            <p:ph type="sldNum" sz="quarter" idx="12"/>
          </p:nvPr>
        </p:nvSpPr>
        <p:spPr/>
        <p:txBody>
          <a:bodyPr/>
          <a:lstStyle/>
          <a:p>
            <a:fld id="{DFE339D1-DC5B-4962-BAE8-26038209B53D}" type="slidenum">
              <a:rPr lang="en-US" smtClean="0"/>
              <a:pPr/>
              <a:t>1</a:t>
            </a:fld>
            <a:endParaRPr lang="en-US" dirty="0" smtClean="0"/>
          </a:p>
        </p:txBody>
      </p:sp>
      <p:sp>
        <p:nvSpPr>
          <p:cNvPr id="3076" name="Rectangle 8"/>
          <p:cNvSpPr>
            <a:spLocks noChangeArrowheads="1"/>
          </p:cNvSpPr>
          <p:nvPr/>
        </p:nvSpPr>
        <p:spPr bwMode="auto">
          <a:xfrm>
            <a:off x="685800" y="1066800"/>
            <a:ext cx="7772400" cy="327025"/>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Earthquake Scenario</a:t>
            </a:r>
            <a:endParaRPr lang="en-US" sz="4000" b="1" dirty="0">
              <a:solidFill>
                <a:schemeClr val="tx2"/>
              </a:solidFill>
            </a:endParaRPr>
          </a:p>
        </p:txBody>
      </p:sp>
      <p:sp>
        <p:nvSpPr>
          <p:cNvPr id="3077" name="Rectangle 9"/>
          <p:cNvSpPr>
            <a:spLocks noChangeArrowheads="1"/>
          </p:cNvSpPr>
          <p:nvPr/>
        </p:nvSpPr>
        <p:spPr bwMode="auto">
          <a:xfrm>
            <a:off x="1447800" y="5562600"/>
            <a:ext cx="6400800" cy="1676400"/>
          </a:xfrm>
          <a:prstGeom prst="rect">
            <a:avLst/>
          </a:prstGeom>
          <a:noFill/>
          <a:ln w="9525">
            <a:noFill/>
            <a:miter lim="800000"/>
            <a:headEnd/>
            <a:tailEnd/>
          </a:ln>
        </p:spPr>
        <p:txBody>
          <a:bodyPr/>
          <a:lstStyle/>
          <a:p>
            <a:pPr marL="342900" indent="-342900" algn="ctr" eaLnBrk="0" hangingPunct="0">
              <a:spcBef>
                <a:spcPct val="20000"/>
              </a:spcBef>
              <a:buFont typeface="Wingdings" pitchFamily="2" charset="2"/>
              <a:buNone/>
            </a:pPr>
            <a:r>
              <a:rPr lang="en-US" sz="2800" dirty="0">
                <a:solidFill>
                  <a:srgbClr val="04617B"/>
                </a:solidFill>
              </a:rPr>
              <a:t>Tabletop Exercise</a:t>
            </a:r>
          </a:p>
        </p:txBody>
      </p:sp>
      <p:sp>
        <p:nvSpPr>
          <p:cNvPr id="58370" name="AutoShape 2" descr="Image result for earthquake respo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8372" name="AutoShape 4" descr="Image result for earthquake respo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6" name="Picture 2" title="picture of water tank"/>
          <p:cNvPicPr>
            <a:picLocks noChangeAspect="1" noChangeArrowheads="1"/>
          </p:cNvPicPr>
          <p:nvPr/>
        </p:nvPicPr>
        <p:blipFill>
          <a:blip r:embed="rId3" cstate="print"/>
          <a:srcRect/>
          <a:stretch>
            <a:fillRect/>
          </a:stretch>
        </p:blipFill>
        <p:spPr bwMode="auto">
          <a:xfrm>
            <a:off x="1524000" y="1676400"/>
            <a:ext cx="6216589"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381000"/>
            <a:ext cx="8229600" cy="1143000"/>
          </a:xfrm>
        </p:spPr>
        <p:txBody>
          <a:bodyPr/>
          <a:lstStyle/>
          <a:p>
            <a:pPr algn="l" eaLnBrk="1" hangingPunct="1">
              <a:defRPr/>
            </a:pPr>
            <a:r>
              <a:rPr lang="en-US" dirty="0" smtClean="0"/>
              <a:t>Roles and Responsibilities:</a:t>
            </a:r>
          </a:p>
        </p:txBody>
      </p:sp>
      <p:sp>
        <p:nvSpPr>
          <p:cNvPr id="12290" name="Rectangle 6"/>
          <p:cNvSpPr>
            <a:spLocks noGrp="1" noChangeArrowheads="1"/>
          </p:cNvSpPr>
          <p:nvPr>
            <p:ph type="sldNum" sz="quarter" idx="12"/>
          </p:nvPr>
        </p:nvSpPr>
        <p:spPr>
          <a:noFill/>
        </p:spPr>
        <p:txBody>
          <a:bodyPr/>
          <a:lstStyle/>
          <a:p>
            <a:fld id="{872EC761-02FB-4447-AA2E-6E2E8E02EC6F}" type="slidenum">
              <a:rPr lang="en-US" smtClean="0"/>
              <a:pPr/>
              <a:t>10</a:t>
            </a:fld>
            <a:endParaRPr lang="en-US" dirty="0" smtClean="0"/>
          </a:p>
        </p:txBody>
      </p:sp>
      <p:sp>
        <p:nvSpPr>
          <p:cNvPr id="12292" name="Rectangle 3"/>
          <p:cNvSpPr>
            <a:spLocks noChangeArrowheads="1"/>
          </p:cNvSpPr>
          <p:nvPr/>
        </p:nvSpPr>
        <p:spPr bwMode="auto">
          <a:xfrm>
            <a:off x="612648" y="1676400"/>
            <a:ext cx="7772400" cy="5181600"/>
          </a:xfrm>
          <a:prstGeom prst="rect">
            <a:avLst/>
          </a:prstGeom>
          <a:noFill/>
          <a:ln w="9525">
            <a:noFill/>
            <a:miter lim="800000"/>
            <a:headEnd/>
            <a:tailEnd/>
          </a:ln>
        </p:spPr>
        <p:txBody>
          <a:bodyPr/>
          <a:lstStyle/>
          <a:p>
            <a:pPr marL="274320" indent="-274320">
              <a:lnSpc>
                <a:spcPct val="90000"/>
              </a:lnSpc>
              <a:spcBef>
                <a:spcPct val="20000"/>
              </a:spcBef>
              <a:buClr>
                <a:schemeClr val="accent3"/>
              </a:buClr>
              <a:buSzPct val="95000"/>
              <a:buFont typeface="Wingdings 2"/>
              <a:buChar char=""/>
            </a:pPr>
            <a:r>
              <a:rPr lang="en-US" sz="2600" dirty="0">
                <a:latin typeface="+mn-lt"/>
              </a:rPr>
              <a:t>Players respond to the situation presented based on expert knowledge of response procedures, current plans and </a:t>
            </a:r>
            <a:r>
              <a:rPr lang="en-US" sz="2600" dirty="0" smtClean="0">
                <a:latin typeface="+mn-lt"/>
              </a:rPr>
              <a:t>procedures, and </a:t>
            </a:r>
            <a:r>
              <a:rPr lang="en-US" sz="2600" dirty="0">
                <a:latin typeface="+mn-lt"/>
              </a:rPr>
              <a:t>insights derived from training and </a:t>
            </a:r>
            <a:r>
              <a:rPr lang="en-US" sz="2600" dirty="0" smtClean="0">
                <a:latin typeface="+mn-lt"/>
              </a:rPr>
              <a:t>experience</a:t>
            </a:r>
            <a:endParaRPr lang="en-US" sz="2600" dirty="0">
              <a:latin typeface="+mn-lt"/>
            </a:endParaRPr>
          </a:p>
          <a:p>
            <a:pPr marL="274320" lvl="0" indent="-274320">
              <a:lnSpc>
                <a:spcPct val="90000"/>
              </a:lnSpc>
              <a:spcBef>
                <a:spcPct val="20000"/>
              </a:spcBef>
              <a:buClr>
                <a:srgbClr val="0BD0D9"/>
              </a:buClr>
              <a:buSzPct val="95000"/>
              <a:buFont typeface="Wingdings 2"/>
              <a:buChar char=""/>
            </a:pPr>
            <a:r>
              <a:rPr lang="en-US" sz="2600" dirty="0" smtClean="0">
                <a:solidFill>
                  <a:prstClr val="black"/>
                </a:solidFill>
                <a:latin typeface="Constantia"/>
              </a:rPr>
              <a:t>Observers observe the exercise but do not participate in the facilitated discussion period</a:t>
            </a:r>
          </a:p>
          <a:p>
            <a:pPr marL="274320" indent="-274320">
              <a:lnSpc>
                <a:spcPct val="90000"/>
              </a:lnSpc>
              <a:spcBef>
                <a:spcPct val="20000"/>
              </a:spcBef>
              <a:buClr>
                <a:schemeClr val="accent3"/>
              </a:buClr>
              <a:buSzPct val="95000"/>
              <a:buFont typeface="Wingdings 2"/>
              <a:buChar char=""/>
            </a:pPr>
            <a:r>
              <a:rPr lang="en-US" sz="2600" dirty="0" smtClean="0">
                <a:latin typeface="+mn-lt"/>
              </a:rPr>
              <a:t>Facilitators </a:t>
            </a:r>
            <a:r>
              <a:rPr lang="en-US" sz="2600" dirty="0">
                <a:latin typeface="+mn-lt"/>
              </a:rPr>
              <a:t>lead the exercise by presenting the scenario narrative and facilitating the discussion period and “hot wash” (</a:t>
            </a:r>
            <a:r>
              <a:rPr lang="en-US" sz="2600" dirty="0" smtClean="0">
                <a:latin typeface="+mn-lt"/>
              </a:rPr>
              <a:t>Action planning </a:t>
            </a:r>
            <a:r>
              <a:rPr lang="en-US" sz="2600" dirty="0">
                <a:latin typeface="+mn-lt"/>
              </a:rPr>
              <a:t>s</a:t>
            </a:r>
            <a:r>
              <a:rPr lang="en-US" sz="2600" dirty="0" smtClean="0">
                <a:latin typeface="+mn-lt"/>
              </a:rPr>
              <a:t>ession </a:t>
            </a:r>
            <a:r>
              <a:rPr lang="en-US" sz="2600" dirty="0">
                <a:latin typeface="+mn-lt"/>
              </a:rPr>
              <a:t>or review session</a:t>
            </a:r>
            <a:r>
              <a:rPr lang="en-US" sz="2600" dirty="0" smtClean="0">
                <a:latin typeface="+mn-lt"/>
              </a:rPr>
              <a:t>)</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Evaluators monitor the exercise, track accomplishments according to </a:t>
            </a:r>
            <a:r>
              <a:rPr lang="en-US" sz="2600" dirty="0" smtClean="0">
                <a:latin typeface="+mn-lt"/>
              </a:rPr>
              <a:t>objectives and </a:t>
            </a:r>
            <a:r>
              <a:rPr lang="en-US" sz="2600" dirty="0">
                <a:latin typeface="+mn-lt"/>
              </a:rPr>
              <a:t>may ask </a:t>
            </a:r>
            <a:r>
              <a:rPr lang="en-US" sz="2600" dirty="0" smtClean="0">
                <a:latin typeface="+mn-lt"/>
              </a:rPr>
              <a:t>questions</a:t>
            </a:r>
            <a:endParaRPr lang="en-US" sz="26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Rules:</a:t>
            </a:r>
          </a:p>
        </p:txBody>
      </p:sp>
      <p:sp>
        <p:nvSpPr>
          <p:cNvPr id="13316" name="Rectangle 3"/>
          <p:cNvSpPr>
            <a:spLocks noGrp="1" noChangeArrowheads="1"/>
          </p:cNvSpPr>
          <p:nvPr>
            <p:ph idx="1"/>
          </p:nvPr>
        </p:nvSpPr>
        <p:spPr>
          <a:xfrm>
            <a:off x="612648" y="1901952"/>
            <a:ext cx="8153400" cy="4419600"/>
          </a:xfrm>
        </p:spPr>
        <p:txBody>
          <a:bodyPr>
            <a:normAutofit/>
          </a:bodyPr>
          <a:lstStyle/>
          <a:p>
            <a:pPr>
              <a:lnSpc>
                <a:spcPct val="90000"/>
              </a:lnSpc>
            </a:pPr>
            <a:r>
              <a:rPr lang="en-US" dirty="0" smtClean="0"/>
              <a:t>This exercise will be held in an open, low-stress, no-fault environment </a:t>
            </a:r>
            <a:r>
              <a:rPr lang="en-US" dirty="0" smtClean="0">
                <a:sym typeface="Symbol"/>
              </a:rPr>
              <a:t> v</a:t>
            </a:r>
            <a:r>
              <a:rPr lang="en-US" dirty="0" smtClean="0"/>
              <a:t>arying viewpoints, even disagreements, are expected</a:t>
            </a:r>
          </a:p>
          <a:p>
            <a:pPr>
              <a:lnSpc>
                <a:spcPct val="90000"/>
              </a:lnSpc>
            </a:pPr>
            <a:r>
              <a:rPr lang="en-US" dirty="0" smtClean="0"/>
              <a:t>Respond to the scenario using your knowledge of current plans and capabilities (i.e., you may use only existing assets) and insights derived from your training</a:t>
            </a:r>
          </a:p>
          <a:p>
            <a:pPr>
              <a:lnSpc>
                <a:spcPct val="90000"/>
              </a:lnSpc>
            </a:pPr>
            <a:r>
              <a:rPr lang="en-US" dirty="0" smtClean="0"/>
              <a:t>Decisions are not precedent setting and may not reflect your organization’s final position on a given issue </a:t>
            </a:r>
            <a:r>
              <a:rPr lang="en-US" dirty="0" smtClean="0">
                <a:sym typeface="Symbol"/>
              </a:rPr>
              <a:t> t</a:t>
            </a:r>
            <a:r>
              <a:rPr lang="en-US" dirty="0" smtClean="0"/>
              <a:t>his exercise is an opportunity to discuss and present multiple options and possible solutions</a:t>
            </a:r>
          </a:p>
        </p:txBody>
      </p:sp>
      <p:sp>
        <p:nvSpPr>
          <p:cNvPr id="13314" name="Rectangle 6"/>
          <p:cNvSpPr>
            <a:spLocks noGrp="1" noChangeArrowheads="1"/>
          </p:cNvSpPr>
          <p:nvPr>
            <p:ph type="sldNum" sz="quarter" idx="12"/>
          </p:nvPr>
        </p:nvSpPr>
        <p:spPr>
          <a:noFill/>
        </p:spPr>
        <p:txBody>
          <a:bodyPr/>
          <a:lstStyle/>
          <a:p>
            <a:fld id="{8E1530DB-B31B-44AF-981C-467BAFAFE08F}" type="slidenum">
              <a:rPr lang="en-US" smtClean="0"/>
              <a:pPr/>
              <a:t>11</a:t>
            </a:fld>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Rules: (cont.)</a:t>
            </a:r>
          </a:p>
        </p:txBody>
      </p:sp>
      <p:sp>
        <p:nvSpPr>
          <p:cNvPr id="14340" name="Rectangle 3"/>
          <p:cNvSpPr>
            <a:spLocks noGrp="1" noChangeArrowheads="1"/>
          </p:cNvSpPr>
          <p:nvPr>
            <p:ph idx="1"/>
          </p:nvPr>
        </p:nvSpPr>
        <p:spPr>
          <a:xfrm>
            <a:off x="612648" y="1901952"/>
            <a:ext cx="8153400" cy="5105400"/>
          </a:xfrm>
          <a:noFill/>
          <a:ln w="0">
            <a:noFill/>
          </a:ln>
        </p:spPr>
        <p:txBody>
          <a:bodyPr>
            <a:normAutofit fontScale="92500"/>
          </a:bodyPr>
          <a:lstStyle/>
          <a:p>
            <a:r>
              <a:rPr lang="en-US" dirty="0" smtClean="0"/>
              <a:t>Issue identification is not as valuable as suggestions and recommended actions that could improve [</a:t>
            </a:r>
            <a:r>
              <a:rPr lang="en-US" dirty="0" smtClean="0">
                <a:solidFill>
                  <a:srgbClr val="FF0000"/>
                </a:solidFill>
              </a:rPr>
              <a:t>prevention, protection, mitigation, response or recovery</a:t>
            </a:r>
            <a:r>
              <a:rPr lang="en-US" dirty="0" smtClean="0"/>
              <a:t>] efforts </a:t>
            </a:r>
            <a:r>
              <a:rPr lang="en-US" dirty="0" smtClean="0">
                <a:sym typeface="Symbol"/>
              </a:rPr>
              <a:t></a:t>
            </a:r>
            <a:r>
              <a:rPr lang="en-US" dirty="0" smtClean="0"/>
              <a:t> problem-solving efforts should be the focus</a:t>
            </a:r>
          </a:p>
          <a:p>
            <a:r>
              <a:rPr lang="en-US" dirty="0" smtClean="0"/>
              <a:t>Assume there will be cooperation and support from other responders and agencies</a:t>
            </a:r>
          </a:p>
          <a:p>
            <a:r>
              <a:rPr lang="en-US" dirty="0" smtClean="0"/>
              <a:t>The basis for discussion consists of the scenario narrative and modules, your experience, your understanding of your Emergency Response Plan (ERP), your intuition and other utility resources included as part of this material or that you brought with you</a:t>
            </a:r>
          </a:p>
          <a:p>
            <a:r>
              <a:rPr lang="en-US" dirty="0" smtClean="0"/>
              <a:t>Treat the scenario as if it will affect your area</a:t>
            </a:r>
          </a:p>
        </p:txBody>
      </p:sp>
      <p:sp>
        <p:nvSpPr>
          <p:cNvPr id="14338" name="Rectangle 6"/>
          <p:cNvSpPr>
            <a:spLocks noGrp="1" noChangeArrowheads="1"/>
          </p:cNvSpPr>
          <p:nvPr>
            <p:ph type="sldNum" sz="quarter" idx="12"/>
          </p:nvPr>
        </p:nvSpPr>
        <p:spPr>
          <a:noFill/>
        </p:spPr>
        <p:txBody>
          <a:bodyPr/>
          <a:lstStyle/>
          <a:p>
            <a:fld id="{3C23DEC5-D234-4B2D-A7BD-B20865D8CB3F}" type="slidenum">
              <a:rPr lang="en-US" smtClean="0"/>
              <a:pPr/>
              <a:t>12</a:t>
            </a:fld>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Action planning </a:t>
            </a:r>
            <a:r>
              <a:rPr lang="en-US" dirty="0" err="1" smtClean="0"/>
              <a:t>seesion</a:t>
            </a:r>
            <a:endParaRPr lang="en-US" dirty="0"/>
          </a:p>
        </p:txBody>
      </p:sp>
      <p:sp>
        <p:nvSpPr>
          <p:cNvPr id="15362" name="Rectangle 6"/>
          <p:cNvSpPr>
            <a:spLocks noGrp="1" noChangeArrowheads="1"/>
          </p:cNvSpPr>
          <p:nvPr>
            <p:ph type="sldNum" sz="quarter" idx="12"/>
          </p:nvPr>
        </p:nvSpPr>
        <p:spPr/>
        <p:txBody>
          <a:bodyPr/>
          <a:lstStyle/>
          <a:p>
            <a:fld id="{15E17F79-421C-4B96-B965-857610D4DD44}" type="slidenum">
              <a:rPr lang="en-US" smtClean="0"/>
              <a:pPr/>
              <a:t>13</a:t>
            </a:fld>
            <a:endParaRPr lang="en-US" dirty="0" smtClean="0"/>
          </a:p>
        </p:txBody>
      </p:sp>
      <p:sp>
        <p:nvSpPr>
          <p:cNvPr id="46082" name="Rectangle 2"/>
          <p:cNvSpPr>
            <a:spLocks noChangeArrowheads="1"/>
          </p:cNvSpPr>
          <p:nvPr/>
        </p:nvSpPr>
        <p:spPr bwMode="auto">
          <a:xfrm>
            <a:off x="457200" y="704088"/>
            <a:ext cx="8229600" cy="1143000"/>
          </a:xfrm>
          <a:prstGeom prst="rect">
            <a:avLst/>
          </a:prstGeom>
          <a:noFill/>
          <a:ln w="9525">
            <a:noFill/>
            <a:miter lim="800000"/>
            <a:headEnd/>
            <a:tailEnd/>
          </a:ln>
        </p:spPr>
        <p:txBody>
          <a:bodyPr anchor="ctr"/>
          <a:lstStyle/>
          <a:p>
            <a:pPr>
              <a:defRPr/>
            </a:pPr>
            <a:r>
              <a:rPr lang="en-US" sz="5000" dirty="0" smtClean="0">
                <a:solidFill>
                  <a:schemeClr val="tx2"/>
                </a:solidFill>
                <a:latin typeface="+mj-lt"/>
              </a:rPr>
              <a:t>Action Planning </a:t>
            </a:r>
            <a:r>
              <a:rPr lang="en-US" sz="5000" dirty="0">
                <a:solidFill>
                  <a:schemeClr val="tx2"/>
                </a:solidFill>
                <a:latin typeface="+mj-lt"/>
              </a:rPr>
              <a:t>Session:</a:t>
            </a:r>
          </a:p>
        </p:txBody>
      </p:sp>
      <p:sp>
        <p:nvSpPr>
          <p:cNvPr id="15364" name="Rectangle 3"/>
          <p:cNvSpPr>
            <a:spLocks noChangeArrowheads="1"/>
          </p:cNvSpPr>
          <p:nvPr/>
        </p:nvSpPr>
        <p:spPr bwMode="auto">
          <a:xfrm>
            <a:off x="612648" y="1905000"/>
            <a:ext cx="7239000" cy="4038600"/>
          </a:xfrm>
          <a:prstGeom prst="rect">
            <a:avLst/>
          </a:prstGeom>
          <a:noFill/>
          <a:ln w="9525">
            <a:noFill/>
            <a:miter lim="800000"/>
            <a:headEnd/>
            <a:tailEnd/>
          </a:ln>
        </p:spPr>
        <p:txBody>
          <a:bodyPr/>
          <a:lstStyle/>
          <a:p>
            <a:pPr marL="274320" indent="-274320">
              <a:lnSpc>
                <a:spcPct val="90000"/>
              </a:lnSpc>
              <a:spcBef>
                <a:spcPct val="20000"/>
              </a:spcBef>
              <a:buClr>
                <a:schemeClr val="accent3"/>
              </a:buClr>
              <a:buSzPct val="95000"/>
              <a:buFont typeface="Wingdings 2"/>
              <a:buChar char=""/>
            </a:pPr>
            <a:r>
              <a:rPr lang="en-US" sz="2600" dirty="0">
                <a:latin typeface="+mn-lt"/>
              </a:rPr>
              <a:t>Following the facilitated discussion period, the facilitator will lead an </a:t>
            </a:r>
            <a:r>
              <a:rPr lang="en-US" sz="2600" dirty="0" smtClean="0">
                <a:latin typeface="+mn-lt"/>
              </a:rPr>
              <a:t>Action Planning </a:t>
            </a:r>
            <a:r>
              <a:rPr lang="en-US" sz="2600" dirty="0">
                <a:latin typeface="+mn-lt"/>
              </a:rPr>
              <a:t>Session, also known as a “hot wash</a:t>
            </a:r>
            <a:r>
              <a:rPr lang="en-US" sz="2600" dirty="0" smtClean="0">
                <a:latin typeface="+mn-lt"/>
              </a:rPr>
              <a:t>”</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Participants are encouraged to identify, </a:t>
            </a:r>
            <a:r>
              <a:rPr lang="en-US" sz="2600" dirty="0" smtClean="0">
                <a:latin typeface="+mn-lt"/>
              </a:rPr>
              <a:t>discuss and </a:t>
            </a:r>
            <a:r>
              <a:rPr lang="en-US" sz="2600" dirty="0">
                <a:latin typeface="+mn-lt"/>
              </a:rPr>
              <a:t>prioritize next steps, actions, </a:t>
            </a:r>
            <a:r>
              <a:rPr lang="en-US" sz="2600" dirty="0" smtClean="0">
                <a:latin typeface="+mn-lt"/>
              </a:rPr>
              <a:t>tasks and </a:t>
            </a:r>
            <a:r>
              <a:rPr lang="en-US" sz="2600" dirty="0">
                <a:latin typeface="+mn-lt"/>
              </a:rPr>
              <a:t>other follow-up </a:t>
            </a:r>
            <a:r>
              <a:rPr lang="en-US" sz="2600" dirty="0" smtClean="0">
                <a:latin typeface="+mn-lt"/>
              </a:rPr>
              <a:t>activities</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Identify additional collaborators if </a:t>
            </a:r>
            <a:r>
              <a:rPr lang="en-US" sz="2600" dirty="0" smtClean="0">
                <a:latin typeface="+mn-lt"/>
              </a:rPr>
              <a:t>needed</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Schedule a follow-up meeting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Cybersecurity scenario</a:t>
            </a:r>
            <a:endParaRPr lang="en-US" dirty="0"/>
          </a:p>
        </p:txBody>
      </p:sp>
      <p:sp>
        <p:nvSpPr>
          <p:cNvPr id="3074" name="Rectangle 6"/>
          <p:cNvSpPr>
            <a:spLocks noGrp="1" noChangeArrowheads="1"/>
          </p:cNvSpPr>
          <p:nvPr>
            <p:ph type="sldNum" sz="quarter" idx="12"/>
          </p:nvPr>
        </p:nvSpPr>
        <p:spPr/>
        <p:txBody>
          <a:bodyPr/>
          <a:lstStyle/>
          <a:p>
            <a:fld id="{DFE339D1-DC5B-4962-BAE8-26038209B53D}" type="slidenum">
              <a:rPr lang="en-US" smtClean="0">
                <a:solidFill>
                  <a:srgbClr val="04617B">
                    <a:shade val="90000"/>
                  </a:srgbClr>
                </a:solidFill>
              </a:rPr>
              <a:pPr/>
              <a:t>14</a:t>
            </a:fld>
            <a:endParaRPr lang="en-US">
              <a:solidFill>
                <a:srgbClr val="04617B">
                  <a:shade val="90000"/>
                </a:srgbClr>
              </a:solidFill>
            </a:endParaRPr>
          </a:p>
        </p:txBody>
      </p:sp>
      <p:sp>
        <p:nvSpPr>
          <p:cNvPr id="3076" name="Rectangle 8"/>
          <p:cNvSpPr>
            <a:spLocks noChangeArrowheads="1"/>
          </p:cNvSpPr>
          <p:nvPr/>
        </p:nvSpPr>
        <p:spPr bwMode="auto">
          <a:xfrm>
            <a:off x="762000" y="2895600"/>
            <a:ext cx="7772400" cy="327025"/>
          </a:xfrm>
          <a:prstGeom prst="rect">
            <a:avLst/>
          </a:prstGeom>
          <a:noFill/>
          <a:ln w="9525">
            <a:noFill/>
            <a:miter lim="800000"/>
            <a:headEnd/>
            <a:tailEnd/>
          </a:ln>
        </p:spPr>
        <p:txBody>
          <a:bodyPr anchor="ctr"/>
          <a:lstStyle/>
          <a:p>
            <a:pPr algn="ctr" eaLnBrk="0" hangingPunct="0"/>
            <a:r>
              <a:rPr lang="en-US" sz="4000" b="1" dirty="0" smtClean="0">
                <a:solidFill>
                  <a:srgbClr val="04617B"/>
                </a:solidFill>
              </a:rPr>
              <a:t>Earthquake </a:t>
            </a:r>
            <a:r>
              <a:rPr lang="en-US" sz="4000" b="1" dirty="0">
                <a:solidFill>
                  <a:srgbClr val="04617B"/>
                </a:solidFill>
              </a:rPr>
              <a:t>Scenario</a:t>
            </a:r>
          </a:p>
        </p:txBody>
      </p:sp>
    </p:spTree>
    <p:extLst>
      <p:ext uri="{BB962C8B-B14F-4D97-AF65-F5344CB8AC3E}">
        <p14:creationId xmlns:p14="http://schemas.microsoft.com/office/powerpoint/2010/main" val="1993184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Background</a:t>
            </a:r>
          </a:p>
        </p:txBody>
      </p:sp>
      <p:sp>
        <p:nvSpPr>
          <p:cNvPr id="17412" name="Rectangle 3"/>
          <p:cNvSpPr>
            <a:spLocks noGrp="1" noChangeArrowheads="1"/>
          </p:cNvSpPr>
          <p:nvPr>
            <p:ph idx="1"/>
          </p:nvPr>
        </p:nvSpPr>
        <p:spPr>
          <a:xfrm>
            <a:off x="612648" y="1901952"/>
            <a:ext cx="7315200" cy="5181600"/>
          </a:xfrm>
        </p:spPr>
        <p:txBody>
          <a:bodyPr>
            <a:noAutofit/>
          </a:bodyPr>
          <a:lstStyle/>
          <a:p>
            <a:r>
              <a:rPr lang="en-US" dirty="0" smtClean="0"/>
              <a:t>The weather forecast predicts rain</a:t>
            </a:r>
          </a:p>
          <a:p>
            <a:r>
              <a:rPr lang="en-US" dirty="0" smtClean="0"/>
              <a:t>Winds are from the west-southwest at 5-10 mph</a:t>
            </a:r>
          </a:p>
          <a:p>
            <a:r>
              <a:rPr lang="en-US" dirty="0" smtClean="0"/>
              <a:t>The high for the day is forecast to be 70 degrees Fahrenheit</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15</a:t>
            </a:fld>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16</a:t>
            </a:fld>
            <a:endParaRPr lang="en-US" dirty="0" smtClean="0"/>
          </a:p>
        </p:txBody>
      </p:sp>
      <p:sp>
        <p:nvSpPr>
          <p:cNvPr id="72706" name="Rectangle 2"/>
          <p:cNvSpPr>
            <a:spLocks noGrp="1" noChangeArrowheads="1"/>
          </p:cNvSpPr>
          <p:nvPr>
            <p:ph type="ctrTitle" idx="4294967295"/>
          </p:nvPr>
        </p:nvSpPr>
        <p:spPr>
          <a:xfrm>
            <a:off x="1371600" y="1219200"/>
            <a:ext cx="7772400" cy="1143000"/>
          </a:xfrm>
        </p:spPr>
        <p:txBody>
          <a:bodyPr>
            <a:normAutofit fontScale="90000"/>
          </a:bodyPr>
          <a:lstStyle/>
          <a:p>
            <a:pPr>
              <a:defRPr/>
            </a:pPr>
            <a:r>
              <a:rPr lang="en-US" b="1" dirty="0" smtClean="0"/>
              <a:t>Module 1 – June 24 </a:t>
            </a:r>
            <a:br>
              <a:rPr lang="en-US" b="1" dirty="0" smtClean="0"/>
            </a:br>
            <a:r>
              <a:rPr lang="en-US" b="1" dirty="0" smtClean="0"/>
              <a:t>The Earthquake</a:t>
            </a:r>
          </a:p>
        </p:txBody>
      </p:sp>
      <p:pic>
        <p:nvPicPr>
          <p:cNvPr id="27650" name="Picture 2" descr="Image result for moderate earthquake"/>
          <p:cNvPicPr>
            <a:picLocks noChangeAspect="1" noChangeArrowheads="1"/>
          </p:cNvPicPr>
          <p:nvPr/>
        </p:nvPicPr>
        <p:blipFill>
          <a:blip r:embed="rId3" cstate="print"/>
          <a:srcRect/>
          <a:stretch>
            <a:fillRect/>
          </a:stretch>
        </p:blipFill>
        <p:spPr bwMode="auto">
          <a:xfrm>
            <a:off x="1447800" y="2590800"/>
            <a:ext cx="5257800" cy="352149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p>
            <a:fld id="{AA5C1831-F849-4470-9512-A1B0264C4C20}" type="slidenum">
              <a:rPr lang="en-US" smtClean="0"/>
              <a:pPr/>
              <a:t>17</a:t>
            </a:fld>
            <a:endParaRPr lang="en-US" dirty="0" smtClean="0"/>
          </a:p>
        </p:txBody>
      </p:sp>
      <p:sp>
        <p:nvSpPr>
          <p:cNvPr id="64514" name="Rectangle 2"/>
          <p:cNvSpPr>
            <a:spLocks noGrp="1" noChangeArrowheads="1"/>
          </p:cNvSpPr>
          <p:nvPr>
            <p:ph type="title" idx="4294967295"/>
          </p:nvPr>
        </p:nvSpPr>
        <p:spPr>
          <a:xfrm>
            <a:off x="457200" y="704088"/>
            <a:ext cx="8229600" cy="1143000"/>
          </a:xfrm>
        </p:spPr>
        <p:txBody>
          <a:bodyPr/>
          <a:lstStyle/>
          <a:p>
            <a:pPr>
              <a:defRPr/>
            </a:pPr>
            <a:r>
              <a:rPr lang="en-US" dirty="0" smtClean="0"/>
              <a:t>Module 1 – June 24, 1415 hrs</a:t>
            </a:r>
          </a:p>
        </p:txBody>
      </p:sp>
      <p:sp>
        <p:nvSpPr>
          <p:cNvPr id="18436" name="Rectangle 3"/>
          <p:cNvSpPr>
            <a:spLocks noGrp="1" noChangeArrowheads="1"/>
          </p:cNvSpPr>
          <p:nvPr>
            <p:ph type="body" idx="4294967295"/>
          </p:nvPr>
        </p:nvSpPr>
        <p:spPr>
          <a:xfrm>
            <a:off x="612648" y="1901952"/>
            <a:ext cx="7696200" cy="4422648"/>
          </a:xfrm>
        </p:spPr>
        <p:txBody>
          <a:bodyPr>
            <a:normAutofit/>
          </a:bodyPr>
          <a:lstStyle/>
          <a:p>
            <a:r>
              <a:rPr lang="en-US" dirty="0" smtClean="0"/>
              <a:t>Suddenly, the ground shakes violently</a:t>
            </a:r>
          </a:p>
          <a:p>
            <a:r>
              <a:rPr lang="en-US" dirty="0" smtClean="0"/>
              <a:t>Seismologists at the regional Earthquake Data Center (EDC) measure the earthquake at 6.0 on the Richter scale</a:t>
            </a:r>
          </a:p>
          <a:p>
            <a:r>
              <a:rPr lang="en-US" dirty="0" smtClean="0"/>
              <a:t>The EDC relays the earthquake data to the U.S. Geological Survey (USGS)</a:t>
            </a:r>
          </a:p>
          <a:p>
            <a:r>
              <a:rPr lang="en-US" dirty="0" smtClean="0"/>
              <a:t>Two sizeable aftershocks of 4.7 and 4.5 occur within the first hour </a:t>
            </a:r>
          </a:p>
          <a:p>
            <a:r>
              <a:rPr lang="en-US" dirty="0" smtClean="0"/>
              <a:t>More aftershocks are expected over the next 24 to 48 hours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p>
            <a:fld id="{AA5C1831-F849-4470-9512-A1B0264C4C20}" type="slidenum">
              <a:rPr lang="en-US" smtClean="0"/>
              <a:pPr/>
              <a:t>18</a:t>
            </a:fld>
            <a:endParaRPr lang="en-US" dirty="0" smtClean="0"/>
          </a:p>
        </p:txBody>
      </p:sp>
      <p:sp>
        <p:nvSpPr>
          <p:cNvPr id="64514" name="Rectangle 2"/>
          <p:cNvSpPr>
            <a:spLocks noGrp="1" noChangeArrowheads="1"/>
          </p:cNvSpPr>
          <p:nvPr>
            <p:ph type="title" idx="4294967295"/>
          </p:nvPr>
        </p:nvSpPr>
        <p:spPr>
          <a:xfrm>
            <a:off x="644493" y="990600"/>
            <a:ext cx="7467600" cy="972312"/>
          </a:xfrm>
        </p:spPr>
        <p:txBody>
          <a:bodyPr>
            <a:normAutofit fontScale="90000"/>
          </a:bodyPr>
          <a:lstStyle/>
          <a:p>
            <a:pPr lvl="0">
              <a:defRPr/>
            </a:pPr>
            <a:r>
              <a:rPr lang="en-US" sz="4300" dirty="0">
                <a:solidFill>
                  <a:srgbClr val="04617B"/>
                </a:solidFill>
                <a:ea typeface="+mn-ea"/>
                <a:cs typeface="+mn-cs"/>
              </a:rPr>
              <a:t>Module 1, – June 24, 1415 </a:t>
            </a:r>
            <a:r>
              <a:rPr lang="en-US" sz="4300" dirty="0" err="1">
                <a:solidFill>
                  <a:srgbClr val="04617B"/>
                </a:solidFill>
                <a:ea typeface="+mn-ea"/>
                <a:cs typeface="+mn-cs"/>
              </a:rPr>
              <a:t>hrs</a:t>
            </a:r>
            <a:r>
              <a:rPr lang="en-US" sz="4300" dirty="0">
                <a:solidFill>
                  <a:srgbClr val="04617B"/>
                </a:solidFill>
                <a:ea typeface="+mn-ea"/>
                <a:cs typeface="+mn-cs"/>
              </a:rPr>
              <a:t/>
            </a:r>
            <a:br>
              <a:rPr lang="en-US" sz="4300" dirty="0">
                <a:solidFill>
                  <a:srgbClr val="04617B"/>
                </a:solidFill>
                <a:ea typeface="+mn-ea"/>
                <a:cs typeface="+mn-cs"/>
              </a:rPr>
            </a:br>
            <a:r>
              <a:rPr lang="en-US" sz="4300" dirty="0">
                <a:solidFill>
                  <a:srgbClr val="04617B"/>
                </a:solidFill>
                <a:ea typeface="+mn-ea"/>
                <a:cs typeface="+mn-cs"/>
              </a:rPr>
              <a:t>(cont.)</a:t>
            </a:r>
          </a:p>
        </p:txBody>
      </p:sp>
      <p:sp>
        <p:nvSpPr>
          <p:cNvPr id="18436" name="Rectangle 3"/>
          <p:cNvSpPr>
            <a:spLocks noGrp="1" noChangeArrowheads="1"/>
          </p:cNvSpPr>
          <p:nvPr>
            <p:ph type="body" idx="4294967295"/>
          </p:nvPr>
        </p:nvSpPr>
        <p:spPr>
          <a:xfrm>
            <a:off x="533400" y="2165350"/>
            <a:ext cx="7546848" cy="4191000"/>
          </a:xfrm>
        </p:spPr>
        <p:txBody>
          <a:bodyPr>
            <a:normAutofit/>
          </a:bodyPr>
          <a:lstStyle/>
          <a:p>
            <a:pPr lvl="0">
              <a:spcBef>
                <a:spcPts val="0"/>
              </a:spcBef>
              <a:spcAft>
                <a:spcPts val="600"/>
              </a:spcAft>
              <a:defRPr/>
            </a:pPr>
            <a:r>
              <a:rPr lang="en-US" dirty="0"/>
              <a:t>Shortly, emergency sirens can be heard</a:t>
            </a:r>
          </a:p>
          <a:p>
            <a:pPr lvl="0">
              <a:spcBef>
                <a:spcPts val="0"/>
              </a:spcBef>
              <a:spcAft>
                <a:spcPts val="600"/>
              </a:spcAft>
              <a:defRPr/>
            </a:pPr>
            <a:r>
              <a:rPr lang="en-US" dirty="0"/>
              <a:t>The media broadcasts breaking news stories nationwide</a:t>
            </a:r>
          </a:p>
          <a:p>
            <a:pPr lvl="0">
              <a:spcBef>
                <a:spcPts val="0"/>
              </a:spcBef>
              <a:spcAft>
                <a:spcPts val="600"/>
              </a:spcAft>
              <a:defRPr/>
            </a:pPr>
            <a:r>
              <a:rPr lang="en-US" dirty="0"/>
              <a:t>Initial reports indicate serious damage and numerous human casualties are likely</a:t>
            </a:r>
          </a:p>
          <a:p>
            <a:pPr lvl="0">
              <a:spcBef>
                <a:spcPts val="0"/>
              </a:spcBef>
              <a:spcAft>
                <a:spcPts val="600"/>
              </a:spcAft>
              <a:defRPr/>
            </a:pPr>
            <a:r>
              <a:rPr lang="en-US" dirty="0"/>
              <a:t>Utility managers check that their staff is safe and accounted for</a:t>
            </a:r>
          </a:p>
          <a:p>
            <a:pPr>
              <a:spcBef>
                <a:spcPts val="0"/>
              </a:spcBef>
              <a:spcAft>
                <a:spcPts val="600"/>
              </a:spcAft>
              <a:defRPr/>
            </a:pPr>
            <a:r>
              <a:rPr lang="en-US" dirty="0"/>
              <a:t>Communication is difficult with people working in the field</a:t>
            </a:r>
            <a:endParaRPr lang="en-US" dirty="0"/>
          </a:p>
        </p:txBody>
      </p:sp>
    </p:spTree>
    <p:extLst>
      <p:ext uri="{BB962C8B-B14F-4D97-AF65-F5344CB8AC3E}">
        <p14:creationId xmlns:p14="http://schemas.microsoft.com/office/powerpoint/2010/main" val="2295208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smtClean="0"/>
              <a:t>Key Issues – Module 1</a:t>
            </a:r>
          </a:p>
        </p:txBody>
      </p:sp>
      <p:sp>
        <p:nvSpPr>
          <p:cNvPr id="20484" name="Rectangle 3"/>
          <p:cNvSpPr>
            <a:spLocks noGrp="1" noChangeArrowheads="1"/>
          </p:cNvSpPr>
          <p:nvPr>
            <p:ph idx="1"/>
          </p:nvPr>
        </p:nvSpPr>
        <p:spPr>
          <a:xfrm>
            <a:off x="612648" y="1901952"/>
            <a:ext cx="7848600" cy="4495800"/>
          </a:xfrm>
        </p:spPr>
        <p:txBody>
          <a:bodyPr>
            <a:normAutofit/>
          </a:bodyPr>
          <a:lstStyle/>
          <a:p>
            <a:r>
              <a:rPr lang="en-US" dirty="0" smtClean="0"/>
              <a:t>Utility emergency response team staff is quickly overwhelmed by the scale of the incident</a:t>
            </a:r>
          </a:p>
          <a:p>
            <a:r>
              <a:rPr lang="en-US" dirty="0" smtClean="0"/>
              <a:t>Accessing needed help proves difficult due to limited phone lines and transportation routes</a:t>
            </a:r>
          </a:p>
          <a:p>
            <a:r>
              <a:rPr lang="en-US" dirty="0" smtClean="0"/>
              <a:t>Sinkholes and large pools of water start to appear as a result of main breaks</a:t>
            </a:r>
          </a:p>
          <a:p>
            <a:r>
              <a:rPr lang="en-US" dirty="0" smtClean="0"/>
              <a:t>Broken sewer lines cause sewage to flood low-lying areas and streets</a:t>
            </a:r>
          </a:p>
          <a:p>
            <a:r>
              <a:rPr lang="en-US" dirty="0" smtClean="0"/>
              <a:t> Some areas experience electricity outages</a:t>
            </a:r>
          </a:p>
          <a:p>
            <a:pPr>
              <a:lnSpc>
                <a:spcPct val="80000"/>
              </a:lnSpc>
            </a:pPr>
            <a:endParaRPr lang="en-US" sz="2400" dirty="0" smtClean="0"/>
          </a:p>
          <a:p>
            <a:pPr eaLnBrk="1" hangingPunct="1">
              <a:lnSpc>
                <a:spcPct val="80000"/>
              </a:lnSpc>
            </a:pPr>
            <a:endParaRPr lang="en-US" sz="2400" dirty="0" smtClean="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19</a:t>
            </a:fld>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defRPr/>
            </a:pPr>
            <a:r>
              <a:rPr lang="en-US" dirty="0" smtClean="0"/>
              <a:t>Tabletop Exercise</a:t>
            </a:r>
          </a:p>
        </p:txBody>
      </p:sp>
      <p:sp>
        <p:nvSpPr>
          <p:cNvPr id="4098" name="Rectangle 6"/>
          <p:cNvSpPr>
            <a:spLocks noGrp="1" noChangeArrowheads="1"/>
          </p:cNvSpPr>
          <p:nvPr>
            <p:ph type="sldNum" sz="quarter" idx="12"/>
          </p:nvPr>
        </p:nvSpPr>
        <p:spPr>
          <a:noFill/>
        </p:spPr>
        <p:txBody>
          <a:bodyPr/>
          <a:lstStyle/>
          <a:p>
            <a:fld id="{FA950A73-AA05-487B-94DC-67CE5270A395}" type="slidenum">
              <a:rPr lang="en-US" smtClean="0"/>
              <a:pPr/>
              <a:t>2</a:t>
            </a:fld>
            <a:endParaRPr lang="en-US" dirty="0" smtClean="0"/>
          </a:p>
        </p:txBody>
      </p:sp>
      <p:sp>
        <p:nvSpPr>
          <p:cNvPr id="4100" name="Rectangle 3"/>
          <p:cNvSpPr>
            <a:spLocks noChangeArrowheads="1"/>
          </p:cNvSpPr>
          <p:nvPr/>
        </p:nvSpPr>
        <p:spPr bwMode="auto">
          <a:xfrm>
            <a:off x="609600" y="1905000"/>
            <a:ext cx="7239000" cy="4038600"/>
          </a:xfrm>
          <a:prstGeom prst="rect">
            <a:avLst/>
          </a:prstGeom>
          <a:noFill/>
          <a:ln w="9525">
            <a:noFill/>
            <a:miter lim="800000"/>
            <a:headEnd/>
            <a:tailEnd/>
          </a:ln>
        </p:spPr>
        <p:txBody>
          <a:bodyPr/>
          <a:lstStyle/>
          <a:p>
            <a:pPr marL="274320" indent="-274320">
              <a:spcBef>
                <a:spcPts val="1200"/>
              </a:spcBef>
              <a:buClr>
                <a:schemeClr val="accent3"/>
              </a:buClr>
              <a:buSzPct val="95000"/>
              <a:buFont typeface="Wingdings 2"/>
              <a:buChar char=""/>
            </a:pPr>
            <a:r>
              <a:rPr lang="en-US" sz="2600" dirty="0">
                <a:latin typeface="+mn-lt"/>
              </a:rPr>
              <a:t>Welcome and </a:t>
            </a:r>
            <a:r>
              <a:rPr lang="en-US" sz="2600" dirty="0" smtClean="0">
                <a:latin typeface="+mn-lt"/>
              </a:rPr>
              <a:t>introductions</a:t>
            </a:r>
            <a:endParaRPr lang="en-US" sz="2600" dirty="0">
              <a:latin typeface="+mn-lt"/>
            </a:endParaRPr>
          </a:p>
          <a:p>
            <a:pPr marL="274320" indent="-274320">
              <a:spcBef>
                <a:spcPts val="1200"/>
              </a:spcBef>
              <a:buClr>
                <a:schemeClr val="accent3"/>
              </a:buClr>
              <a:buSzPct val="95000"/>
              <a:buFont typeface="Wingdings 2"/>
              <a:buChar char=""/>
            </a:pPr>
            <a:r>
              <a:rPr lang="en-US" sz="2600" dirty="0">
                <a:latin typeface="+mn-lt"/>
              </a:rPr>
              <a:t>Discuss agenda for the day</a:t>
            </a:r>
          </a:p>
          <a:p>
            <a:pPr marL="274320" indent="-274320">
              <a:spcBef>
                <a:spcPts val="1200"/>
              </a:spcBef>
              <a:buClr>
                <a:schemeClr val="accent3"/>
              </a:buClr>
              <a:buSzPct val="95000"/>
              <a:buFont typeface="Wingdings 2"/>
              <a:buChar char=""/>
            </a:pPr>
            <a:r>
              <a:rPr lang="en-US" sz="2600" dirty="0">
                <a:latin typeface="+mn-lt"/>
              </a:rPr>
              <a:t>Review administrative details</a:t>
            </a:r>
          </a:p>
          <a:p>
            <a:pPr marL="274320" indent="-274320">
              <a:spcBef>
                <a:spcPts val="1200"/>
              </a:spcBef>
              <a:buClr>
                <a:schemeClr val="accent3"/>
              </a:buClr>
              <a:buSzPct val="95000"/>
              <a:buFont typeface="Wingdings 2"/>
              <a:buChar char=""/>
            </a:pPr>
            <a:r>
              <a:rPr lang="en-US" sz="2600" dirty="0">
                <a:latin typeface="+mn-lt"/>
              </a:rPr>
              <a:t>Start the exercise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20</a:t>
            </a:fld>
            <a:endParaRPr lang="en-US" dirty="0" smtClean="0"/>
          </a:p>
        </p:txBody>
      </p:sp>
      <p:sp>
        <p:nvSpPr>
          <p:cNvPr id="72706" name="Rectangle 2"/>
          <p:cNvSpPr>
            <a:spLocks noGrp="1" noChangeArrowheads="1"/>
          </p:cNvSpPr>
          <p:nvPr>
            <p:ph type="ctrTitle" idx="4294967295"/>
          </p:nvPr>
        </p:nvSpPr>
        <p:spPr>
          <a:xfrm>
            <a:off x="1371600" y="1219200"/>
            <a:ext cx="7772400" cy="1143000"/>
          </a:xfrm>
        </p:spPr>
        <p:txBody>
          <a:bodyPr>
            <a:normAutofit fontScale="90000"/>
          </a:bodyPr>
          <a:lstStyle/>
          <a:p>
            <a:pPr eaLnBrk="1" hangingPunct="1">
              <a:defRPr/>
            </a:pPr>
            <a:r>
              <a:rPr lang="en-US" b="1" dirty="0" smtClean="0"/>
              <a:t>Module 2 – June 24</a:t>
            </a:r>
            <a:br>
              <a:rPr lang="en-US" b="1" dirty="0" smtClean="0"/>
            </a:br>
            <a:r>
              <a:rPr lang="en-US" b="1" dirty="0" smtClean="0"/>
              <a:t>The Aftermath</a:t>
            </a:r>
          </a:p>
        </p:txBody>
      </p:sp>
      <p:sp>
        <p:nvSpPr>
          <p:cNvPr id="21506" name="AutoShape 2" descr="Image result for earthquake respo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1508" name="AutoShape 4" descr="Image result for earthquake respo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50" name="Picture 2" title="Picture of flooding aftermath"/>
          <p:cNvPicPr>
            <a:picLocks noChangeAspect="1" noChangeArrowheads="1"/>
          </p:cNvPicPr>
          <p:nvPr/>
        </p:nvPicPr>
        <p:blipFill>
          <a:blip r:embed="rId3" cstate="print"/>
          <a:srcRect/>
          <a:stretch>
            <a:fillRect/>
          </a:stretch>
        </p:blipFill>
        <p:spPr bwMode="auto">
          <a:xfrm>
            <a:off x="1447799" y="2590800"/>
            <a:ext cx="6434849"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Module 2 – June 24, 1815 hrs</a:t>
            </a:r>
          </a:p>
        </p:txBody>
      </p:sp>
      <p:sp>
        <p:nvSpPr>
          <p:cNvPr id="17412" name="Rectangle 3"/>
          <p:cNvSpPr>
            <a:spLocks noGrp="1" noChangeArrowheads="1"/>
          </p:cNvSpPr>
          <p:nvPr>
            <p:ph idx="1"/>
          </p:nvPr>
        </p:nvSpPr>
        <p:spPr>
          <a:xfrm>
            <a:off x="612648" y="1901952"/>
            <a:ext cx="7315200" cy="5181600"/>
          </a:xfrm>
        </p:spPr>
        <p:txBody>
          <a:bodyPr>
            <a:normAutofit/>
          </a:bodyPr>
          <a:lstStyle/>
          <a:p>
            <a:r>
              <a:rPr lang="en-US" dirty="0" smtClean="0"/>
              <a:t>There is severe structural damage along two portions of the primary roadways</a:t>
            </a:r>
          </a:p>
          <a:p>
            <a:r>
              <a:rPr lang="en-US" dirty="0" smtClean="0"/>
              <a:t>Damage in the southeast quadrant of the city has blocked all traffic in and out</a:t>
            </a:r>
          </a:p>
          <a:p>
            <a:r>
              <a:rPr lang="en-US" dirty="0" smtClean="0"/>
              <a:t>Heavy damage in the northeast section has caused gridlock in the business district  </a:t>
            </a:r>
          </a:p>
          <a:p>
            <a:r>
              <a:rPr lang="en-US" dirty="0" smtClean="0"/>
              <a:t>Debris is blocking many of the roads and major highways </a:t>
            </a:r>
            <a:r>
              <a:rPr lang="en-US" dirty="0" smtClean="0">
                <a:sym typeface="Symbol"/>
              </a:rPr>
              <a:t></a:t>
            </a:r>
            <a:r>
              <a:rPr lang="en-US" dirty="0" smtClean="0"/>
              <a:t> alternate routes must be used </a:t>
            </a:r>
          </a:p>
          <a:p>
            <a:r>
              <a:rPr lang="en-US" dirty="0" smtClean="0"/>
              <a:t>Hospitals are overwhelmed with citizens seeking medical treatment and looking for family members and friends</a:t>
            </a:r>
          </a:p>
          <a:p>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21</a:t>
            </a:fld>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066800"/>
            <a:ext cx="8229600" cy="1143000"/>
          </a:xfrm>
        </p:spPr>
        <p:txBody>
          <a:bodyPr>
            <a:normAutofit fontScale="90000"/>
          </a:bodyPr>
          <a:lstStyle/>
          <a:p>
            <a:pPr algn="l" eaLnBrk="1" hangingPunct="1">
              <a:defRPr/>
            </a:pPr>
            <a:r>
              <a:rPr lang="en-US" dirty="0" smtClean="0"/>
              <a:t>Module 2, – June 24, 1815 hrs</a:t>
            </a:r>
            <a:br>
              <a:rPr lang="en-US" dirty="0" smtClean="0"/>
            </a:br>
            <a:r>
              <a:rPr lang="en-US" dirty="0" smtClean="0"/>
              <a:t>(cont.)</a:t>
            </a:r>
          </a:p>
        </p:txBody>
      </p:sp>
      <p:sp>
        <p:nvSpPr>
          <p:cNvPr id="17412" name="Rectangle 3"/>
          <p:cNvSpPr>
            <a:spLocks noGrp="1" noChangeArrowheads="1"/>
          </p:cNvSpPr>
          <p:nvPr>
            <p:ph idx="1"/>
          </p:nvPr>
        </p:nvSpPr>
        <p:spPr>
          <a:xfrm>
            <a:off x="612648" y="2133600"/>
            <a:ext cx="7315200" cy="5181600"/>
          </a:xfrm>
        </p:spPr>
        <p:txBody>
          <a:bodyPr>
            <a:normAutofit/>
          </a:bodyPr>
          <a:lstStyle/>
          <a:p>
            <a:r>
              <a:rPr lang="en-US" dirty="0" smtClean="0"/>
              <a:t>Initial reports show that at least 150 people have been killed and there are more than 5,000 injured people</a:t>
            </a:r>
          </a:p>
          <a:p>
            <a:r>
              <a:rPr lang="en-US" dirty="0" smtClean="0"/>
              <a:t>Power and phone lines are down and 60 percent of the city is without electricity and phone service, including cell coverage</a:t>
            </a:r>
          </a:p>
          <a:p>
            <a:r>
              <a:rPr lang="en-US" dirty="0" smtClean="0"/>
              <a:t>There are numerous gas leaks and some have caused explosions and fires at locations across the city</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22</a:t>
            </a:fld>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914400"/>
            <a:ext cx="8077200" cy="1143000"/>
          </a:xfrm>
        </p:spPr>
        <p:txBody>
          <a:bodyPr>
            <a:normAutofit fontScale="90000"/>
          </a:bodyPr>
          <a:lstStyle/>
          <a:p>
            <a:pPr algn="l" eaLnBrk="1" hangingPunct="1">
              <a:defRPr/>
            </a:pPr>
            <a:r>
              <a:rPr lang="en-US" dirty="0" smtClean="0"/>
              <a:t>Module 2, – June 24, 1815 hrs</a:t>
            </a:r>
            <a:br>
              <a:rPr lang="en-US" dirty="0" smtClean="0"/>
            </a:br>
            <a:r>
              <a:rPr lang="en-US" dirty="0" smtClean="0"/>
              <a:t>(cont.)</a:t>
            </a:r>
          </a:p>
        </p:txBody>
      </p:sp>
      <p:sp>
        <p:nvSpPr>
          <p:cNvPr id="17412" name="Rectangle 3"/>
          <p:cNvSpPr>
            <a:spLocks noGrp="1" noChangeArrowheads="1"/>
          </p:cNvSpPr>
          <p:nvPr>
            <p:ph idx="1"/>
          </p:nvPr>
        </p:nvSpPr>
        <p:spPr>
          <a:xfrm>
            <a:off x="609600" y="2057400"/>
            <a:ext cx="7315200" cy="5181600"/>
          </a:xfrm>
        </p:spPr>
        <p:txBody>
          <a:bodyPr>
            <a:normAutofit/>
          </a:bodyPr>
          <a:lstStyle/>
          <a:p>
            <a:r>
              <a:rPr lang="en-US" dirty="0" smtClean="0"/>
              <a:t>Water and sewer line leaks worsen as the day goes on </a:t>
            </a:r>
            <a:r>
              <a:rPr lang="en-US" dirty="0" smtClean="0">
                <a:sym typeface="Symbol"/>
              </a:rPr>
              <a:t> u</a:t>
            </a:r>
            <a:r>
              <a:rPr lang="en-US" dirty="0" smtClean="0"/>
              <a:t>tilities predict that damage is extensive, but most is not yet apparent</a:t>
            </a:r>
          </a:p>
          <a:p>
            <a:r>
              <a:rPr lang="en-US" dirty="0" smtClean="0"/>
              <a:t>The governor learned of the earthquake during a planning committee meeting at the Capitol </a:t>
            </a:r>
            <a:r>
              <a:rPr lang="en-US" dirty="0" smtClean="0">
                <a:sym typeface="Symbol"/>
              </a:rPr>
              <a:t></a:t>
            </a:r>
            <a:r>
              <a:rPr lang="en-US" dirty="0" smtClean="0"/>
              <a:t>  she declares a state of emergency and immediately contacts FEMA to request a federal Stafford Act Disaster Declaration</a:t>
            </a:r>
          </a:p>
          <a:p>
            <a:r>
              <a:rPr lang="en-US" smtClean="0"/>
              <a:t>The governor </a:t>
            </a:r>
            <a:r>
              <a:rPr lang="en-US" dirty="0" smtClean="0"/>
              <a:t>is organizing an initial regional damage assessment and has requested reports from each affected county</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23</a:t>
            </a:fld>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066800"/>
            <a:ext cx="8229600" cy="1143000"/>
          </a:xfrm>
        </p:spPr>
        <p:txBody>
          <a:bodyPr>
            <a:normAutofit fontScale="90000"/>
          </a:bodyPr>
          <a:lstStyle/>
          <a:p>
            <a:pPr algn="l" eaLnBrk="1" hangingPunct="1">
              <a:defRPr/>
            </a:pPr>
            <a:r>
              <a:rPr lang="en-US" dirty="0" smtClean="0"/>
              <a:t>Module 2 – June 24, 1815 hrs</a:t>
            </a:r>
            <a:br>
              <a:rPr lang="en-US" dirty="0" smtClean="0"/>
            </a:br>
            <a:r>
              <a:rPr lang="en-US" dirty="0" smtClean="0"/>
              <a:t>(cont.)</a:t>
            </a:r>
          </a:p>
        </p:txBody>
      </p:sp>
      <p:sp>
        <p:nvSpPr>
          <p:cNvPr id="17412" name="Rectangle 3"/>
          <p:cNvSpPr>
            <a:spLocks noGrp="1" noChangeArrowheads="1"/>
          </p:cNvSpPr>
          <p:nvPr>
            <p:ph idx="1"/>
          </p:nvPr>
        </p:nvSpPr>
        <p:spPr>
          <a:xfrm>
            <a:off x="612648" y="2511552"/>
            <a:ext cx="7315200" cy="4956048"/>
          </a:xfrm>
        </p:spPr>
        <p:txBody>
          <a:bodyPr>
            <a:normAutofit/>
          </a:bodyPr>
          <a:lstStyle/>
          <a:p>
            <a:r>
              <a:rPr lang="en-US" dirty="0" smtClean="0"/>
              <a:t>National Guard resources have been requested to provide emergency services</a:t>
            </a:r>
          </a:p>
          <a:p>
            <a:r>
              <a:rPr lang="en-US" dirty="0" smtClean="0"/>
              <a:t>Water and wastewater utilities do not have sufficient staffing to handle the large number of repairs currently necessary, and emergency response and management agencies are occupied with more acute life safety emergencies</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24</a:t>
            </a:fld>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066800"/>
            <a:ext cx="8229600" cy="1143000"/>
          </a:xfrm>
        </p:spPr>
        <p:txBody>
          <a:bodyPr>
            <a:normAutofit fontScale="90000"/>
          </a:bodyPr>
          <a:lstStyle/>
          <a:p>
            <a:pPr algn="l" eaLnBrk="1" hangingPunct="1">
              <a:defRPr/>
            </a:pPr>
            <a:r>
              <a:rPr lang="en-US" dirty="0" smtClean="0"/>
              <a:t>Module 2 – June 24, 1815 hrs</a:t>
            </a:r>
            <a:br>
              <a:rPr lang="en-US" dirty="0" smtClean="0"/>
            </a:br>
            <a:r>
              <a:rPr lang="en-US" dirty="0" smtClean="0"/>
              <a:t>(cont.)</a:t>
            </a:r>
          </a:p>
        </p:txBody>
      </p:sp>
      <p:sp>
        <p:nvSpPr>
          <p:cNvPr id="17412" name="Rectangle 3"/>
          <p:cNvSpPr>
            <a:spLocks noGrp="1" noChangeArrowheads="1"/>
          </p:cNvSpPr>
          <p:nvPr>
            <p:ph idx="1"/>
          </p:nvPr>
        </p:nvSpPr>
        <p:spPr>
          <a:xfrm>
            <a:off x="612648" y="2511552"/>
            <a:ext cx="7315200" cy="4956048"/>
          </a:xfrm>
        </p:spPr>
        <p:txBody>
          <a:bodyPr>
            <a:normAutofit/>
          </a:bodyPr>
          <a:lstStyle/>
          <a:p>
            <a:r>
              <a:rPr lang="en-US" dirty="0" smtClean="0"/>
              <a:t>The state’s Emergency Management Agency is fully functional and the state Emergency Operations Center (EOC) is activated</a:t>
            </a:r>
          </a:p>
          <a:p>
            <a:r>
              <a:rPr lang="en-US" dirty="0" smtClean="0"/>
              <a:t>An Incident Command System (ICS) has been established by local responders </a:t>
            </a:r>
            <a:r>
              <a:rPr lang="en-US" dirty="0" smtClean="0">
                <a:sym typeface="Symbol"/>
              </a:rPr>
              <a:t> </a:t>
            </a:r>
            <a:r>
              <a:rPr lang="en-US" dirty="0" smtClean="0"/>
              <a:t>FEMA regional personnel are working with local emergency management personnel</a:t>
            </a:r>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25</a:t>
            </a:fld>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smtClean="0"/>
              <a:t>Key Issues – Module 2</a:t>
            </a:r>
          </a:p>
        </p:txBody>
      </p:sp>
      <p:sp>
        <p:nvSpPr>
          <p:cNvPr id="20484" name="Rectangle 3"/>
          <p:cNvSpPr>
            <a:spLocks noGrp="1" noChangeArrowheads="1"/>
          </p:cNvSpPr>
          <p:nvPr>
            <p:ph idx="1"/>
          </p:nvPr>
        </p:nvSpPr>
        <p:spPr>
          <a:xfrm>
            <a:off x="612648" y="1901952"/>
            <a:ext cx="7848600" cy="4495800"/>
          </a:xfrm>
        </p:spPr>
        <p:txBody>
          <a:bodyPr>
            <a:noAutofit/>
          </a:bodyPr>
          <a:lstStyle/>
          <a:p>
            <a:r>
              <a:rPr lang="en-US" dirty="0" smtClean="0"/>
              <a:t>The local water utility identifies major leaks in two underground concrete water storage reservoirs located in the city </a:t>
            </a:r>
            <a:r>
              <a:rPr lang="en-US" dirty="0" smtClean="0">
                <a:sym typeface="Symbol"/>
              </a:rPr>
              <a:t> t</a:t>
            </a:r>
            <a:r>
              <a:rPr lang="en-US" dirty="0" smtClean="0"/>
              <a:t>hat, combined with localized flooding from broken water and sewer mains, is likely to flood basements and low-level structures</a:t>
            </a:r>
          </a:p>
          <a:p>
            <a:r>
              <a:rPr lang="en-US" dirty="0" smtClean="0"/>
              <a:t>Since the in-city reservoirs contain finished drinking water, the majority of the city will also be without drinking water service and water pressure will be low in serviceable areas</a:t>
            </a:r>
          </a:p>
          <a:p>
            <a:pPr>
              <a:lnSpc>
                <a:spcPct val="80000"/>
              </a:lnSpc>
            </a:pPr>
            <a:endParaRPr lang="en-US" sz="2400" dirty="0" smtClean="0"/>
          </a:p>
          <a:p>
            <a:pPr eaLnBrk="1" hangingPunct="1">
              <a:lnSpc>
                <a:spcPct val="80000"/>
              </a:lnSpc>
            </a:pPr>
            <a:endParaRPr lang="en-US" sz="2400" dirty="0" smtClean="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26</a:t>
            </a:fld>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smtClean="0"/>
              <a:t>Key Issues – Module 2 (cont.)</a:t>
            </a:r>
          </a:p>
        </p:txBody>
      </p:sp>
      <p:sp>
        <p:nvSpPr>
          <p:cNvPr id="20484" name="Rectangle 3"/>
          <p:cNvSpPr>
            <a:spLocks noGrp="1" noChangeArrowheads="1"/>
          </p:cNvSpPr>
          <p:nvPr>
            <p:ph idx="1"/>
          </p:nvPr>
        </p:nvSpPr>
        <p:spPr>
          <a:xfrm>
            <a:off x="612648" y="1901952"/>
            <a:ext cx="7848600" cy="4803648"/>
          </a:xfrm>
        </p:spPr>
        <p:txBody>
          <a:bodyPr>
            <a:normAutofit/>
          </a:bodyPr>
          <a:lstStyle/>
          <a:p>
            <a:r>
              <a:rPr lang="en-US" dirty="0" smtClean="0"/>
              <a:t>The wastewater plant has been shut down for repairs </a:t>
            </a:r>
            <a:r>
              <a:rPr lang="en-US" dirty="0" smtClean="0">
                <a:sym typeface="Symbol"/>
              </a:rPr>
              <a:t> t</a:t>
            </a:r>
            <a:r>
              <a:rPr lang="en-US" dirty="0" smtClean="0"/>
              <a:t>he treatment process is disrupted due to major structural damage at the Southeast Treatment Plant</a:t>
            </a:r>
          </a:p>
          <a:p>
            <a:r>
              <a:rPr lang="en-US" dirty="0" smtClean="0"/>
              <a:t>Plant shutdown may cause significant backup and raw sewage spills or force the operators to bypass some or all treatment processes</a:t>
            </a:r>
          </a:p>
          <a:p>
            <a:r>
              <a:rPr lang="en-US" dirty="0" smtClean="0"/>
              <a:t>Residents with drinking water service are concerned about drinking tap water and there are complaints about discoloration and floating particles</a:t>
            </a:r>
          </a:p>
          <a:p>
            <a:pPr>
              <a:lnSpc>
                <a:spcPct val="80000"/>
              </a:lnSpc>
            </a:pPr>
            <a:endParaRPr lang="en-US" sz="2400" dirty="0" smtClean="0"/>
          </a:p>
          <a:p>
            <a:pPr eaLnBrk="1" hangingPunct="1">
              <a:lnSpc>
                <a:spcPct val="80000"/>
              </a:lnSpc>
            </a:pPr>
            <a:endParaRPr lang="en-US" sz="2400" dirty="0" smtClean="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27</a:t>
            </a:fld>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smtClean="0"/>
              <a:t>Key Issues – Module 2 (cont.)</a:t>
            </a:r>
          </a:p>
        </p:txBody>
      </p:sp>
      <p:sp>
        <p:nvSpPr>
          <p:cNvPr id="20484" name="Rectangle 3"/>
          <p:cNvSpPr>
            <a:spLocks noGrp="1" noChangeArrowheads="1"/>
          </p:cNvSpPr>
          <p:nvPr>
            <p:ph idx="1"/>
          </p:nvPr>
        </p:nvSpPr>
        <p:spPr>
          <a:xfrm>
            <a:off x="612648" y="1901952"/>
            <a:ext cx="7848600" cy="4803648"/>
          </a:xfrm>
        </p:spPr>
        <p:txBody>
          <a:bodyPr>
            <a:normAutofit/>
          </a:bodyPr>
          <a:lstStyle/>
          <a:p>
            <a:r>
              <a:rPr lang="en-US" dirty="0" smtClean="0"/>
              <a:t>Several distribution lines are damaged and will require repair and disinfection</a:t>
            </a:r>
          </a:p>
          <a:p>
            <a:r>
              <a:rPr lang="en-US" dirty="0" smtClean="0"/>
              <a:t>Proximity to sewer line breaks also poses a more extensive contamination concern </a:t>
            </a:r>
            <a:r>
              <a:rPr lang="en-US" dirty="0" smtClean="0">
                <a:sym typeface="Symbol"/>
              </a:rPr>
              <a:t> l</a:t>
            </a:r>
            <a:r>
              <a:rPr lang="en-US" dirty="0" smtClean="0"/>
              <a:t>ocating some of these breaks may be delayed due to low water pressure</a:t>
            </a:r>
          </a:p>
          <a:p>
            <a:r>
              <a:rPr lang="en-US" dirty="0" smtClean="0"/>
              <a:t>The rural wastewater treatment plant just outside of the city lost power to automated treatment and pumping systems and is in need of additional generators as well as personnel to run plant operations manually</a:t>
            </a:r>
          </a:p>
          <a:p>
            <a:pPr>
              <a:lnSpc>
                <a:spcPct val="80000"/>
              </a:lnSpc>
            </a:pPr>
            <a:endParaRPr lang="en-US" sz="2400" dirty="0" smtClean="0"/>
          </a:p>
          <a:p>
            <a:pPr eaLnBrk="1" hangingPunct="1">
              <a:lnSpc>
                <a:spcPct val="80000"/>
              </a:lnSpc>
            </a:pPr>
            <a:endParaRPr lang="en-US" sz="2400" dirty="0" smtClean="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28</a:t>
            </a:fld>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371600" y="2362200"/>
            <a:ext cx="7772400" cy="1143000"/>
          </a:xfrm>
          <a:prstGeom prst="rect">
            <a:avLst/>
          </a:prstGeom>
          <a:noFill/>
          <a:ln w="9525">
            <a:noFill/>
            <a:miter lim="800000"/>
            <a:headEnd/>
            <a:tailEnd/>
          </a:ln>
        </p:spPr>
        <p:txBody>
          <a:bodyPr anchor="ctr"/>
          <a:lstStyle/>
          <a:p>
            <a:pPr>
              <a:defRPr/>
            </a:pPr>
            <a:r>
              <a:rPr lang="en-US" sz="5000" b="1" dirty="0">
                <a:solidFill>
                  <a:srgbClr val="04617B"/>
                </a:solidFill>
                <a:latin typeface="Calibri"/>
              </a:rPr>
              <a:t>Action Planning Session </a:t>
            </a:r>
          </a:p>
        </p:txBody>
      </p:sp>
      <p:sp>
        <p:nvSpPr>
          <p:cNvPr id="41987" name="Rectangle 3"/>
          <p:cNvSpPr>
            <a:spLocks noChangeArrowheads="1"/>
          </p:cNvSpPr>
          <p:nvPr/>
        </p:nvSpPr>
        <p:spPr bwMode="auto">
          <a:xfrm>
            <a:off x="2819400" y="3429000"/>
            <a:ext cx="5486400" cy="685800"/>
          </a:xfrm>
          <a:prstGeom prst="rect">
            <a:avLst/>
          </a:prstGeom>
          <a:noFill/>
          <a:ln w="9525">
            <a:noFill/>
            <a:miter lim="800000"/>
            <a:headEnd/>
            <a:tailEnd/>
          </a:ln>
        </p:spPr>
        <p:txBody>
          <a:bodyPr/>
          <a:lstStyle/>
          <a:p>
            <a:pPr algn="ctr">
              <a:spcBef>
                <a:spcPct val="20000"/>
              </a:spcBef>
              <a:buFont typeface="Wingdings" pitchFamily="2" charset="2"/>
              <a:buNone/>
              <a:defRPr/>
            </a:pPr>
            <a:r>
              <a:rPr lang="en-US" sz="2800" b="1" dirty="0">
                <a:solidFill>
                  <a:srgbClr val="04617B"/>
                </a:solidFill>
              </a:rPr>
              <a:t>Post-Exercise “Hot Wash”</a:t>
            </a:r>
          </a:p>
          <a:p>
            <a:pPr algn="ctr">
              <a:spcBef>
                <a:spcPct val="20000"/>
              </a:spcBef>
              <a:buFont typeface="Wingdings" pitchFamily="2" charset="2"/>
              <a:buNone/>
              <a:defRPr/>
            </a:pPr>
            <a:endParaRPr lang="en-US" sz="2800" b="1" dirty="0">
              <a:solidFill>
                <a:prstClr val="black"/>
              </a:solidFill>
              <a:effectLst>
                <a:outerShdw blurRad="38100" dist="38100" dir="2700000" algn="tl">
                  <a:srgbClr val="C0C0C0"/>
                </a:outerShdw>
              </a:effectLst>
            </a:endParaRPr>
          </a:p>
        </p:txBody>
      </p:sp>
      <p:sp>
        <p:nvSpPr>
          <p:cNvPr id="2" name="Title 1" hidden="1"/>
          <p:cNvSpPr>
            <a:spLocks noGrp="1"/>
          </p:cNvSpPr>
          <p:nvPr>
            <p:ph type="title"/>
          </p:nvPr>
        </p:nvSpPr>
        <p:spPr/>
        <p:txBody>
          <a:bodyPr>
            <a:normAutofit fontScale="90000"/>
          </a:bodyPr>
          <a:lstStyle/>
          <a:p>
            <a:r>
              <a:rPr lang="en-US" dirty="0" smtClean="0"/>
              <a:t>Action planning session</a:t>
            </a:r>
            <a:br>
              <a:rPr lang="en-US" dirty="0" smtClean="0"/>
            </a:br>
            <a:r>
              <a:rPr lang="en-US" dirty="0" smtClean="0"/>
              <a:t>post exercise </a:t>
            </a:r>
            <a:endParaRPr lang="en-US" dirty="0"/>
          </a:p>
        </p:txBody>
      </p:sp>
      <p:sp>
        <p:nvSpPr>
          <p:cNvPr id="34820" name="Slide Number Placeholder 3"/>
          <p:cNvSpPr>
            <a:spLocks noGrp="1"/>
          </p:cNvSpPr>
          <p:nvPr>
            <p:ph type="sldNum" sz="quarter" idx="12"/>
          </p:nvPr>
        </p:nvSpPr>
        <p:spPr>
          <a:noFill/>
        </p:spPr>
        <p:txBody>
          <a:bodyPr/>
          <a:lstStyle/>
          <a:p>
            <a:fld id="{D6448808-3065-4CBA-9729-59FAE00B8151}" type="slidenum">
              <a:rPr lang="en-US" smtClean="0">
                <a:solidFill>
                  <a:srgbClr val="04617B">
                    <a:shade val="90000"/>
                  </a:srgbClr>
                </a:solidFill>
              </a:rPr>
              <a:pPr/>
              <a:t>29</a:t>
            </a:fld>
            <a:endParaRPr lang="en-US">
              <a:solidFill>
                <a:srgbClr val="04617B">
                  <a:shade val="90000"/>
                </a:srgbClr>
              </a:solidFill>
            </a:endParaRPr>
          </a:p>
        </p:txBody>
      </p:sp>
    </p:spTree>
    <p:extLst>
      <p:ext uri="{BB962C8B-B14F-4D97-AF65-F5344CB8AC3E}">
        <p14:creationId xmlns:p14="http://schemas.microsoft.com/office/powerpoint/2010/main" val="381744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l" eaLnBrk="1" hangingPunct="1">
              <a:defRPr/>
            </a:pPr>
            <a:r>
              <a:rPr lang="en-US" dirty="0" smtClean="0"/>
              <a:t>Welcome and Introductions</a:t>
            </a:r>
          </a:p>
        </p:txBody>
      </p:sp>
      <p:sp>
        <p:nvSpPr>
          <p:cNvPr id="5124" name="Rectangle 3"/>
          <p:cNvSpPr>
            <a:spLocks noGrp="1" noChangeArrowheads="1"/>
          </p:cNvSpPr>
          <p:nvPr>
            <p:ph idx="1"/>
          </p:nvPr>
        </p:nvSpPr>
        <p:spPr/>
        <p:txBody>
          <a:bodyPr/>
          <a:lstStyle/>
          <a:p>
            <a:pPr eaLnBrk="1" hangingPunct="1">
              <a:spcBef>
                <a:spcPts val="1200"/>
              </a:spcBef>
            </a:pPr>
            <a:r>
              <a:rPr lang="en-US" dirty="0" smtClean="0"/>
              <a:t>Name</a:t>
            </a:r>
          </a:p>
          <a:p>
            <a:pPr eaLnBrk="1" hangingPunct="1">
              <a:spcBef>
                <a:spcPts val="1200"/>
              </a:spcBef>
            </a:pPr>
            <a:r>
              <a:rPr lang="en-US" dirty="0" smtClean="0"/>
              <a:t>Organization</a:t>
            </a:r>
          </a:p>
          <a:p>
            <a:pPr eaLnBrk="1" hangingPunct="1">
              <a:spcBef>
                <a:spcPts val="1200"/>
              </a:spcBef>
            </a:pPr>
            <a:r>
              <a:rPr lang="en-US" dirty="0" smtClean="0"/>
              <a:t>Emergency response experience</a:t>
            </a:r>
          </a:p>
        </p:txBody>
      </p:sp>
      <p:sp>
        <p:nvSpPr>
          <p:cNvPr id="5122" name="Rectangle 6"/>
          <p:cNvSpPr>
            <a:spLocks noGrp="1" noChangeArrowheads="1"/>
          </p:cNvSpPr>
          <p:nvPr>
            <p:ph type="sldNum" sz="quarter" idx="12"/>
          </p:nvPr>
        </p:nvSpPr>
        <p:spPr>
          <a:noFill/>
        </p:spPr>
        <p:txBody>
          <a:bodyPr/>
          <a:lstStyle/>
          <a:p>
            <a:fld id="{084B7139-E267-425D-813C-7FF6E94333C1}" type="slidenum">
              <a:rPr lang="en-US" smtClean="0"/>
              <a:pPr/>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Review of exercise objectives</a:t>
            </a:r>
            <a:endParaRPr lang="en-US" dirty="0"/>
          </a:p>
        </p:txBody>
      </p:sp>
      <p:sp>
        <p:nvSpPr>
          <p:cNvPr id="3" name="Slide Number Placeholder 2"/>
          <p:cNvSpPr>
            <a:spLocks noGrp="1"/>
          </p:cNvSpPr>
          <p:nvPr>
            <p:ph type="sldNum" sz="quarter" idx="12"/>
          </p:nvPr>
        </p:nvSpPr>
        <p:spPr/>
        <p:txBody>
          <a:bodyPr/>
          <a:lstStyle/>
          <a:p>
            <a:pPr>
              <a:defRPr/>
            </a:pPr>
            <a:fld id="{7FA4F20D-44AF-49C6-9EB5-28AB66E6C8D9}" type="slidenum">
              <a:rPr lang="en-US" smtClean="0"/>
              <a:pPr>
                <a:defRPr/>
              </a:pPr>
              <a:t>30</a:t>
            </a:fld>
            <a:endParaRPr lang="en-US"/>
          </a:p>
        </p:txBody>
      </p:sp>
      <p:sp>
        <p:nvSpPr>
          <p:cNvPr id="4" name="Rectangle 2"/>
          <p:cNvSpPr txBox="1">
            <a:spLocks noChangeArrowheads="1"/>
          </p:cNvSpPr>
          <p:nvPr/>
        </p:nvSpPr>
        <p:spPr>
          <a:xfrm>
            <a:off x="457200" y="685800"/>
            <a:ext cx="8229600" cy="704088"/>
          </a:xfrm>
          <a:prstGeom prst="rect">
            <a:avLst/>
          </a:prstGeom>
        </p:spPr>
        <p:txBody>
          <a:bodyPr vert="horz" lIns="0" rIns="0" bIns="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5000" dirty="0">
                <a:solidFill>
                  <a:schemeClr val="tx2"/>
                </a:solidFill>
                <a:latin typeface="+mj-lt"/>
                <a:ea typeface="+mj-ea"/>
                <a:cs typeface="+mj-cs"/>
              </a:rPr>
              <a:t>Review of Exercise Objectives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Rectangle 3"/>
          <p:cNvSpPr txBox="1">
            <a:spLocks noChangeArrowheads="1"/>
          </p:cNvSpPr>
          <p:nvPr/>
        </p:nvSpPr>
        <p:spPr>
          <a:xfrm>
            <a:off x="609600" y="1444752"/>
            <a:ext cx="7696200" cy="5641848"/>
          </a:xfrm>
          <a:prstGeom prst="rect">
            <a:avLst/>
          </a:prstGeom>
        </p:spPr>
        <p:txBody>
          <a:bodyPr vert="horz">
            <a:normAutofit fontScale="92500" lnSpcReduction="10000"/>
          </a:bodyPr>
          <a:lstStyle/>
          <a:p>
            <a:pPr marL="274320" lvl="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Explore and address cybersecurity challenges</a:t>
            </a:r>
          </a:p>
          <a:p>
            <a:pPr marL="274320" lvl="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Define or refine participants’ roles and </a:t>
            </a:r>
            <a:r>
              <a:rPr lang="en-US" sz="2800" dirty="0" smtClean="0">
                <a:solidFill>
                  <a:prstClr val="black"/>
                </a:solidFill>
                <a:latin typeface="Constantia"/>
              </a:rPr>
              <a:t>responsibilities for managing the consequences of a </a:t>
            </a:r>
            <a:r>
              <a:rPr lang="en-US" sz="2800" dirty="0">
                <a:solidFill>
                  <a:prstClr val="black"/>
                </a:solidFill>
                <a:latin typeface="Constantia"/>
              </a:rPr>
              <a:t>cybersecurity incident, which should be reflected in their plans, </a:t>
            </a:r>
            <a:r>
              <a:rPr lang="en-US" sz="2800" dirty="0" smtClean="0">
                <a:solidFill>
                  <a:prstClr val="black"/>
                </a:solidFill>
                <a:latin typeface="Constantia"/>
              </a:rPr>
              <a:t>policies and </a:t>
            </a:r>
            <a:r>
              <a:rPr lang="en-US" sz="2800" dirty="0">
                <a:solidFill>
                  <a:prstClr val="black"/>
                </a:solidFill>
                <a:latin typeface="Constantia"/>
              </a:rPr>
              <a:t>procedures and other preparedness elements currently in place or under development</a:t>
            </a:r>
          </a:p>
          <a:p>
            <a:pPr marL="274320" lvl="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Build relationships between utilities and stakeholders</a:t>
            </a:r>
          </a:p>
          <a:p>
            <a:pPr marL="274320" lvl="0" indent="-274320" fontAlgn="auto">
              <a:lnSpc>
                <a:spcPct val="90000"/>
              </a:lnSpc>
              <a:spcBef>
                <a:spcPct val="20000"/>
              </a:spcBef>
              <a:spcAft>
                <a:spcPts val="0"/>
              </a:spcAft>
              <a:buClr>
                <a:srgbClr val="0BD0D9"/>
              </a:buClr>
              <a:buSzPct val="95000"/>
              <a:buFont typeface="Wingdings 2"/>
              <a:buChar char=""/>
            </a:pPr>
            <a:r>
              <a:rPr lang="en-US" sz="2800" dirty="0">
                <a:solidFill>
                  <a:prstClr val="black"/>
                </a:solidFill>
                <a:latin typeface="Constantia"/>
              </a:rPr>
              <a:t>Increase awareness of the damage that can be caused by a cybersecurity incident on a business or control system</a:t>
            </a:r>
          </a:p>
          <a:p>
            <a:pPr marL="274320" lvl="0" indent="-274320" fontAlgn="auto">
              <a:lnSpc>
                <a:spcPct val="90000"/>
              </a:lnSpc>
              <a:spcBef>
                <a:spcPct val="20000"/>
              </a:spcBef>
              <a:spcAft>
                <a:spcPts val="0"/>
              </a:spcAft>
              <a:buClr>
                <a:srgbClr val="0BD0D9"/>
              </a:buClr>
              <a:buSzPct val="95000"/>
              <a:buFont typeface="Wingdings 2"/>
              <a:buChar char=""/>
            </a:pPr>
            <a:r>
              <a:rPr lang="en-US" sz="2800" dirty="0">
                <a:solidFill>
                  <a:prstClr val="black"/>
                </a:solidFill>
                <a:latin typeface="Constantia"/>
              </a:rPr>
              <a:t>Identify other needed enhancements related to training and exercises and other preparedness elements currently in place or under development</a:t>
            </a:r>
          </a:p>
        </p:txBody>
      </p:sp>
    </p:spTree>
    <p:extLst>
      <p:ext uri="{BB962C8B-B14F-4D97-AF65-F5344CB8AC3E}">
        <p14:creationId xmlns:p14="http://schemas.microsoft.com/office/powerpoint/2010/main" val="2738691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conclusion</a:t>
            </a:r>
            <a:endParaRPr lang="en-US" dirty="0"/>
          </a:p>
        </p:txBody>
      </p:sp>
      <p:sp>
        <p:nvSpPr>
          <p:cNvPr id="38914" name="Rectangle 6"/>
          <p:cNvSpPr>
            <a:spLocks noGrp="1" noChangeArrowheads="1"/>
          </p:cNvSpPr>
          <p:nvPr>
            <p:ph type="sldNum" sz="quarter" idx="12"/>
          </p:nvPr>
        </p:nvSpPr>
        <p:spPr>
          <a:noFill/>
        </p:spPr>
        <p:txBody>
          <a:bodyPr/>
          <a:lstStyle/>
          <a:p>
            <a:fld id="{52592236-E2DB-42AC-B352-455F25679F05}" type="slidenum">
              <a:rPr lang="en-US" smtClean="0">
                <a:solidFill>
                  <a:srgbClr val="04617B">
                    <a:shade val="90000"/>
                  </a:srgbClr>
                </a:solidFill>
              </a:rPr>
              <a:pPr/>
              <a:t>31</a:t>
            </a:fld>
            <a:endParaRPr lang="en-US">
              <a:solidFill>
                <a:srgbClr val="04617B">
                  <a:shade val="90000"/>
                </a:srgbClr>
              </a:solidFill>
            </a:endParaRPr>
          </a:p>
        </p:txBody>
      </p:sp>
      <p:sp>
        <p:nvSpPr>
          <p:cNvPr id="66562" name="Rectangle 2"/>
          <p:cNvSpPr>
            <a:spLocks noChangeArrowheads="1"/>
          </p:cNvSpPr>
          <p:nvPr/>
        </p:nvSpPr>
        <p:spPr bwMode="auto">
          <a:xfrm>
            <a:off x="457200" y="704088"/>
            <a:ext cx="8229600" cy="1143000"/>
          </a:xfrm>
          <a:prstGeom prst="rect">
            <a:avLst/>
          </a:prstGeom>
          <a:noFill/>
          <a:ln w="9525">
            <a:noFill/>
            <a:miter lim="800000"/>
            <a:headEnd/>
            <a:tailEnd/>
          </a:ln>
        </p:spPr>
        <p:txBody>
          <a:bodyPr anchor="ctr"/>
          <a:lstStyle/>
          <a:p>
            <a:pPr>
              <a:defRPr/>
            </a:pPr>
            <a:r>
              <a:rPr lang="en-US" sz="5000" dirty="0">
                <a:solidFill>
                  <a:srgbClr val="04617B"/>
                </a:solidFill>
                <a:latin typeface="Calibri"/>
              </a:rPr>
              <a:t>Conclusion</a:t>
            </a:r>
          </a:p>
        </p:txBody>
      </p:sp>
      <p:sp>
        <p:nvSpPr>
          <p:cNvPr id="38916" name="Rectangle 3"/>
          <p:cNvSpPr>
            <a:spLocks noChangeArrowheads="1"/>
          </p:cNvSpPr>
          <p:nvPr/>
        </p:nvSpPr>
        <p:spPr bwMode="auto">
          <a:xfrm>
            <a:off x="612648" y="1905000"/>
            <a:ext cx="7239000" cy="4343400"/>
          </a:xfrm>
          <a:prstGeom prst="rect">
            <a:avLst/>
          </a:prstGeom>
          <a:noFill/>
          <a:ln w="9525">
            <a:noFill/>
            <a:miter lim="800000"/>
            <a:headEnd/>
            <a:tailEnd/>
          </a:ln>
        </p:spPr>
        <p:txBody>
          <a:bodyPr/>
          <a:lstStyle/>
          <a:p>
            <a:pPr marL="274320" indent="-274320">
              <a:lnSpc>
                <a:spcPct val="90000"/>
              </a:lnSpc>
              <a:spcBef>
                <a:spcPct val="20000"/>
              </a:spcBef>
              <a:buClr>
                <a:srgbClr val="0BD0D9"/>
              </a:buClr>
              <a:buSzPct val="95000"/>
              <a:buFont typeface="Wingdings 2"/>
              <a:buChar char=""/>
            </a:pPr>
            <a:r>
              <a:rPr lang="en-US" sz="2600" dirty="0">
                <a:solidFill>
                  <a:prstClr val="black"/>
                </a:solidFill>
                <a:latin typeface="Constantia"/>
              </a:rPr>
              <a:t>Please turn in your notes from the Action Planning Session, your participant evaluation </a:t>
            </a:r>
            <a:r>
              <a:rPr lang="en-US" sz="2600" dirty="0" smtClean="0">
                <a:solidFill>
                  <a:prstClr val="black"/>
                </a:solidFill>
                <a:latin typeface="Constantia"/>
              </a:rPr>
              <a:t>form and </a:t>
            </a:r>
            <a:r>
              <a:rPr lang="en-US" sz="2600" dirty="0">
                <a:solidFill>
                  <a:prstClr val="black"/>
                </a:solidFill>
                <a:latin typeface="Constantia"/>
              </a:rPr>
              <a:t>any additional comments you wish to share</a:t>
            </a:r>
          </a:p>
          <a:p>
            <a:pPr marL="274320" indent="-274320">
              <a:lnSpc>
                <a:spcPct val="90000"/>
              </a:lnSpc>
              <a:spcBef>
                <a:spcPct val="20000"/>
              </a:spcBef>
              <a:buClr>
                <a:srgbClr val="0BD0D9"/>
              </a:buClr>
              <a:buSzPct val="95000"/>
              <a:buFont typeface="Wingdings 2"/>
              <a:buChar char=""/>
            </a:pPr>
            <a:r>
              <a:rPr lang="en-US" sz="2600" dirty="0">
                <a:solidFill>
                  <a:prstClr val="black"/>
                </a:solidFill>
                <a:latin typeface="Constantia"/>
              </a:rPr>
              <a:t>This information will be used to develop an After Action Report and Improvement Plan</a:t>
            </a:r>
          </a:p>
        </p:txBody>
      </p:sp>
    </p:spTree>
    <p:extLst>
      <p:ext uri="{BB962C8B-B14F-4D97-AF65-F5344CB8AC3E}">
        <p14:creationId xmlns:p14="http://schemas.microsoft.com/office/powerpoint/2010/main" val="3189010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219200" y="2286000"/>
            <a:ext cx="7772400" cy="1143000"/>
          </a:xfrm>
          <a:prstGeom prst="rect">
            <a:avLst/>
          </a:prstGeom>
          <a:noFill/>
          <a:ln w="9525">
            <a:noFill/>
            <a:miter lim="800000"/>
            <a:headEnd/>
            <a:tailEnd/>
          </a:ln>
        </p:spPr>
        <p:txBody>
          <a:bodyPr anchor="ctr"/>
          <a:lstStyle/>
          <a:p>
            <a:pPr>
              <a:defRPr/>
            </a:pPr>
            <a:r>
              <a:rPr lang="en-US" sz="5000" b="1" dirty="0">
                <a:solidFill>
                  <a:srgbClr val="04617B"/>
                </a:solidFill>
                <a:latin typeface="Calibri"/>
              </a:rPr>
              <a:t>Closing Remarks</a:t>
            </a:r>
          </a:p>
        </p:txBody>
      </p:sp>
      <p:sp>
        <p:nvSpPr>
          <p:cNvPr id="41987" name="Rectangle 3"/>
          <p:cNvSpPr>
            <a:spLocks noChangeArrowheads="1"/>
          </p:cNvSpPr>
          <p:nvPr/>
        </p:nvSpPr>
        <p:spPr bwMode="auto">
          <a:xfrm>
            <a:off x="1219200" y="3124200"/>
            <a:ext cx="6400800" cy="685800"/>
          </a:xfrm>
          <a:prstGeom prst="rect">
            <a:avLst/>
          </a:prstGeom>
          <a:noFill/>
          <a:ln w="9525">
            <a:noFill/>
            <a:miter lim="800000"/>
            <a:headEnd/>
            <a:tailEnd/>
          </a:ln>
        </p:spPr>
        <p:txBody>
          <a:bodyPr/>
          <a:lstStyle/>
          <a:p>
            <a:pPr>
              <a:spcBef>
                <a:spcPct val="20000"/>
              </a:spcBef>
              <a:buFont typeface="Wingdings" pitchFamily="2" charset="2"/>
              <a:buNone/>
              <a:defRPr/>
            </a:pPr>
            <a:r>
              <a:rPr lang="en-US" sz="2800" b="1" dirty="0">
                <a:solidFill>
                  <a:srgbClr val="04617B"/>
                </a:solidFill>
              </a:rPr>
              <a:t>Thank you for participating</a:t>
            </a:r>
          </a:p>
          <a:p>
            <a:pPr algn="ctr">
              <a:spcBef>
                <a:spcPct val="20000"/>
              </a:spcBef>
              <a:buFont typeface="Wingdings" pitchFamily="2" charset="2"/>
              <a:buNone/>
              <a:defRPr/>
            </a:pPr>
            <a:endParaRPr lang="en-US" sz="2800" b="1" dirty="0">
              <a:solidFill>
                <a:prstClr val="black"/>
              </a:solidFill>
              <a:effectLst>
                <a:outerShdw blurRad="38100" dist="38100" dir="2700000" algn="tl">
                  <a:srgbClr val="C0C0C0"/>
                </a:outerShdw>
              </a:effectLst>
            </a:endParaRPr>
          </a:p>
        </p:txBody>
      </p:sp>
      <p:sp>
        <p:nvSpPr>
          <p:cNvPr id="2" name="Title 1" hidden="1"/>
          <p:cNvSpPr>
            <a:spLocks noGrp="1"/>
          </p:cNvSpPr>
          <p:nvPr>
            <p:ph type="title"/>
          </p:nvPr>
        </p:nvSpPr>
        <p:spPr/>
        <p:txBody>
          <a:bodyPr>
            <a:normAutofit fontScale="90000"/>
          </a:bodyPr>
          <a:lstStyle/>
          <a:p>
            <a:r>
              <a:rPr lang="en-US" dirty="0" smtClean="0"/>
              <a:t>Closing remarks thank you for participating</a:t>
            </a:r>
            <a:endParaRPr lang="en-US" dirty="0"/>
          </a:p>
        </p:txBody>
      </p:sp>
      <p:sp>
        <p:nvSpPr>
          <p:cNvPr id="39940" name="Slide Number Placeholder 3"/>
          <p:cNvSpPr>
            <a:spLocks noGrp="1"/>
          </p:cNvSpPr>
          <p:nvPr>
            <p:ph type="sldNum" sz="quarter" idx="12"/>
          </p:nvPr>
        </p:nvSpPr>
        <p:spPr/>
        <p:txBody>
          <a:bodyPr/>
          <a:lstStyle/>
          <a:p>
            <a:fld id="{21C004FF-C7A8-4AB9-8B6A-7B00CDD2E126}" type="slidenum">
              <a:rPr lang="en-US" smtClean="0">
                <a:solidFill>
                  <a:srgbClr val="04617B">
                    <a:shade val="90000"/>
                  </a:srgbClr>
                </a:solidFill>
              </a:rPr>
              <a:pPr/>
              <a:t>32</a:t>
            </a:fld>
            <a:endParaRPr lang="en-US">
              <a:solidFill>
                <a:srgbClr val="04617B">
                  <a:shade val="90000"/>
                </a:srgbClr>
              </a:solidFill>
            </a:endParaRPr>
          </a:p>
        </p:txBody>
      </p:sp>
    </p:spTree>
    <p:extLst>
      <p:ext uri="{BB962C8B-B14F-4D97-AF65-F5344CB8AC3E}">
        <p14:creationId xmlns:p14="http://schemas.microsoft.com/office/powerpoint/2010/main" val="248935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704088"/>
            <a:ext cx="8229600" cy="1143000"/>
          </a:xfrm>
        </p:spPr>
        <p:txBody>
          <a:bodyPr vert="horz" lIns="0" rIns="0" bIns="0" anchor="b">
            <a:normAutofit/>
          </a:bodyPr>
          <a:lstStyle/>
          <a:p>
            <a:pPr>
              <a:defRPr/>
            </a:pPr>
            <a:r>
              <a:rPr lang="en-US" dirty="0" smtClean="0"/>
              <a:t>Agenda</a:t>
            </a:r>
          </a:p>
        </p:txBody>
      </p:sp>
      <p:sp>
        <p:nvSpPr>
          <p:cNvPr id="6146" name="Rectangle 6"/>
          <p:cNvSpPr>
            <a:spLocks noGrp="1" noChangeArrowheads="1"/>
          </p:cNvSpPr>
          <p:nvPr>
            <p:ph type="sldNum" sz="quarter" idx="12"/>
          </p:nvPr>
        </p:nvSpPr>
        <p:spPr>
          <a:noFill/>
        </p:spPr>
        <p:txBody>
          <a:bodyPr/>
          <a:lstStyle/>
          <a:p>
            <a:fld id="{A7583727-D70F-4998-92A3-DF6BB80FC180}" type="slidenum">
              <a:rPr lang="en-US" smtClean="0"/>
              <a:pPr/>
              <a:t>4</a:t>
            </a:fld>
            <a:endParaRPr lang="en-US" dirty="0" smtClean="0"/>
          </a:p>
        </p:txBody>
      </p:sp>
      <p:sp>
        <p:nvSpPr>
          <p:cNvPr id="6148" name="Rectangle 3"/>
          <p:cNvSpPr>
            <a:spLocks noChangeArrowheads="1"/>
          </p:cNvSpPr>
          <p:nvPr/>
        </p:nvSpPr>
        <p:spPr bwMode="auto">
          <a:xfrm>
            <a:off x="612648" y="1901952"/>
            <a:ext cx="7239000" cy="4038600"/>
          </a:xfrm>
          <a:prstGeom prst="rect">
            <a:avLst/>
          </a:prstGeom>
          <a:noFill/>
          <a:ln w="9525">
            <a:noFill/>
            <a:miter lim="800000"/>
            <a:headEnd/>
            <a:tailEnd/>
          </a:ln>
        </p:spPr>
        <p:txBody>
          <a:bodyPr/>
          <a:lstStyle/>
          <a:p>
            <a:pPr marL="274320" indent="-274320">
              <a:spcBef>
                <a:spcPts val="1200"/>
              </a:spcBef>
              <a:buClr>
                <a:schemeClr val="accent3"/>
              </a:buClr>
              <a:buSzPct val="95000"/>
              <a:buFont typeface="Wingdings 2"/>
              <a:buChar char=""/>
            </a:pPr>
            <a:r>
              <a:rPr lang="en-US" sz="2600" dirty="0">
                <a:latin typeface="+mn-lt"/>
              </a:rPr>
              <a:t>Review exercise materials and rules</a:t>
            </a:r>
          </a:p>
          <a:p>
            <a:pPr marL="274320" indent="-274320">
              <a:spcBef>
                <a:spcPts val="1200"/>
              </a:spcBef>
              <a:buClr>
                <a:schemeClr val="accent3"/>
              </a:buClr>
              <a:buSzPct val="95000"/>
              <a:buFont typeface="Wingdings 2"/>
              <a:buChar char=""/>
            </a:pPr>
            <a:r>
              <a:rPr lang="en-US" sz="2600" dirty="0">
                <a:latin typeface="+mn-lt"/>
              </a:rPr>
              <a:t>Review scenario(s)</a:t>
            </a:r>
          </a:p>
          <a:p>
            <a:pPr marL="274320" lvl="1" indent="-274320">
              <a:spcBef>
                <a:spcPts val="1200"/>
              </a:spcBef>
              <a:buClr>
                <a:schemeClr val="accent3"/>
              </a:buClr>
              <a:buSzPct val="95000"/>
              <a:buFont typeface="Wingdings 2"/>
              <a:buChar char=""/>
            </a:pPr>
            <a:r>
              <a:rPr lang="en-US" sz="2600" dirty="0">
                <a:latin typeface="+mn-lt"/>
              </a:rPr>
              <a:t>Break</a:t>
            </a:r>
          </a:p>
          <a:p>
            <a:pPr marL="274320" indent="-274320">
              <a:spcBef>
                <a:spcPts val="1200"/>
              </a:spcBef>
              <a:buClr>
                <a:schemeClr val="accent3"/>
              </a:buClr>
              <a:buSzPct val="95000"/>
              <a:buFont typeface="Wingdings 2"/>
              <a:buChar char=""/>
            </a:pPr>
            <a:r>
              <a:rPr lang="en-US" sz="2600" dirty="0">
                <a:latin typeface="+mn-lt"/>
              </a:rPr>
              <a:t>Facilitated </a:t>
            </a:r>
            <a:r>
              <a:rPr lang="en-US" sz="2600" dirty="0" smtClean="0">
                <a:latin typeface="+mn-lt"/>
              </a:rPr>
              <a:t>discussion </a:t>
            </a:r>
            <a:r>
              <a:rPr lang="en-US" sz="2600" dirty="0">
                <a:latin typeface="+mn-lt"/>
              </a:rPr>
              <a:t>p</a:t>
            </a:r>
            <a:r>
              <a:rPr lang="en-US" sz="2600" dirty="0" smtClean="0">
                <a:latin typeface="+mn-lt"/>
              </a:rPr>
              <a:t>eriod</a:t>
            </a:r>
            <a:endParaRPr lang="en-US" sz="2600" dirty="0">
              <a:latin typeface="+mn-lt"/>
            </a:endParaRPr>
          </a:p>
          <a:p>
            <a:pPr marL="274320" indent="-274320">
              <a:spcBef>
                <a:spcPts val="1200"/>
              </a:spcBef>
              <a:buClr>
                <a:schemeClr val="accent3"/>
              </a:buClr>
              <a:buSzPct val="95000"/>
              <a:buFont typeface="Wingdings 2"/>
              <a:buChar char=""/>
            </a:pPr>
            <a:r>
              <a:rPr lang="en-US" sz="2600" dirty="0" smtClean="0">
                <a:latin typeface="+mn-lt"/>
              </a:rPr>
              <a:t>Action planning </a:t>
            </a:r>
            <a:r>
              <a:rPr lang="en-US" sz="2600" dirty="0">
                <a:latin typeface="+mn-lt"/>
              </a:rPr>
              <a:t>s</a:t>
            </a:r>
            <a:r>
              <a:rPr lang="en-US" sz="2600" dirty="0" smtClean="0">
                <a:latin typeface="+mn-lt"/>
              </a:rPr>
              <a:t>ession (“hot </a:t>
            </a:r>
            <a:r>
              <a:rPr lang="en-US" sz="2600" dirty="0">
                <a:latin typeface="+mn-lt"/>
              </a:rPr>
              <a:t>wash”)</a:t>
            </a:r>
          </a:p>
          <a:p>
            <a:pPr marL="274320" indent="-274320">
              <a:spcBef>
                <a:spcPts val="1200"/>
              </a:spcBef>
              <a:buClr>
                <a:schemeClr val="accent3"/>
              </a:buClr>
              <a:buSzPct val="95000"/>
              <a:buFont typeface="Wingdings 2"/>
              <a:buChar char=""/>
            </a:pPr>
            <a:r>
              <a:rPr lang="en-US" sz="2600" dirty="0">
                <a:latin typeface="+mn-lt"/>
              </a:rPr>
              <a:t>Review and </a:t>
            </a:r>
            <a:r>
              <a:rPr lang="en-US" sz="2600" dirty="0" smtClean="0">
                <a:latin typeface="+mn-lt"/>
              </a:rPr>
              <a:t>conclusion</a:t>
            </a:r>
            <a:endParaRPr lang="en-US" sz="2600" dirty="0">
              <a:latin typeface="+mn-lt"/>
            </a:endParaRPr>
          </a:p>
          <a:p>
            <a:pPr marL="274320" indent="-274320">
              <a:spcBef>
                <a:spcPts val="1200"/>
              </a:spcBef>
              <a:buClr>
                <a:schemeClr val="accent3"/>
              </a:buClr>
              <a:buSzPct val="95000"/>
              <a:buFont typeface="Wingdings 2"/>
              <a:buChar char=""/>
            </a:pPr>
            <a:r>
              <a:rPr lang="en-US" sz="2600" dirty="0">
                <a:latin typeface="+mn-lt"/>
              </a:rPr>
              <a:t>Closing </a:t>
            </a:r>
            <a:r>
              <a:rPr lang="en-US" sz="2600" dirty="0" smtClean="0">
                <a:latin typeface="+mn-lt"/>
              </a:rPr>
              <a:t>comments</a:t>
            </a:r>
            <a:endParaRPr lang="en-US" sz="26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l" eaLnBrk="1" hangingPunct="1">
              <a:defRPr/>
            </a:pPr>
            <a:r>
              <a:rPr lang="en-US" dirty="0" smtClean="0"/>
              <a:t>Administrative Details</a:t>
            </a:r>
          </a:p>
        </p:txBody>
      </p:sp>
      <p:sp>
        <p:nvSpPr>
          <p:cNvPr id="7172" name="Rectangle 3"/>
          <p:cNvSpPr>
            <a:spLocks noGrp="1" noChangeArrowheads="1"/>
          </p:cNvSpPr>
          <p:nvPr>
            <p:ph idx="1"/>
          </p:nvPr>
        </p:nvSpPr>
        <p:spPr>
          <a:xfrm>
            <a:off x="612648" y="1901952"/>
            <a:ext cx="8229600" cy="4389120"/>
          </a:xfrm>
        </p:spPr>
        <p:txBody>
          <a:bodyPr/>
          <a:lstStyle/>
          <a:p>
            <a:pPr eaLnBrk="1" hangingPunct="1"/>
            <a:r>
              <a:rPr lang="en-US" dirty="0" smtClean="0"/>
              <a:t>Location of emergency exits</a:t>
            </a:r>
          </a:p>
          <a:p>
            <a:pPr eaLnBrk="1" hangingPunct="1"/>
            <a:r>
              <a:rPr lang="en-US" dirty="0" smtClean="0"/>
              <a:t>Location of restrooms</a:t>
            </a:r>
          </a:p>
          <a:p>
            <a:pPr eaLnBrk="1" hangingPunct="1"/>
            <a:r>
              <a:rPr lang="en-US" dirty="0" smtClean="0"/>
              <a:t>Cell phone and pager management</a:t>
            </a:r>
          </a:p>
          <a:p>
            <a:pPr eaLnBrk="1" hangingPunct="1"/>
            <a:r>
              <a:rPr lang="en-US" dirty="0" smtClean="0"/>
              <a:t>Logging your time to fulfill training requirements</a:t>
            </a:r>
          </a:p>
          <a:p>
            <a:pPr eaLnBrk="1" hangingPunct="1"/>
            <a:r>
              <a:rPr lang="en-US" dirty="0" smtClean="0"/>
              <a:t>Sign-in sheet and participant evaluation form</a:t>
            </a:r>
          </a:p>
          <a:p>
            <a:pPr eaLnBrk="1" hangingPunct="1"/>
            <a:endParaRPr lang="en-US" dirty="0" smtClean="0"/>
          </a:p>
        </p:txBody>
      </p:sp>
      <p:sp>
        <p:nvSpPr>
          <p:cNvPr id="7170" name="Rectangle 6"/>
          <p:cNvSpPr>
            <a:spLocks noGrp="1" noChangeArrowheads="1"/>
          </p:cNvSpPr>
          <p:nvPr>
            <p:ph type="sldNum" sz="quarter" idx="12"/>
          </p:nvPr>
        </p:nvSpPr>
        <p:spPr>
          <a:noFill/>
        </p:spPr>
        <p:txBody>
          <a:bodyPr/>
          <a:lstStyle/>
          <a:p>
            <a:fld id="{74DC98E9-3D5E-434E-9143-208F4FC79E4D}" type="slidenum">
              <a:rPr lang="en-US" smtClean="0"/>
              <a:pPr/>
              <a:t>5</a:t>
            </a:fld>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Benefits:</a:t>
            </a:r>
          </a:p>
        </p:txBody>
      </p:sp>
      <p:sp>
        <p:nvSpPr>
          <p:cNvPr id="8196" name="Rectangle 3"/>
          <p:cNvSpPr>
            <a:spLocks noGrp="1" noChangeArrowheads="1"/>
          </p:cNvSpPr>
          <p:nvPr>
            <p:ph idx="1"/>
          </p:nvPr>
        </p:nvSpPr>
        <p:spPr>
          <a:xfrm>
            <a:off x="612648" y="1901952"/>
            <a:ext cx="7239000" cy="5029200"/>
          </a:xfrm>
        </p:spPr>
        <p:txBody>
          <a:bodyPr/>
          <a:lstStyle/>
          <a:p>
            <a:pPr eaLnBrk="1" hangingPunct="1">
              <a:lnSpc>
                <a:spcPct val="90000"/>
              </a:lnSpc>
            </a:pPr>
            <a:r>
              <a:rPr lang="en-US" dirty="0" smtClean="0"/>
              <a:t>Increase readiness in the event of an actual emergency</a:t>
            </a:r>
          </a:p>
          <a:p>
            <a:pPr eaLnBrk="1" hangingPunct="1">
              <a:lnSpc>
                <a:spcPct val="90000"/>
              </a:lnSpc>
            </a:pPr>
            <a:r>
              <a:rPr lang="en-US" dirty="0" smtClean="0"/>
              <a:t>Provide a means to assess effectiveness of response plans and response capabilities</a:t>
            </a:r>
          </a:p>
          <a:p>
            <a:pPr eaLnBrk="1" hangingPunct="1">
              <a:lnSpc>
                <a:spcPct val="90000"/>
              </a:lnSpc>
            </a:pPr>
            <a:r>
              <a:rPr lang="en-US" dirty="0" smtClean="0"/>
              <a:t>Serve as a training tool for response personnel and their involvement with other response agencies </a:t>
            </a:r>
          </a:p>
          <a:p>
            <a:pPr eaLnBrk="1" hangingPunct="1">
              <a:lnSpc>
                <a:spcPct val="90000"/>
              </a:lnSpc>
            </a:pPr>
            <a:r>
              <a:rPr lang="en-US" dirty="0" smtClean="0"/>
              <a:t>Provide an opportunity to practice skills and improve individual performance in a non-threatening environment</a:t>
            </a:r>
          </a:p>
        </p:txBody>
      </p:sp>
      <p:sp>
        <p:nvSpPr>
          <p:cNvPr id="8194" name="Rectangle 6"/>
          <p:cNvSpPr>
            <a:spLocks noGrp="1" noChangeArrowheads="1"/>
          </p:cNvSpPr>
          <p:nvPr>
            <p:ph type="sldNum" sz="quarter" idx="12"/>
          </p:nvPr>
        </p:nvSpPr>
        <p:spPr>
          <a:noFill/>
        </p:spPr>
        <p:txBody>
          <a:bodyPr/>
          <a:lstStyle/>
          <a:p>
            <a:fld id="{097C6147-F848-4EF9-9909-2157CECB5118}"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Benefits: (cont.)</a:t>
            </a:r>
          </a:p>
        </p:txBody>
      </p:sp>
      <p:sp>
        <p:nvSpPr>
          <p:cNvPr id="9220" name="Rectangle 3"/>
          <p:cNvSpPr>
            <a:spLocks noGrp="1" noChangeArrowheads="1"/>
          </p:cNvSpPr>
          <p:nvPr>
            <p:ph idx="1"/>
          </p:nvPr>
        </p:nvSpPr>
        <p:spPr>
          <a:xfrm>
            <a:off x="612648" y="1905000"/>
            <a:ext cx="7239000" cy="5029200"/>
          </a:xfrm>
        </p:spPr>
        <p:txBody>
          <a:bodyPr/>
          <a:lstStyle/>
          <a:p>
            <a:pPr eaLnBrk="1" hangingPunct="1"/>
            <a:r>
              <a:rPr lang="en-US" dirty="0" smtClean="0"/>
              <a:t>Require participants to network with each other and pre-plan decisions on resources</a:t>
            </a:r>
          </a:p>
          <a:p>
            <a:pPr eaLnBrk="1" hangingPunct="1"/>
            <a:r>
              <a:rPr lang="en-US" dirty="0" smtClean="0"/>
              <a:t>Identify planning conflicts or gaps</a:t>
            </a:r>
          </a:p>
          <a:p>
            <a:pPr eaLnBrk="1" hangingPunct="1"/>
            <a:r>
              <a:rPr lang="en-US" dirty="0" smtClean="0"/>
              <a:t>Identify resource needs and opportunities for sharing of resources</a:t>
            </a:r>
          </a:p>
          <a:p>
            <a:pPr eaLnBrk="1" hangingPunct="1"/>
            <a:r>
              <a:rPr lang="en-US" dirty="0" smtClean="0"/>
              <a:t>Clarify internal and external roles and responsibilities</a:t>
            </a:r>
          </a:p>
        </p:txBody>
      </p:sp>
      <p:sp>
        <p:nvSpPr>
          <p:cNvPr id="9218" name="Rectangle 6"/>
          <p:cNvSpPr>
            <a:spLocks noGrp="1" noChangeArrowheads="1"/>
          </p:cNvSpPr>
          <p:nvPr>
            <p:ph type="sldNum" sz="quarter" idx="12"/>
          </p:nvPr>
        </p:nvSpPr>
        <p:spPr>
          <a:noFill/>
        </p:spPr>
        <p:txBody>
          <a:bodyPr/>
          <a:lstStyle/>
          <a:p>
            <a:fld id="{B1CA0C85-1B61-4E3A-9B47-BE9E6BBE53BB}" type="slidenum">
              <a:rPr lang="en-US" smtClean="0"/>
              <a:pPr/>
              <a:t>7</a:t>
            </a:fld>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FF1E9905-2AFF-4973-94DC-ABD663A03944}" type="slidenum">
              <a:rPr lang="en-US" smtClean="0"/>
              <a:pPr/>
              <a:t>8</a:t>
            </a:fld>
            <a:endParaRPr lang="en-US" dirty="0" smtClean="0"/>
          </a:p>
        </p:txBody>
      </p:sp>
      <p:sp>
        <p:nvSpPr>
          <p:cNvPr id="48130" name="Rectangle 2"/>
          <p:cNvSpPr>
            <a:spLocks noGrp="1" noChangeArrowheads="1"/>
          </p:cNvSpPr>
          <p:nvPr>
            <p:ph type="title" idx="4294967295"/>
          </p:nvPr>
        </p:nvSpPr>
        <p:spPr>
          <a:xfrm>
            <a:off x="457200" y="704088"/>
            <a:ext cx="8229600" cy="1143000"/>
          </a:xfrm>
        </p:spPr>
        <p:txBody>
          <a:bodyPr/>
          <a:lstStyle/>
          <a:p>
            <a:pPr algn="l" eaLnBrk="1" hangingPunct="1">
              <a:defRPr/>
            </a:pPr>
            <a:r>
              <a:rPr lang="en-US" dirty="0" smtClean="0"/>
              <a:t>Exercise Objectives:</a:t>
            </a:r>
          </a:p>
        </p:txBody>
      </p:sp>
      <p:sp>
        <p:nvSpPr>
          <p:cNvPr id="10244" name="Rectangle 3"/>
          <p:cNvSpPr>
            <a:spLocks noChangeArrowheads="1"/>
          </p:cNvSpPr>
          <p:nvPr/>
        </p:nvSpPr>
        <p:spPr bwMode="auto">
          <a:xfrm>
            <a:off x="612648" y="1901952"/>
            <a:ext cx="7772400" cy="5638800"/>
          </a:xfrm>
          <a:prstGeom prst="rect">
            <a:avLst/>
          </a:prstGeom>
          <a:noFill/>
          <a:ln w="9525">
            <a:noFill/>
            <a:miter lim="800000"/>
            <a:headEnd/>
            <a:tailEnd/>
          </a:ln>
        </p:spPr>
        <p:txBody>
          <a:bodyPr/>
          <a:lstStyle/>
          <a:p>
            <a:pPr eaLnBrk="0" hangingPunct="0">
              <a:lnSpc>
                <a:spcPct val="90000"/>
              </a:lnSpc>
              <a:spcBef>
                <a:spcPct val="20000"/>
              </a:spcBef>
              <a:buFont typeface="Wingdings" pitchFamily="2" charset="2"/>
              <a:buNone/>
            </a:pPr>
            <a:r>
              <a:rPr lang="en-US" sz="2600" dirty="0">
                <a:latin typeface="+mn-lt"/>
              </a:rPr>
              <a:t>At the conclusion of this exercise, participants should be able to do the following:</a:t>
            </a:r>
          </a:p>
          <a:p>
            <a:pPr marL="342900" indent="-342900" eaLnBrk="0" hangingPunct="0">
              <a:lnSpc>
                <a:spcPct val="90000"/>
              </a:lnSpc>
              <a:spcBef>
                <a:spcPct val="20000"/>
              </a:spcBef>
            </a:pPr>
            <a:endParaRPr lang="en-US" sz="2400" u="sng" dirty="0"/>
          </a:p>
          <a:p>
            <a:pPr marL="274320" indent="-274320">
              <a:lnSpc>
                <a:spcPct val="90000"/>
              </a:lnSpc>
              <a:spcBef>
                <a:spcPct val="20000"/>
              </a:spcBef>
              <a:buClr>
                <a:schemeClr val="accent3"/>
              </a:buClr>
              <a:buSzPct val="95000"/>
              <a:buFont typeface="Wingdings 2"/>
              <a:buChar char=""/>
            </a:pPr>
            <a:r>
              <a:rPr lang="en-US" sz="2600" dirty="0">
                <a:latin typeface="+mn-lt"/>
              </a:rPr>
              <a:t>Define or refine participants’ roles and </a:t>
            </a:r>
            <a:r>
              <a:rPr lang="en-US" sz="2600" dirty="0" smtClean="0">
                <a:latin typeface="+mn-lt"/>
              </a:rPr>
              <a:t>responsibilities for managing the consequences of an earthquake incident</a:t>
            </a:r>
            <a:r>
              <a:rPr lang="en-US" sz="2600" dirty="0">
                <a:latin typeface="+mn-lt"/>
              </a:rPr>
              <a:t>, which should be reflected in their plans, </a:t>
            </a:r>
            <a:r>
              <a:rPr lang="en-US" sz="2600" dirty="0" smtClean="0">
                <a:latin typeface="+mn-lt"/>
              </a:rPr>
              <a:t>policies and </a:t>
            </a:r>
            <a:r>
              <a:rPr lang="en-US" sz="2600" dirty="0">
                <a:latin typeface="+mn-lt"/>
              </a:rPr>
              <a:t>procedures and other preparedness elements currently in place or under </a:t>
            </a:r>
            <a:r>
              <a:rPr lang="en-US" sz="2600" dirty="0" smtClean="0">
                <a:latin typeface="+mn-lt"/>
              </a:rPr>
              <a:t>development</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Build relationships between utilities and </a:t>
            </a:r>
            <a:r>
              <a:rPr lang="en-US" sz="2600" dirty="0" smtClean="0">
                <a:latin typeface="+mn-lt"/>
              </a:rPr>
              <a:t>stakeholders</a:t>
            </a:r>
            <a:endParaRPr lang="en-US" sz="26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p>
            <a:fld id="{080F26CC-2800-415A-91A2-CED7A5197EB3}" type="slidenum">
              <a:rPr lang="en-US" smtClean="0"/>
              <a:pPr/>
              <a:t>9</a:t>
            </a:fld>
            <a:endParaRPr lang="en-US" dirty="0" smtClean="0"/>
          </a:p>
        </p:txBody>
      </p:sp>
      <p:sp>
        <p:nvSpPr>
          <p:cNvPr id="123906" name="Rectangle 2"/>
          <p:cNvSpPr>
            <a:spLocks noGrp="1" noChangeArrowheads="1"/>
          </p:cNvSpPr>
          <p:nvPr>
            <p:ph type="title" idx="4294967295"/>
          </p:nvPr>
        </p:nvSpPr>
        <p:spPr>
          <a:xfrm>
            <a:off x="457200" y="704088"/>
            <a:ext cx="8229600" cy="1143000"/>
          </a:xfrm>
        </p:spPr>
        <p:txBody>
          <a:bodyPr/>
          <a:lstStyle/>
          <a:p>
            <a:pPr algn="l" eaLnBrk="1" hangingPunct="1">
              <a:defRPr/>
            </a:pPr>
            <a:r>
              <a:rPr lang="en-US" dirty="0" smtClean="0"/>
              <a:t>Exercise Objectives: (cont.)</a:t>
            </a:r>
          </a:p>
        </p:txBody>
      </p:sp>
      <p:sp>
        <p:nvSpPr>
          <p:cNvPr id="11268" name="Rectangle 3"/>
          <p:cNvSpPr>
            <a:spLocks noGrp="1" noChangeArrowheads="1"/>
          </p:cNvSpPr>
          <p:nvPr>
            <p:ph type="body" idx="4294967295"/>
          </p:nvPr>
        </p:nvSpPr>
        <p:spPr>
          <a:xfrm>
            <a:off x="612648" y="1901952"/>
            <a:ext cx="8001000" cy="4803648"/>
          </a:xfrm>
        </p:spPr>
        <p:txBody>
          <a:bodyPr>
            <a:normAutofit/>
          </a:bodyPr>
          <a:lstStyle/>
          <a:p>
            <a:pPr>
              <a:lnSpc>
                <a:spcPct val="90000"/>
              </a:lnSpc>
            </a:pPr>
            <a:r>
              <a:rPr lang="en-US" dirty="0" smtClean="0"/>
              <a:t>Determine neighboring utility water infrastructure capabilities and needs</a:t>
            </a:r>
          </a:p>
          <a:p>
            <a:pPr>
              <a:lnSpc>
                <a:spcPct val="90000"/>
              </a:lnSpc>
            </a:pPr>
            <a:r>
              <a:rPr lang="en-US" dirty="0" smtClean="0"/>
              <a:t>Identify water infrastructure coordination requirements of state agencies operating under the appropriate Emergency Support Functions (ESFs)</a:t>
            </a:r>
          </a:p>
          <a:p>
            <a:pPr>
              <a:lnSpc>
                <a:spcPct val="90000"/>
              </a:lnSpc>
            </a:pPr>
            <a:r>
              <a:rPr lang="en-US" dirty="0" smtClean="0"/>
              <a:t>Identify other needed enhancements related to training and exercises and other preparedness elements currently in place or under development</a:t>
            </a:r>
          </a:p>
          <a:p>
            <a:pPr>
              <a:lnSpc>
                <a:spcPct val="90000"/>
              </a:lnSpc>
            </a:pPr>
            <a:endParaRPr lang="en-US" dirty="0" smtClean="0"/>
          </a:p>
          <a:p>
            <a:pPr marL="0" indent="0">
              <a:lnSpc>
                <a:spcPct val="90000"/>
              </a:lnSpc>
              <a:buFont typeface="Wingdings" pitchFamily="2" charset="2"/>
              <a:buNone/>
            </a:pPr>
            <a:r>
              <a:rPr lang="en-US" b="1" u="sng" dirty="0" smtClean="0"/>
              <a:t>This session will not be a success unless you as a participant go back to your office and follow through</a:t>
            </a:r>
            <a:r>
              <a:rPr lang="en-US" dirty="0"/>
              <a:t> </a:t>
            </a:r>
            <a:endParaRPr lang="en-US" dirty="0" smtClean="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t Blue no Logo">
  <a:themeElements>
    <a:clrScheme name="Bt Blue no Lo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t Blue no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t Blue no Log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t Blue no Lo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t Blue no Log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t Blue no Log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t Blue no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t Blue no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t Blue no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FE2C8E9-C4E9-49F6-A273-9DEE402BC50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318</TotalTime>
  <Words>2486</Words>
  <Application>Microsoft Office PowerPoint</Application>
  <PresentationFormat>On-screen Show (4:3)</PresentationFormat>
  <Paragraphs>237</Paragraphs>
  <Slides>32</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Constantia</vt:lpstr>
      <vt:lpstr>Symbol</vt:lpstr>
      <vt:lpstr>Wingdings</vt:lpstr>
      <vt:lpstr>Wingdings 2</vt:lpstr>
      <vt:lpstr>Bt Blue no Logo</vt:lpstr>
      <vt:lpstr>Flow</vt:lpstr>
      <vt:lpstr>Earthquake scenario</vt:lpstr>
      <vt:lpstr>Tabletop Exercise</vt:lpstr>
      <vt:lpstr>Welcome and Introductions</vt:lpstr>
      <vt:lpstr>Agenda</vt:lpstr>
      <vt:lpstr>Administrative Details</vt:lpstr>
      <vt:lpstr>Exercise Benefits:</vt:lpstr>
      <vt:lpstr>Exercise Benefits: (cont.)</vt:lpstr>
      <vt:lpstr>Exercise Objectives:</vt:lpstr>
      <vt:lpstr>Exercise Objectives: (cont.)</vt:lpstr>
      <vt:lpstr>Roles and Responsibilities:</vt:lpstr>
      <vt:lpstr>Exercise Rules:</vt:lpstr>
      <vt:lpstr>Exercise Rules: (cont.)</vt:lpstr>
      <vt:lpstr>Action planning seesion</vt:lpstr>
      <vt:lpstr>Cybersecurity scenario</vt:lpstr>
      <vt:lpstr>Background</vt:lpstr>
      <vt:lpstr>Module 1 – June 24  The Earthquake</vt:lpstr>
      <vt:lpstr>Module 1 – June 24, 1415 hrs</vt:lpstr>
      <vt:lpstr>Module 1, – June 24, 1415 hrs (cont.)</vt:lpstr>
      <vt:lpstr>Key Issues – Module 1</vt:lpstr>
      <vt:lpstr>Module 2 – June 24 The Aftermath</vt:lpstr>
      <vt:lpstr>Module 2 – June 24, 1815 hrs</vt:lpstr>
      <vt:lpstr>Module 2, – June 24, 1815 hrs (cont.)</vt:lpstr>
      <vt:lpstr>Module 2, – June 24, 1815 hrs (cont.)</vt:lpstr>
      <vt:lpstr>Module 2 – June 24, 1815 hrs (cont.)</vt:lpstr>
      <vt:lpstr>Module 2 – June 24, 1815 hrs (cont.)</vt:lpstr>
      <vt:lpstr>Key Issues – Module 2</vt:lpstr>
      <vt:lpstr>Key Issues – Module 2 (cont.)</vt:lpstr>
      <vt:lpstr>Key Issues – Module 2 (cont.)</vt:lpstr>
      <vt:lpstr>Action planning session post exercise </vt:lpstr>
      <vt:lpstr>Review of exercise objectives</vt:lpstr>
      <vt:lpstr>conclusion</vt:lpstr>
      <vt:lpstr>Closing remarks thank you for participating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Tabletop Exercise Presentation</dc:title>
  <dc:subject>Presentation to facilitate exercise</dc:subject>
  <dc:creator>U.S. EPA Office of Water</dc:creator>
  <cp:keywords>earthquake, presentation, tabletop exercise</cp:keywords>
  <dc:description>Modify this document to fit your needs.</dc:description>
  <cp:lastModifiedBy>Tricia Rood</cp:lastModifiedBy>
  <cp:revision>36</cp:revision>
  <dcterms:created xsi:type="dcterms:W3CDTF">1901-01-01T04:00:00Z</dcterms:created>
  <dcterms:modified xsi:type="dcterms:W3CDTF">2018-05-18T13:38:07Z</dcterms:modified>
</cp:coreProperties>
</file>