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2"/>
    <p:sldMasterId id="2147483817" r:id="rId3"/>
  </p:sldMasterIdLst>
  <p:notesMasterIdLst>
    <p:notesMasterId r:id="rId39"/>
  </p:notesMasterIdLst>
  <p:handoutMasterIdLst>
    <p:handoutMasterId r:id="rId40"/>
  </p:handoutMasterIdLst>
  <p:sldIdLst>
    <p:sldId id="350" r:id="rId4"/>
    <p:sldId id="296" r:id="rId5"/>
    <p:sldId id="315" r:id="rId6"/>
    <p:sldId id="338" r:id="rId7"/>
    <p:sldId id="317" r:id="rId8"/>
    <p:sldId id="336" r:id="rId9"/>
    <p:sldId id="337" r:id="rId10"/>
    <p:sldId id="340" r:id="rId11"/>
    <p:sldId id="341" r:id="rId12"/>
    <p:sldId id="339" r:id="rId13"/>
    <p:sldId id="334" r:id="rId14"/>
    <p:sldId id="335" r:id="rId15"/>
    <p:sldId id="293" r:id="rId16"/>
    <p:sldId id="381" r:id="rId17"/>
    <p:sldId id="366" r:id="rId18"/>
    <p:sldId id="348" r:id="rId19"/>
    <p:sldId id="360" r:id="rId20"/>
    <p:sldId id="367" r:id="rId21"/>
    <p:sldId id="361" r:id="rId22"/>
    <p:sldId id="362" r:id="rId23"/>
    <p:sldId id="368" r:id="rId24"/>
    <p:sldId id="369" r:id="rId25"/>
    <p:sldId id="371" r:id="rId26"/>
    <p:sldId id="363" r:id="rId27"/>
    <p:sldId id="372" r:id="rId28"/>
    <p:sldId id="373" r:id="rId29"/>
    <p:sldId id="374" r:id="rId30"/>
    <p:sldId id="375" r:id="rId31"/>
    <p:sldId id="376" r:id="rId32"/>
    <p:sldId id="377" r:id="rId33"/>
    <p:sldId id="379" r:id="rId34"/>
    <p:sldId id="380" r:id="rId35"/>
    <p:sldId id="382" r:id="rId36"/>
    <p:sldId id="383" r:id="rId37"/>
    <p:sldId id="384" r:id="rId38"/>
  </p:sldIdLst>
  <p:sldSz cx="9144000" cy="6858000" type="screen4x3"/>
  <p:notesSz cx="7027863" cy="9313863"/>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17B"/>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58629" autoAdjust="0"/>
  </p:normalViewPr>
  <p:slideViewPr>
    <p:cSldViewPr>
      <p:cViewPr varScale="1">
        <p:scale>
          <a:sx n="64" d="100"/>
          <a:sy n="64" d="100"/>
        </p:scale>
        <p:origin x="22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800"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3379" tIns="46689" rIns="93379" bIns="46689" numCol="1" anchor="t" anchorCtr="0" compatLnSpc="1">
            <a:prstTxWarp prst="textNoShape">
              <a:avLst/>
            </a:prstTxWarp>
          </a:bodyPr>
          <a:lstStyle>
            <a:lvl1pPr defTabSz="933450">
              <a:defRPr sz="1200"/>
            </a:lvl1pPr>
          </a:lstStyle>
          <a:p>
            <a:pPr>
              <a:defRPr/>
            </a:pPr>
            <a:endParaRPr lang="en-US"/>
          </a:p>
        </p:txBody>
      </p:sp>
      <p:sp>
        <p:nvSpPr>
          <p:cNvPr id="26627" name="Rectangle 3"/>
          <p:cNvSpPr>
            <a:spLocks noGrp="1" noChangeArrowheads="1"/>
          </p:cNvSpPr>
          <p:nvPr>
            <p:ph type="dt" sz="quarter" idx="1"/>
          </p:nvPr>
        </p:nvSpPr>
        <p:spPr bwMode="auto">
          <a:xfrm>
            <a:off x="3983038" y="0"/>
            <a:ext cx="3044825" cy="465138"/>
          </a:xfrm>
          <a:prstGeom prst="rect">
            <a:avLst/>
          </a:prstGeom>
          <a:noFill/>
          <a:ln w="9525">
            <a:noFill/>
            <a:miter lim="800000"/>
            <a:headEnd/>
            <a:tailEnd/>
          </a:ln>
          <a:effectLst/>
        </p:spPr>
        <p:txBody>
          <a:bodyPr vert="horz" wrap="square" lIns="93379" tIns="46689" rIns="93379" bIns="46689" numCol="1" anchor="t" anchorCtr="0" compatLnSpc="1">
            <a:prstTxWarp prst="textNoShape">
              <a:avLst/>
            </a:prstTxWarp>
          </a:bodyPr>
          <a:lstStyle>
            <a:lvl1pPr algn="r" defTabSz="933450">
              <a:defRPr sz="1200"/>
            </a:lvl1pPr>
          </a:lstStyle>
          <a:p>
            <a:pPr>
              <a:defRPr/>
            </a:pPr>
            <a:endParaRPr lang="en-US"/>
          </a:p>
        </p:txBody>
      </p:sp>
      <p:sp>
        <p:nvSpPr>
          <p:cNvPr id="26628" name="Rectangle 4"/>
          <p:cNvSpPr>
            <a:spLocks noGrp="1" noChangeArrowheads="1"/>
          </p:cNvSpPr>
          <p:nvPr>
            <p:ph type="ftr" sz="quarter" idx="2"/>
          </p:nvPr>
        </p:nvSpPr>
        <p:spPr bwMode="auto">
          <a:xfrm>
            <a:off x="0" y="8848725"/>
            <a:ext cx="3044825" cy="465138"/>
          </a:xfrm>
          <a:prstGeom prst="rect">
            <a:avLst/>
          </a:prstGeom>
          <a:noFill/>
          <a:ln w="9525">
            <a:noFill/>
            <a:miter lim="800000"/>
            <a:headEnd/>
            <a:tailEnd/>
          </a:ln>
          <a:effectLst/>
        </p:spPr>
        <p:txBody>
          <a:bodyPr vert="horz" wrap="square" lIns="93379" tIns="46689" rIns="93379" bIns="46689" numCol="1" anchor="b" anchorCtr="0" compatLnSpc="1">
            <a:prstTxWarp prst="textNoShape">
              <a:avLst/>
            </a:prstTxWarp>
          </a:bodyPr>
          <a:lstStyle>
            <a:lvl1pPr defTabSz="933450">
              <a:defRPr sz="1200"/>
            </a:lvl1pPr>
          </a:lstStyle>
          <a:p>
            <a:pPr>
              <a:defRPr/>
            </a:pPr>
            <a:endParaRPr lang="en-US"/>
          </a:p>
        </p:txBody>
      </p:sp>
      <p:sp>
        <p:nvSpPr>
          <p:cNvPr id="26629" name="Rectangle 5"/>
          <p:cNvSpPr>
            <a:spLocks noGrp="1" noChangeArrowheads="1"/>
          </p:cNvSpPr>
          <p:nvPr>
            <p:ph type="sldNum" sz="quarter" idx="3"/>
          </p:nvPr>
        </p:nvSpPr>
        <p:spPr bwMode="auto">
          <a:xfrm>
            <a:off x="3983038" y="8848725"/>
            <a:ext cx="3044825" cy="465138"/>
          </a:xfrm>
          <a:prstGeom prst="rect">
            <a:avLst/>
          </a:prstGeom>
          <a:noFill/>
          <a:ln w="9525">
            <a:noFill/>
            <a:miter lim="800000"/>
            <a:headEnd/>
            <a:tailEnd/>
          </a:ln>
          <a:effectLst/>
        </p:spPr>
        <p:txBody>
          <a:bodyPr vert="horz" wrap="square" lIns="93379" tIns="46689" rIns="93379" bIns="46689" numCol="1" anchor="b" anchorCtr="0" compatLnSpc="1">
            <a:prstTxWarp prst="textNoShape">
              <a:avLst/>
            </a:prstTxWarp>
          </a:bodyPr>
          <a:lstStyle>
            <a:lvl1pPr algn="r" defTabSz="933450">
              <a:defRPr sz="1200"/>
            </a:lvl1pPr>
          </a:lstStyle>
          <a:p>
            <a:pPr>
              <a:defRPr/>
            </a:pPr>
            <a:fld id="{DA2719BC-A422-4FF5-A953-13A190676E55}" type="slidenum">
              <a:rPr lang="en-US"/>
              <a:pPr>
                <a:defRPr/>
              </a:pPr>
              <a:t>‹#›</a:t>
            </a:fld>
            <a:endParaRPr lang="en-US"/>
          </a:p>
        </p:txBody>
      </p:sp>
    </p:spTree>
    <p:extLst>
      <p:ext uri="{BB962C8B-B14F-4D97-AF65-F5344CB8AC3E}">
        <p14:creationId xmlns:p14="http://schemas.microsoft.com/office/powerpoint/2010/main" val="6388997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7347" name="Rectangle 3"/>
          <p:cNvSpPr>
            <a:spLocks noGrp="1" noChangeArrowheads="1"/>
          </p:cNvSpPr>
          <p:nvPr>
            <p:ph type="dt" idx="1"/>
          </p:nvPr>
        </p:nvSpPr>
        <p:spPr bwMode="auto">
          <a:xfrm>
            <a:off x="3981450"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85863" y="698500"/>
            <a:ext cx="4656137" cy="34925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3263" y="4424363"/>
            <a:ext cx="5621337"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47138"/>
            <a:ext cx="304482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7351" name="Rectangle 7"/>
          <p:cNvSpPr>
            <a:spLocks noGrp="1" noChangeArrowheads="1"/>
          </p:cNvSpPr>
          <p:nvPr>
            <p:ph type="sldNum" sz="quarter" idx="5"/>
          </p:nvPr>
        </p:nvSpPr>
        <p:spPr bwMode="auto">
          <a:xfrm>
            <a:off x="3981450" y="8847138"/>
            <a:ext cx="304482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737123-71CC-4DE2-888E-0519B95E9A1C}" type="slidenum">
              <a:rPr lang="en-US"/>
              <a:pPr>
                <a:defRPr/>
              </a:pPr>
              <a:t>‹#›</a:t>
            </a:fld>
            <a:endParaRPr lang="en-US"/>
          </a:p>
        </p:txBody>
      </p:sp>
    </p:spTree>
    <p:extLst>
      <p:ext uri="{BB962C8B-B14F-4D97-AF65-F5344CB8AC3E}">
        <p14:creationId xmlns:p14="http://schemas.microsoft.com/office/powerpoint/2010/main" val="37426281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lnSpc>
                <a:spcPct val="90000"/>
              </a:lnSpc>
            </a:pPr>
            <a:r>
              <a:rPr lang="en-US" dirty="0" smtClean="0"/>
              <a:t>The </a:t>
            </a:r>
            <a:r>
              <a:rPr lang="en-US" b="1" dirty="0" smtClean="0"/>
              <a:t>Scenario Presentation </a:t>
            </a:r>
            <a:r>
              <a:rPr lang="en-US" dirty="0" smtClean="0"/>
              <a:t>is a multimedia presentation used by the facilitator during the tabletop exercise to present the material in the Situation Manual (</a:t>
            </a:r>
            <a:r>
              <a:rPr lang="en-US" dirty="0" err="1" smtClean="0"/>
              <a:t>SitMan</a:t>
            </a:r>
            <a:r>
              <a:rPr lang="en-US" dirty="0" smtClean="0"/>
              <a:t>).  The Scenario Presentation is put together from and follows the same order as the SitMan. Most users will find it easier to develop the Scenario Presentation after they have finalized the SitMan.  </a:t>
            </a:r>
          </a:p>
          <a:p>
            <a:pPr eaLnBrk="1" hangingPunct="1">
              <a:lnSpc>
                <a:spcPct val="90000"/>
              </a:lnSpc>
            </a:pPr>
            <a:endParaRPr lang="en-US" dirty="0" smtClean="0"/>
          </a:p>
          <a:p>
            <a:pPr eaLnBrk="1" hangingPunct="1">
              <a:lnSpc>
                <a:spcPct val="90000"/>
              </a:lnSpc>
              <a:buFontTx/>
              <a:buNone/>
            </a:pPr>
            <a:r>
              <a:rPr lang="en-US" dirty="0" smtClean="0"/>
              <a:t>All of the slides presented here may be modified as needed.  For example, an Exercise</a:t>
            </a:r>
            <a:r>
              <a:rPr lang="en-US" baseline="0" dirty="0" smtClean="0"/>
              <a:t> Development Team (EDT)</a:t>
            </a:r>
            <a:r>
              <a:rPr lang="en-US" dirty="0" smtClean="0"/>
              <a:t> may decide not to include all or part of the slides presented here since the same information is already available to participants through their SitMan. </a:t>
            </a:r>
          </a:p>
          <a:p>
            <a:pPr eaLnBrk="1" hangingPunct="1">
              <a:lnSpc>
                <a:spcPct val="90000"/>
              </a:lnSpc>
              <a:buFontTx/>
              <a:buChar char="•"/>
            </a:pPr>
            <a:endParaRPr lang="en-US" dirty="0" smtClean="0"/>
          </a:p>
          <a:p>
            <a:pPr eaLnBrk="1" hangingPunct="1">
              <a:lnSpc>
                <a:spcPct val="90000"/>
              </a:lnSpc>
              <a:buFontTx/>
              <a:buNone/>
            </a:pPr>
            <a:r>
              <a:rPr lang="en-US" dirty="0" smtClean="0"/>
              <a:t>Facilitators are encouraged to use this “notes” section on each slide to incorporate additional material, such as follow-up questions or comments.</a:t>
            </a:r>
          </a:p>
          <a:p>
            <a:pPr eaLnBrk="1" hangingPunct="1">
              <a:lnSpc>
                <a:spcPct val="90000"/>
              </a:lnSpc>
            </a:pPr>
            <a:endParaRPr lang="en-US" dirty="0" smtClean="0"/>
          </a:p>
          <a:p>
            <a:pPr eaLnBrk="1" hangingPunct="1">
              <a:lnSpc>
                <a:spcPct val="90000"/>
              </a:lnSpc>
            </a:pPr>
            <a:r>
              <a:rPr lang="en-US" dirty="0" smtClean="0"/>
              <a:t> </a:t>
            </a:r>
          </a:p>
          <a:p>
            <a:pPr>
              <a:lnSpc>
                <a:spcPct val="90000"/>
              </a:lnSpc>
            </a:pPr>
            <a:endParaRPr lang="en-US" dirty="0" smtClean="0"/>
          </a:p>
        </p:txBody>
      </p:sp>
    </p:spTree>
    <p:extLst>
      <p:ext uri="{BB962C8B-B14F-4D97-AF65-F5344CB8AC3E}">
        <p14:creationId xmlns:p14="http://schemas.microsoft.com/office/powerpoint/2010/main" val="1809954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E0E96AB-DE78-4030-8474-7E7393E3D339}" type="slidenum">
              <a:rPr lang="en-US" smtClean="0"/>
              <a:pPr/>
              <a:t>10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86190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13C92AA-09CD-429A-A0B6-363DABF7235B}" type="slidenum">
              <a:rPr lang="en-US" smtClean="0"/>
              <a:pPr/>
              <a:t>11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2162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AA7F994-A46C-4B95-A0B6-C59059DEA86D}" type="slidenum">
              <a:rPr lang="en-US" smtClean="0"/>
              <a:pPr/>
              <a:t>12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7628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4505841-FC44-45CC-93A2-66AE0C31341A}" type="slidenum">
              <a:rPr lang="en-US" smtClean="0"/>
              <a:pPr/>
              <a:t>13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81267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07AF0EA-EDA1-4B4F-8525-C7EED8DB25A1}" type="slidenum">
              <a:rPr lang="en-US" smtClean="0">
                <a:solidFill>
                  <a:srgbClr val="000000"/>
                </a:solidFill>
              </a:rPr>
              <a:pPr/>
              <a:t>14</a:t>
            </a:fld>
            <a:endParaRPr 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3456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15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25367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36E454A9-0841-48C8-A5E2-19960A2A3C50}" type="slidenum">
              <a:rPr lang="en-US" sz="1200"/>
              <a:pPr algn="r"/>
              <a:t>16</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88474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17</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n-ea"/>
                <a:cs typeface="+mn-cs"/>
              </a:rPr>
              <a:t>Based on the information provided, encourage players to participate in a discussion concerning the issues raised in Module 1. Identify any critical issues, decisions, requirements or questions that should be addressed at this time.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[Who would the customer service department notify within your utility of a reported taste or odor complaint? What procedures and protocols does your utility follow during an incident like this?] </a:t>
            </a:r>
          </a:p>
          <a:p>
            <a:pPr lvl="0"/>
            <a:r>
              <a:rPr lang="en-US" sz="1200" kern="1200" dirty="0" smtClean="0">
                <a:solidFill>
                  <a:schemeClr val="tx1"/>
                </a:solidFill>
                <a:latin typeface="Arial" charset="0"/>
                <a:ea typeface="+mn-ea"/>
                <a:cs typeface="+mn-cs"/>
              </a:rPr>
              <a:t>[In addition to collecting samples, what other initial actions would you initiate at this time?]</a:t>
            </a:r>
          </a:p>
          <a:p>
            <a:pPr lvl="0"/>
            <a:r>
              <a:rPr lang="en-US" sz="1200" kern="1200" dirty="0" smtClean="0">
                <a:solidFill>
                  <a:schemeClr val="tx1"/>
                </a:solidFill>
                <a:latin typeface="Arial" charset="0"/>
                <a:ea typeface="+mn-ea"/>
                <a:cs typeface="+mn-cs"/>
              </a:rPr>
              <a:t>[What would your operator do when they notice the odor coming from the water when samples are collected?]</a:t>
            </a:r>
          </a:p>
          <a:p>
            <a:pPr lvl="0"/>
            <a:r>
              <a:rPr lang="en-US" sz="1200" kern="1200" dirty="0" smtClean="0">
                <a:solidFill>
                  <a:schemeClr val="tx1"/>
                </a:solidFill>
                <a:latin typeface="Arial" charset="0"/>
                <a:ea typeface="+mn-ea"/>
                <a:cs typeface="+mn-cs"/>
              </a:rPr>
              <a:t>[What are the worker safety considerations during response to this type of incident?]</a:t>
            </a:r>
          </a:p>
          <a:p>
            <a:pPr lvl="0"/>
            <a:r>
              <a:rPr lang="en-US" sz="1200" kern="1200" dirty="0" smtClean="0">
                <a:solidFill>
                  <a:schemeClr val="tx1"/>
                </a:solidFill>
                <a:latin typeface="Arial" charset="0"/>
                <a:ea typeface="+mn-ea"/>
                <a:cs typeface="+mn-cs"/>
              </a:rPr>
              <a:t>[Are any notifications made to agencies outside of your utility?]</a:t>
            </a:r>
          </a:p>
          <a:p>
            <a:pPr lvl="0"/>
            <a:r>
              <a:rPr lang="en-US" sz="1200" kern="1200" dirty="0" smtClean="0">
                <a:solidFill>
                  <a:schemeClr val="tx1"/>
                </a:solidFill>
                <a:latin typeface="Arial" charset="0"/>
                <a:ea typeface="+mn-ea"/>
                <a:cs typeface="+mn-cs"/>
              </a:rPr>
              <a:t>[Would any public notification be made at this time? If so, to whom would this notification go and what would the notification advise? What procedures, protocols and templates exist at your utility for public notification?]</a:t>
            </a:r>
          </a:p>
          <a:p>
            <a:pPr eaLnBrk="1" hangingPunct="1"/>
            <a:endParaRPr lang="en-US" dirty="0" smtClean="0"/>
          </a:p>
        </p:txBody>
      </p:sp>
    </p:spTree>
    <p:extLst>
      <p:ext uri="{BB962C8B-B14F-4D97-AF65-F5344CB8AC3E}">
        <p14:creationId xmlns:p14="http://schemas.microsoft.com/office/powerpoint/2010/main" val="2098791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18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57910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19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6426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A9D1A93-5E33-4E0C-A498-6396C318651C}" type="slidenum">
              <a:rPr lang="en-US" smtClean="0"/>
              <a:pPr/>
              <a:t>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1821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20</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n-ea"/>
                <a:cs typeface="+mn-cs"/>
              </a:rPr>
              <a:t>Based on the information provided, encourage players to participate in a discussion concerning the issues raised in Module 2. Identify any critical issues, decisions, requirements or questions that should be addressed at this time.</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[What actions are taken by the local health department?  What working relationship has your utility established with your local health department?]</a:t>
            </a:r>
          </a:p>
          <a:p>
            <a:pPr lvl="0"/>
            <a:r>
              <a:rPr lang="en-US" sz="1200" kern="1200" dirty="0" smtClean="0">
                <a:solidFill>
                  <a:schemeClr val="tx1"/>
                </a:solidFill>
                <a:latin typeface="Arial" charset="0"/>
                <a:ea typeface="+mn-ea"/>
                <a:cs typeface="+mn-cs"/>
              </a:rPr>
              <a:t>[What established procedures would your local health department use to investigate the potential exposures?]</a:t>
            </a:r>
          </a:p>
          <a:p>
            <a:pPr lvl="0"/>
            <a:r>
              <a:rPr lang="en-US" sz="1200" kern="1200" dirty="0" smtClean="0">
                <a:solidFill>
                  <a:schemeClr val="tx1"/>
                </a:solidFill>
                <a:latin typeface="Arial" charset="0"/>
                <a:ea typeface="+mn-ea"/>
                <a:cs typeface="+mn-cs"/>
              </a:rPr>
              <a:t>[Who would your local health department notify and what information would it provide?]</a:t>
            </a:r>
          </a:p>
          <a:p>
            <a:pPr lvl="0"/>
            <a:r>
              <a:rPr lang="en-US" sz="1200" kern="1200" dirty="0" smtClean="0">
                <a:solidFill>
                  <a:schemeClr val="tx1"/>
                </a:solidFill>
                <a:latin typeface="Arial" charset="0"/>
                <a:ea typeface="+mn-ea"/>
                <a:cs typeface="+mn-cs"/>
              </a:rPr>
              <a:t>[What actions would your utility take if notified by the local health department of potential exposures that may be due to contaminated water?]</a:t>
            </a:r>
          </a:p>
          <a:p>
            <a:endParaRPr lang="en-US" sz="1200" kern="1200" dirty="0" smtClean="0">
              <a:solidFill>
                <a:schemeClr val="tx1"/>
              </a:solidFill>
              <a:latin typeface="Arial" charset="0"/>
              <a:ea typeface="+mn-ea"/>
              <a:cs typeface="+mn-cs"/>
            </a:endParaRPr>
          </a:p>
          <a:p>
            <a:pPr eaLnBrk="1" hangingPunct="1"/>
            <a:endParaRPr lang="en-US" dirty="0" smtClean="0"/>
          </a:p>
        </p:txBody>
      </p:sp>
    </p:spTree>
    <p:extLst>
      <p:ext uri="{BB962C8B-B14F-4D97-AF65-F5344CB8AC3E}">
        <p14:creationId xmlns:p14="http://schemas.microsoft.com/office/powerpoint/2010/main" val="2637557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21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06021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885591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885591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n-ea"/>
                <a:cs typeface="+mn-cs"/>
              </a:rPr>
              <a:t>Based on the information provided, encourage players to participate in a discussion concerning the issues raised in Module 3. Identify any critical issues, decisions, requirements or questions that should be addressed at this time.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[What investigative and response procedures are in place at your utility? How can these be changed as the situation evolves?]</a:t>
            </a:r>
          </a:p>
          <a:p>
            <a:pPr lvl="0"/>
            <a:r>
              <a:rPr lang="en-US" sz="1200" kern="1200" dirty="0" smtClean="0">
                <a:solidFill>
                  <a:schemeClr val="tx1"/>
                </a:solidFill>
                <a:latin typeface="Arial" charset="0"/>
                <a:ea typeface="+mn-ea"/>
                <a:cs typeface="+mn-cs"/>
              </a:rPr>
              <a:t>[How are these procedures modified by the holiday weekend? What backup staff is in place?]</a:t>
            </a:r>
          </a:p>
          <a:p>
            <a:pPr lvl="0"/>
            <a:r>
              <a:rPr lang="en-US" sz="1200" kern="1200" dirty="0" smtClean="0">
                <a:solidFill>
                  <a:schemeClr val="tx1"/>
                </a:solidFill>
                <a:latin typeface="Arial" charset="0"/>
                <a:ea typeface="+mn-ea"/>
                <a:cs typeface="+mn-cs"/>
              </a:rPr>
              <a:t>[What other response actions would your utility take now?]</a:t>
            </a:r>
          </a:p>
          <a:p>
            <a:pPr lvl="0"/>
            <a:r>
              <a:rPr lang="en-US" sz="1200" kern="1200" dirty="0" smtClean="0">
                <a:solidFill>
                  <a:schemeClr val="tx1"/>
                </a:solidFill>
                <a:latin typeface="Arial" charset="0"/>
                <a:ea typeface="+mn-ea"/>
                <a:cs typeface="+mn-cs"/>
              </a:rPr>
              <a:t>[Given that your local public health department is already involved, how would your utility coordinate investigation and response actions with the local health department?]</a:t>
            </a:r>
          </a:p>
          <a:p>
            <a:pPr lvl="0"/>
            <a:r>
              <a:rPr lang="en-US" sz="1200" kern="1200" dirty="0" smtClean="0">
                <a:solidFill>
                  <a:schemeClr val="tx1"/>
                </a:solidFill>
                <a:latin typeface="Arial" charset="0"/>
                <a:ea typeface="+mn-ea"/>
                <a:cs typeface="+mn-cs"/>
              </a:rPr>
              <a:t>[What water use advisory would your utility issue?]</a:t>
            </a:r>
          </a:p>
          <a:p>
            <a:pPr lvl="0"/>
            <a:r>
              <a:rPr lang="en-US" sz="1200" kern="1200" dirty="0" smtClean="0">
                <a:solidFill>
                  <a:schemeClr val="tx1"/>
                </a:solidFill>
                <a:latin typeface="Arial" charset="0"/>
                <a:ea typeface="+mn-ea"/>
                <a:cs typeface="+mn-cs"/>
              </a:rPr>
              <a:t>[What actions, operational changes and water use advisories would your utility implement based on rapid field testing results?]</a:t>
            </a:r>
          </a:p>
          <a:p>
            <a:pPr lvl="0"/>
            <a:r>
              <a:rPr lang="en-US" sz="1200" kern="1200" dirty="0" smtClean="0">
                <a:solidFill>
                  <a:schemeClr val="tx1"/>
                </a:solidFill>
                <a:latin typeface="Arial" charset="0"/>
                <a:ea typeface="+mn-ea"/>
                <a:cs typeface="+mn-cs"/>
              </a:rPr>
              <a:t>[How would water customers be notified and updated as your utility receives more information about the contamination that has occurred?]</a:t>
            </a:r>
          </a:p>
          <a:p>
            <a:pPr lvl="0"/>
            <a:r>
              <a:rPr lang="en-US" sz="1200" kern="1200" dirty="0" smtClean="0">
                <a:solidFill>
                  <a:schemeClr val="tx1"/>
                </a:solidFill>
                <a:latin typeface="Arial" charset="0"/>
                <a:ea typeface="+mn-ea"/>
                <a:cs typeface="+mn-cs"/>
              </a:rPr>
              <a:t>[What utility response partner agencies need to be notified and involved in this incident?]</a:t>
            </a:r>
          </a:p>
          <a:p>
            <a:pPr lvl="0"/>
            <a:r>
              <a:rPr lang="en-US" sz="1200" kern="1200" dirty="0" smtClean="0">
                <a:solidFill>
                  <a:schemeClr val="tx1"/>
                </a:solidFill>
                <a:latin typeface="Arial" charset="0"/>
                <a:ea typeface="+mn-ea"/>
                <a:cs typeface="+mn-cs"/>
              </a:rPr>
              <a:t>[What sampling and analysis procedures are in place at your utility?  How are they modified when sampling for unknown contaminants?  What laboratories (in addition to an in-house utility laboratory) do you rely on for emergency sampling and analysis?]</a:t>
            </a:r>
          </a:p>
          <a:p>
            <a:pPr lvl="0"/>
            <a:r>
              <a:rPr lang="en-US" sz="1200" kern="1200" dirty="0" smtClean="0">
                <a:solidFill>
                  <a:schemeClr val="tx1"/>
                </a:solidFill>
                <a:latin typeface="Arial" charset="0"/>
                <a:ea typeface="+mn-ea"/>
                <a:cs typeface="+mn-cs"/>
              </a:rPr>
              <a:t>[Which laboratory would analyze the samples?  Would they analyze a sample for an unknown contaminant?  Are contracts in place for rapid turn-around analysis?]</a:t>
            </a:r>
          </a:p>
          <a:p>
            <a:pPr eaLnBrk="1" hangingPunct="1"/>
            <a:endParaRPr lang="en-US" dirty="0" smtClean="0"/>
          </a:p>
        </p:txBody>
      </p:sp>
    </p:spTree>
    <p:extLst>
      <p:ext uri="{BB962C8B-B14F-4D97-AF65-F5344CB8AC3E}">
        <p14:creationId xmlns:p14="http://schemas.microsoft.com/office/powerpoint/2010/main" val="2793600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25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06021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885591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85591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n-ea"/>
                <a:cs typeface="+mn-cs"/>
              </a:rPr>
              <a:t>Based on the information provided, encourage players to participate in a discussion concerning the issues raised in Module 4. Identify any critical issues, decisions, requirements or questions that should be addressed at this time.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[What resources does your utility use to find information regarding contaminants for which no maximum contaminant level exists?  Is your utility familiar with or registered to use EPA’s Water Contaminant Information Tool (WCIT)?]</a:t>
            </a:r>
          </a:p>
          <a:p>
            <a:pPr lvl="0"/>
            <a:r>
              <a:rPr lang="en-US" sz="1200" kern="1200" dirty="0" smtClean="0">
                <a:solidFill>
                  <a:schemeClr val="tx1"/>
                </a:solidFill>
                <a:latin typeface="Arial" charset="0"/>
                <a:ea typeface="+mn-ea"/>
                <a:cs typeface="+mn-cs"/>
              </a:rPr>
              <a:t>[Who would your utility work with to evaluate the potential health effects of malathion exposure?  Who would establish “safe” concentrations of the contaminant in water?]</a:t>
            </a:r>
          </a:p>
          <a:p>
            <a:pPr lvl="0"/>
            <a:r>
              <a:rPr lang="en-US" sz="1200" kern="1200" dirty="0" smtClean="0">
                <a:solidFill>
                  <a:schemeClr val="tx1"/>
                </a:solidFill>
                <a:latin typeface="Arial" charset="0"/>
                <a:ea typeface="+mn-ea"/>
                <a:cs typeface="+mn-cs"/>
              </a:rPr>
              <a:t>[What flushing procedures does your utility have?  With whom would you consult to potentially modify them for this incident?]</a:t>
            </a:r>
          </a:p>
          <a:p>
            <a:pPr lvl="0"/>
            <a:r>
              <a:rPr lang="en-US" sz="1200" kern="1200" dirty="0" smtClean="0">
                <a:solidFill>
                  <a:schemeClr val="tx1"/>
                </a:solidFill>
                <a:latin typeface="Arial" charset="0"/>
                <a:ea typeface="+mn-ea"/>
                <a:cs typeface="+mn-cs"/>
              </a:rPr>
              <a:t>[What measures would your utility take to ensure that affected customers within the isolation zone have access to alternate drinking water and fire protection?]</a:t>
            </a:r>
          </a:p>
          <a:p>
            <a:pPr eaLnBrk="1" hangingPunct="1"/>
            <a:endParaRPr lang="en-US" dirty="0" smtClean="0"/>
          </a:p>
        </p:txBody>
      </p:sp>
    </p:spTree>
    <p:extLst>
      <p:ext uri="{BB962C8B-B14F-4D97-AF65-F5344CB8AC3E}">
        <p14:creationId xmlns:p14="http://schemas.microsoft.com/office/powerpoint/2010/main" val="2793600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29</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0602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43C4982-FFDD-412B-B673-E968DFD1F2CE}" type="slidenum">
              <a:rPr lang="en-US" smtClean="0"/>
              <a:pPr/>
              <a:t>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9890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30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85591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31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n-ea"/>
                <a:cs typeface="+mn-cs"/>
              </a:rPr>
              <a:t>Based on the information provided, encourage players to participate in a discussion concerning the issues raised in </a:t>
            </a:r>
            <a:r>
              <a:rPr lang="en-US" sz="1200" kern="1200" smtClean="0">
                <a:solidFill>
                  <a:schemeClr val="tx1"/>
                </a:solidFill>
                <a:latin typeface="Arial" charset="0"/>
                <a:ea typeface="+mn-ea"/>
                <a:cs typeface="+mn-cs"/>
              </a:rPr>
              <a:t>Module 5. </a:t>
            </a:r>
            <a:r>
              <a:rPr lang="en-US" sz="1200" kern="1200" dirty="0" smtClean="0">
                <a:solidFill>
                  <a:schemeClr val="tx1"/>
                </a:solidFill>
                <a:latin typeface="Arial" charset="0"/>
                <a:ea typeface="+mn-ea"/>
                <a:cs typeface="+mn-cs"/>
              </a:rPr>
              <a:t>Identify any critical issues, decisions, requirements or questions that should be addressed at this time.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[How will the flushed water be handled?  Can it be discharged to the sanitary or combined sewer?  Will treatment, including </a:t>
            </a:r>
            <a:r>
              <a:rPr lang="en-US" sz="1200" kern="1200" dirty="0" err="1" smtClean="0">
                <a:solidFill>
                  <a:schemeClr val="tx1"/>
                </a:solidFill>
                <a:latin typeface="Arial" charset="0"/>
                <a:ea typeface="+mn-ea"/>
                <a:cs typeface="+mn-cs"/>
              </a:rPr>
              <a:t>dechlorination</a:t>
            </a:r>
            <a:r>
              <a:rPr lang="en-US" sz="1200" kern="1200" dirty="0" smtClean="0">
                <a:solidFill>
                  <a:schemeClr val="tx1"/>
                </a:solidFill>
                <a:latin typeface="Arial" charset="0"/>
                <a:ea typeface="+mn-ea"/>
                <a:cs typeface="+mn-cs"/>
              </a:rPr>
              <a:t>, be required prior to discharge?]</a:t>
            </a:r>
          </a:p>
          <a:p>
            <a:pPr lvl="0"/>
            <a:r>
              <a:rPr lang="en-US" sz="1200" kern="1200" dirty="0" smtClean="0">
                <a:solidFill>
                  <a:schemeClr val="tx1"/>
                </a:solidFill>
                <a:latin typeface="Arial" charset="0"/>
                <a:ea typeface="+mn-ea"/>
                <a:cs typeface="+mn-cs"/>
              </a:rPr>
              <a:t>[Who can your utility turn to for technical expertise regarding malathion? Where can your utility turn to locate additional staff to assist with the flushing operation?]</a:t>
            </a:r>
          </a:p>
          <a:p>
            <a:pPr lvl="0"/>
            <a:r>
              <a:rPr lang="en-US" sz="1200" kern="1200" dirty="0" smtClean="0">
                <a:solidFill>
                  <a:schemeClr val="tx1"/>
                </a:solidFill>
                <a:latin typeface="Arial" charset="0"/>
                <a:ea typeface="+mn-ea"/>
                <a:cs typeface="+mn-cs"/>
              </a:rPr>
              <a:t>[What are some ways your utility could find the additional treatment chemicals if needed to properly dispose of the flushed, contaminated water?]</a:t>
            </a:r>
          </a:p>
          <a:p>
            <a:pPr lvl="0"/>
            <a:r>
              <a:rPr lang="en-US" sz="1200" kern="1200" dirty="0" smtClean="0">
                <a:solidFill>
                  <a:schemeClr val="tx1"/>
                </a:solidFill>
                <a:latin typeface="Arial" charset="0"/>
                <a:ea typeface="+mn-ea"/>
                <a:cs typeface="+mn-cs"/>
              </a:rPr>
              <a:t>[How will the wastewater treatment plant be engaged in decisions about how to handle the flushed water?]</a:t>
            </a:r>
          </a:p>
          <a:p>
            <a:pPr lvl="0"/>
            <a:r>
              <a:rPr lang="en-US" sz="1200" kern="1200" dirty="0" smtClean="0">
                <a:solidFill>
                  <a:schemeClr val="tx1"/>
                </a:solidFill>
                <a:latin typeface="Arial" charset="0"/>
                <a:ea typeface="+mn-ea"/>
                <a:cs typeface="+mn-cs"/>
              </a:rPr>
              <a:t>[How would your utility be cleared for resumption of normal operation and use by the public?]</a:t>
            </a:r>
          </a:p>
          <a:p>
            <a:pPr lvl="0"/>
            <a:r>
              <a:rPr lang="en-US" sz="1200" kern="1200" dirty="0" smtClean="0">
                <a:solidFill>
                  <a:schemeClr val="tx1"/>
                </a:solidFill>
                <a:latin typeface="Arial" charset="0"/>
                <a:ea typeface="+mn-ea"/>
                <a:cs typeface="+mn-cs"/>
              </a:rPr>
              <a:t>[What course of action would be considered if the contaminant remained in the distribution system at unacceptable levels after the extensive flushing (i.e., because it adhered to pipe walls and plumbing fixtures)?]</a:t>
            </a:r>
          </a:p>
        </p:txBody>
      </p:sp>
    </p:spTree>
    <p:extLst>
      <p:ext uri="{BB962C8B-B14F-4D97-AF65-F5344CB8AC3E}">
        <p14:creationId xmlns:p14="http://schemas.microsoft.com/office/powerpoint/2010/main" val="2793600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07AF0EA-EDA1-4B4F-8525-C7EED8DB25A1}" type="slidenum">
              <a:rPr lang="en-US" smtClean="0">
                <a:solidFill>
                  <a:srgbClr val="000000"/>
                </a:solidFill>
              </a:rPr>
              <a:pPr/>
              <a:t>32</a:t>
            </a:fld>
            <a:endParaRPr 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77900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rgbClr val="3366FF"/>
                </a:solidFill>
                <a:latin typeface="Arial" charset="0"/>
                <a:ea typeface="+mn-ea"/>
                <a:cs typeface="+mn-cs"/>
              </a:rPr>
              <a:t>Discuss </a:t>
            </a:r>
            <a:r>
              <a:rPr lang="en-US" sz="1200" kern="1200" dirty="0">
                <a:solidFill>
                  <a:srgbClr val="3366FF"/>
                </a:solidFill>
                <a:latin typeface="Arial" charset="0"/>
                <a:ea typeface="+mn-ea"/>
                <a:cs typeface="+mn-cs"/>
              </a:rPr>
              <a:t>each objective and </a:t>
            </a:r>
            <a:r>
              <a:rPr lang="en-US" sz="1200" kern="1200">
                <a:solidFill>
                  <a:srgbClr val="3366FF"/>
                </a:solidFill>
                <a:latin typeface="Arial" charset="0"/>
                <a:ea typeface="+mn-ea"/>
                <a:cs typeface="+mn-cs"/>
              </a:rPr>
              <a:t>corresponding outcome.</a:t>
            </a:r>
            <a:endParaRPr lang="en-US" sz="1200" kern="1200" dirty="0">
              <a:solidFill>
                <a:srgbClr val="3366FF"/>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D737123-71CC-4DE2-888E-0519B95E9A1C}" type="slidenum">
              <a:rPr lang="en-US" smtClean="0"/>
              <a:pPr>
                <a:defRPr/>
              </a:pPr>
              <a:t>33</a:t>
            </a:fld>
            <a:endParaRPr lang="en-US"/>
          </a:p>
        </p:txBody>
      </p:sp>
    </p:spTree>
    <p:extLst>
      <p:ext uri="{BB962C8B-B14F-4D97-AF65-F5344CB8AC3E}">
        <p14:creationId xmlns:p14="http://schemas.microsoft.com/office/powerpoint/2010/main" val="3757075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737123-71CC-4DE2-888E-0519B95E9A1C}"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2009496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EFF6C26-9ACD-4ACC-9CE5-294314D94B2B}" type="slidenum">
              <a:rPr lang="en-US" smtClean="0"/>
              <a:pPr/>
              <a:t>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04962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73E9368-8725-4A6D-AFBC-F9C83D745A6D}" type="slidenum">
              <a:rPr lang="en-US" smtClean="0"/>
              <a:pPr/>
              <a:t>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795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765BC0A-F0FB-4A43-8013-B59A1AECDE5C}" type="slidenum">
              <a:rPr lang="en-US" smtClean="0"/>
              <a:pPr/>
              <a:t>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0652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3B0273D-2A19-48AD-8616-20DAA3F8ADBD}" type="slidenum">
              <a:rPr lang="en-US" smtClean="0"/>
              <a:pPr/>
              <a:t>7</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269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95EEA3D1-D9EC-4324-9AAE-2F5175804CC9}" type="slidenum">
              <a:rPr lang="en-US" sz="1200"/>
              <a:pPr algn="r"/>
              <a:t>8</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35122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186FB74D-DF99-43B9-8B44-0220AA2BBF02}" type="slidenum">
              <a:rPr lang="en-US" sz="1200"/>
              <a:pPr algn="r"/>
              <a:t>9</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40278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219200" y="2133600"/>
            <a:ext cx="7772400" cy="1143000"/>
          </a:xfrm>
        </p:spPr>
        <p:txBody>
          <a:bodyPr/>
          <a:lstStyle>
            <a:lvl1pPr>
              <a:defRPr u="none">
                <a:solidFill>
                  <a:schemeClr val="tx1"/>
                </a:solidFill>
              </a:defRPr>
            </a:lvl1pPr>
          </a:lstStyle>
          <a:p>
            <a:r>
              <a:rPr lang="en-US"/>
              <a:t>Click to edit Master title style</a:t>
            </a:r>
          </a:p>
        </p:txBody>
      </p:sp>
      <p:sp>
        <p:nvSpPr>
          <p:cNvPr id="13315" name="Rectangle 3"/>
          <p:cNvSpPr>
            <a:spLocks noGrp="1" noChangeArrowheads="1"/>
          </p:cNvSpPr>
          <p:nvPr>
            <p:ph type="subTitle" idx="1"/>
          </p:nvPr>
        </p:nvSpPr>
        <p:spPr>
          <a:xfrm>
            <a:off x="1981200" y="3505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xfrm>
            <a:off x="1295400" y="6172200"/>
            <a:ext cx="1905000" cy="457200"/>
          </a:xfrm>
        </p:spPr>
        <p:txBody>
          <a:bodyPr/>
          <a:lstStyle>
            <a:lvl1pPr>
              <a:defRPr/>
            </a:lvl1pPr>
          </a:lstStyle>
          <a:p>
            <a:pPr>
              <a:defRPr/>
            </a:pPr>
            <a:fld id="{3AABD23B-CBDF-4676-9B1F-C7FD4A231CDE}" type="datetime1">
              <a:rPr lang="en-US"/>
              <a:pPr>
                <a:defRPr/>
              </a:pPr>
              <a:t>5/16/2018</a:t>
            </a:fld>
            <a:endParaRPr lang="en-US"/>
          </a:p>
        </p:txBody>
      </p:sp>
      <p:sp>
        <p:nvSpPr>
          <p:cNvPr id="5" name="Rectangle 5"/>
          <p:cNvSpPr>
            <a:spLocks noGrp="1" noChangeArrowheads="1"/>
          </p:cNvSpPr>
          <p:nvPr>
            <p:ph type="ftr" sz="quarter" idx="11"/>
          </p:nvPr>
        </p:nvSpPr>
        <p:spPr>
          <a:xfrm>
            <a:off x="3733800" y="6172200"/>
            <a:ext cx="2895600" cy="457200"/>
          </a:xfrm>
        </p:spPr>
        <p:txBody>
          <a:bodyPr/>
          <a:lstStyle>
            <a:lvl1pPr>
              <a:defRPr/>
            </a:lvl1pPr>
          </a:lstStyle>
          <a:p>
            <a:pPr>
              <a:defRPr/>
            </a:pPr>
            <a:r>
              <a:rPr lang="en-US"/>
              <a:t>Flood Scenario</a:t>
            </a:r>
          </a:p>
        </p:txBody>
      </p:sp>
      <p:sp>
        <p:nvSpPr>
          <p:cNvPr id="6" name="Rectangle 6"/>
          <p:cNvSpPr>
            <a:spLocks noGrp="1" noChangeArrowheads="1"/>
          </p:cNvSpPr>
          <p:nvPr>
            <p:ph type="sldNum" sz="quarter" idx="12"/>
          </p:nvPr>
        </p:nvSpPr>
        <p:spPr>
          <a:xfrm>
            <a:off x="7162800" y="6172200"/>
            <a:ext cx="1905000" cy="457200"/>
          </a:xfrm>
        </p:spPr>
        <p:txBody>
          <a:bodyPr/>
          <a:lstStyle>
            <a:lvl1pPr>
              <a:defRPr/>
            </a:lvl1pPr>
          </a:lstStyle>
          <a:p>
            <a:pPr>
              <a:defRPr/>
            </a:pPr>
            <a:fld id="{BA3E6026-020B-48A7-BD41-CC17A2278F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FD27CC1-F1F0-497C-B35B-AC5206D644FE}" type="datetime1">
              <a:rPr lang="en-US"/>
              <a:pPr>
                <a:defRPr/>
              </a:pPr>
              <a:t>5/16/2018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E2098C5F-DD00-4366-BB2E-6FA5BB3518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8382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8382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171A17-C365-439B-B29E-B2FFE13F100B}" type="datetime1">
              <a:rPr lang="en-US"/>
              <a:pPr>
                <a:defRPr/>
              </a:pPr>
              <a:t>5/16/2018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8BE464B3-9520-41F7-B8A0-820F2E1919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3AABD23B-CBDF-4676-9B1F-C7FD4A231CDE}" type="datetime1">
              <a:rPr lang="en-US" smtClean="0"/>
              <a:pPr>
                <a:defRPr/>
              </a:pPr>
              <a:t>5/16/2018</a:t>
            </a:fld>
            <a:endParaRPr lang="en-US"/>
          </a:p>
        </p:txBody>
      </p:sp>
      <p:sp>
        <p:nvSpPr>
          <p:cNvPr id="19" name="Footer Placeholder 18"/>
          <p:cNvSpPr>
            <a:spLocks noGrp="1"/>
          </p:cNvSpPr>
          <p:nvPr>
            <p:ph type="ftr" sz="quarter" idx="11"/>
          </p:nvPr>
        </p:nvSpPr>
        <p:spPr/>
        <p:txBody>
          <a:bodyPr/>
          <a:lstStyle/>
          <a:p>
            <a:pPr>
              <a:defRPr/>
            </a:pPr>
            <a:r>
              <a:rPr lang="en-US" smtClean="0"/>
              <a:t>Flood Scenario</a:t>
            </a:r>
            <a:endParaRPr lang="en-US"/>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pPr>
                <a:defRPr/>
              </a:pPr>
              <a:t>5/16/2018</a:t>
            </a:fld>
            <a:endParaRPr lang="en-US"/>
          </a:p>
        </p:txBody>
      </p:sp>
      <p:sp>
        <p:nvSpPr>
          <p:cNvPr id="5" name="Footer Placeholder 4"/>
          <p:cNvSpPr>
            <a:spLocks noGrp="1"/>
          </p:cNvSpPr>
          <p:nvPr>
            <p:ph type="ftr" sz="quarter" idx="11"/>
          </p:nvPr>
        </p:nvSpPr>
        <p:spPr/>
        <p:txBody>
          <a:bodyPr/>
          <a:lstStyle/>
          <a:p>
            <a:pPr>
              <a:defRPr/>
            </a:pPr>
            <a:r>
              <a:rPr lang="en-US" smtClean="0"/>
              <a:t>Flood Scenario</a:t>
            </a:r>
            <a:endParaRPr lang="en-US"/>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pPr>
                <a:defRPr/>
              </a:pPr>
              <a:t>5/16/2018</a:t>
            </a:fld>
            <a:endParaRPr lang="en-US"/>
          </a:p>
        </p:txBody>
      </p:sp>
      <p:sp>
        <p:nvSpPr>
          <p:cNvPr id="5" name="Footer Placeholder 4"/>
          <p:cNvSpPr>
            <a:spLocks noGrp="1"/>
          </p:cNvSpPr>
          <p:nvPr>
            <p:ph type="ftr" sz="quarter" idx="11"/>
          </p:nvPr>
        </p:nvSpPr>
        <p:spPr/>
        <p:txBody>
          <a:bodyPr/>
          <a:lstStyle/>
          <a:p>
            <a:pPr>
              <a:defRPr/>
            </a:pPr>
            <a:r>
              <a:rPr lang="en-US" smtClean="0"/>
              <a:t>Flood Scenario</a:t>
            </a:r>
            <a:endParaRPr lang="en-US"/>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pPr>
                <a:defRPr/>
              </a:pPr>
              <a:t>5/16/2018</a:t>
            </a:fld>
            <a:endParaRPr lang="en-US"/>
          </a:p>
        </p:txBody>
      </p:sp>
      <p:sp>
        <p:nvSpPr>
          <p:cNvPr id="6" name="Footer Placeholder 5"/>
          <p:cNvSpPr>
            <a:spLocks noGrp="1"/>
          </p:cNvSpPr>
          <p:nvPr>
            <p:ph type="ftr" sz="quarter" idx="11"/>
          </p:nvPr>
        </p:nvSpPr>
        <p:spPr/>
        <p:txBody>
          <a:bodyPr/>
          <a:lstStyle/>
          <a:p>
            <a:pPr>
              <a:defRPr/>
            </a:pPr>
            <a:r>
              <a:rPr lang="en-US" smtClean="0"/>
              <a:t>Flood Scenario</a:t>
            </a:r>
            <a:endParaRPr lang="en-US"/>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pPr>
                <a:defRPr/>
              </a:pPr>
              <a:t>5/16/2018</a:t>
            </a:fld>
            <a:endParaRPr lang="en-US"/>
          </a:p>
        </p:txBody>
      </p:sp>
      <p:sp>
        <p:nvSpPr>
          <p:cNvPr id="8" name="Footer Placeholder 7"/>
          <p:cNvSpPr>
            <a:spLocks noGrp="1"/>
          </p:cNvSpPr>
          <p:nvPr>
            <p:ph type="ftr" sz="quarter" idx="11"/>
          </p:nvPr>
        </p:nvSpPr>
        <p:spPr/>
        <p:txBody>
          <a:bodyPr/>
          <a:lstStyle/>
          <a:p>
            <a:pPr>
              <a:defRPr/>
            </a:pPr>
            <a:r>
              <a:rPr lang="en-US" smtClean="0"/>
              <a:t>Flood Scenario</a:t>
            </a:r>
            <a:endParaRPr lang="en-US"/>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FC4A4B8-41E1-46F3-B5C4-E14B565A2031}" type="datetime1">
              <a:rPr lang="en-US" smtClean="0"/>
              <a:pPr>
                <a:defRPr/>
              </a:pPr>
              <a:t>5/16/2018</a:t>
            </a:fld>
            <a:endParaRPr lang="en-US"/>
          </a:p>
        </p:txBody>
      </p:sp>
      <p:sp>
        <p:nvSpPr>
          <p:cNvPr id="4" name="Footer Placeholder 3"/>
          <p:cNvSpPr>
            <a:spLocks noGrp="1"/>
          </p:cNvSpPr>
          <p:nvPr>
            <p:ph type="ftr" sz="quarter" idx="11"/>
          </p:nvPr>
        </p:nvSpPr>
        <p:spPr/>
        <p:txBody>
          <a:bodyPr/>
          <a:lstStyle/>
          <a:p>
            <a:pPr>
              <a:defRPr/>
            </a:pPr>
            <a:r>
              <a:rPr lang="en-US" smtClean="0"/>
              <a:t>Flood Scenario</a:t>
            </a:r>
            <a:endParaRPr lang="en-US"/>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pPr>
                <a:defRPr/>
              </a:pPr>
              <a:t>5/16/2018</a:t>
            </a:fld>
            <a:endParaRPr lang="en-US"/>
          </a:p>
        </p:txBody>
      </p:sp>
      <p:sp>
        <p:nvSpPr>
          <p:cNvPr id="3" name="Footer Placeholder 2"/>
          <p:cNvSpPr>
            <a:spLocks noGrp="1"/>
          </p:cNvSpPr>
          <p:nvPr>
            <p:ph type="ftr" sz="quarter" idx="11"/>
          </p:nvPr>
        </p:nvSpPr>
        <p:spPr/>
        <p:txBody>
          <a:bodyPr/>
          <a:lstStyle/>
          <a:p>
            <a:pPr>
              <a:defRPr/>
            </a:pPr>
            <a:r>
              <a:rPr lang="en-US" smtClean="0"/>
              <a:t>Flood Scenario</a:t>
            </a:r>
            <a:endParaRPr lang="en-US"/>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pPr>
                <a:defRPr/>
              </a:pPr>
              <a:t>5/16/2018</a:t>
            </a:fld>
            <a:endParaRPr lang="en-US"/>
          </a:p>
        </p:txBody>
      </p:sp>
      <p:sp>
        <p:nvSpPr>
          <p:cNvPr id="6" name="Footer Placeholder 5"/>
          <p:cNvSpPr>
            <a:spLocks noGrp="1"/>
          </p:cNvSpPr>
          <p:nvPr>
            <p:ph type="ftr" sz="quarter" idx="11"/>
          </p:nvPr>
        </p:nvSpPr>
        <p:spPr/>
        <p:txBody>
          <a:bodyPr/>
          <a:lstStyle/>
          <a:p>
            <a:pPr>
              <a:defRPr/>
            </a:pPr>
            <a:r>
              <a:rPr lang="en-US" smtClean="0"/>
              <a:t>Flood Scenario</a:t>
            </a:r>
            <a:endParaRPr lang="en-US"/>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9661FBA-B87F-41EA-B01D-A9934D892926}" type="datetime1">
              <a:rPr lang="en-US"/>
              <a:pPr>
                <a:defRPr/>
              </a:pPr>
              <a:t>5/16/2018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D0A73337-DE87-42BF-A928-ADA1810B670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pPr>
                <a:defRPr/>
              </a:pPr>
              <a:t>5/16/2018</a:t>
            </a:fld>
            <a:endParaRPr lang="en-US"/>
          </a:p>
        </p:txBody>
      </p:sp>
      <p:sp>
        <p:nvSpPr>
          <p:cNvPr id="6" name="Footer Placeholder 5"/>
          <p:cNvSpPr>
            <a:spLocks noGrp="1"/>
          </p:cNvSpPr>
          <p:nvPr>
            <p:ph type="ftr" sz="quarter" idx="11"/>
          </p:nvPr>
        </p:nvSpPr>
        <p:spPr/>
        <p:txBody>
          <a:bodyPr/>
          <a:lstStyle/>
          <a:p>
            <a:pPr>
              <a:defRPr/>
            </a:pPr>
            <a:r>
              <a:rPr lang="en-US" smtClean="0"/>
              <a:t>Flood Scenario</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pPr>
                <a:defRPr/>
              </a:pPr>
              <a:t>5/16/2018</a:t>
            </a:fld>
            <a:endParaRPr lang="en-US"/>
          </a:p>
        </p:txBody>
      </p:sp>
      <p:sp>
        <p:nvSpPr>
          <p:cNvPr id="5" name="Footer Placeholder 4"/>
          <p:cNvSpPr>
            <a:spLocks noGrp="1"/>
          </p:cNvSpPr>
          <p:nvPr>
            <p:ph type="ftr" sz="quarter" idx="11"/>
          </p:nvPr>
        </p:nvSpPr>
        <p:spPr/>
        <p:txBody>
          <a:bodyPr/>
          <a:lstStyle/>
          <a:p>
            <a:pPr>
              <a:defRPr/>
            </a:pPr>
            <a:r>
              <a:rPr lang="en-US" smtClean="0"/>
              <a:t>Flood Scenario</a:t>
            </a:r>
            <a:endParaRPr lang="en-US"/>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pPr>
                <a:defRPr/>
              </a:pPr>
              <a:t>5/16/2018</a:t>
            </a:fld>
            <a:endParaRPr lang="en-US"/>
          </a:p>
        </p:txBody>
      </p:sp>
      <p:sp>
        <p:nvSpPr>
          <p:cNvPr id="5" name="Footer Placeholder 4"/>
          <p:cNvSpPr>
            <a:spLocks noGrp="1"/>
          </p:cNvSpPr>
          <p:nvPr>
            <p:ph type="ftr" sz="quarter" idx="11"/>
          </p:nvPr>
        </p:nvSpPr>
        <p:spPr/>
        <p:txBody>
          <a:bodyPr/>
          <a:lstStyle/>
          <a:p>
            <a:pPr>
              <a:defRPr/>
            </a:pPr>
            <a:r>
              <a:rPr lang="en-US" smtClean="0"/>
              <a:t>Flood Scenario</a:t>
            </a:r>
            <a:endParaRPr lang="en-US"/>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078C61E-DE33-4263-83ED-6BDCD4D452AA}" type="datetime1">
              <a:rPr lang="en-US"/>
              <a:pPr>
                <a:defRPr/>
              </a:pPr>
              <a:t>5/16/2018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AC4E8102-E1CC-4079-A16E-79F0388D38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981200"/>
            <a:ext cx="3543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981200"/>
            <a:ext cx="3543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046E03C-BDFD-4816-B91C-5EC466476ABA}" type="datetime1">
              <a:rPr lang="en-US"/>
              <a:pPr>
                <a:defRPr/>
              </a:pPr>
              <a:t>5/16/2018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7" name="Rectangle 6"/>
          <p:cNvSpPr>
            <a:spLocks noGrp="1" noChangeArrowheads="1"/>
          </p:cNvSpPr>
          <p:nvPr>
            <p:ph type="sldNum" sz="quarter" idx="12"/>
          </p:nvPr>
        </p:nvSpPr>
        <p:spPr>
          <a:ln/>
        </p:spPr>
        <p:txBody>
          <a:bodyPr/>
          <a:lstStyle>
            <a:lvl1pPr>
              <a:defRPr/>
            </a:lvl1pPr>
          </a:lstStyle>
          <a:p>
            <a:pPr>
              <a:defRPr/>
            </a:pPr>
            <a:fld id="{B4002F2F-A1CB-4511-BA98-E55F67D9509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C0D7657-7397-4155-B66D-5E447DA085EB}" type="datetime1">
              <a:rPr lang="en-US"/>
              <a:pPr>
                <a:defRPr/>
              </a:pPr>
              <a:t>5/16/2018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9" name="Rectangle 6"/>
          <p:cNvSpPr>
            <a:spLocks noGrp="1" noChangeArrowheads="1"/>
          </p:cNvSpPr>
          <p:nvPr>
            <p:ph type="sldNum" sz="quarter" idx="12"/>
          </p:nvPr>
        </p:nvSpPr>
        <p:spPr>
          <a:ln/>
        </p:spPr>
        <p:txBody>
          <a:bodyPr/>
          <a:lstStyle>
            <a:lvl1pPr>
              <a:defRPr/>
            </a:lvl1pPr>
          </a:lstStyle>
          <a:p>
            <a:pPr>
              <a:defRPr/>
            </a:pPr>
            <a:fld id="{41346FC8-D98E-429C-AFC4-139851425C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FC4A4B8-41E1-46F3-B5C4-E14B565A2031}" type="datetime1">
              <a:rPr lang="en-US"/>
              <a:pPr>
                <a:defRPr/>
              </a:pPr>
              <a:t>5/16/2018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5" name="Rectangle 6"/>
          <p:cNvSpPr>
            <a:spLocks noGrp="1" noChangeArrowheads="1"/>
          </p:cNvSpPr>
          <p:nvPr>
            <p:ph type="sldNum" sz="quarter" idx="12"/>
          </p:nvPr>
        </p:nvSpPr>
        <p:spPr>
          <a:ln/>
        </p:spPr>
        <p:txBody>
          <a:bodyPr/>
          <a:lstStyle>
            <a:lvl1pPr>
              <a:defRPr/>
            </a:lvl1pPr>
          </a:lstStyle>
          <a:p>
            <a:pPr>
              <a:defRPr/>
            </a:pPr>
            <a:fld id="{AE4B19F9-0D33-40A2-BB14-DF360865017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5FFF2D4-EFE1-4CE4-9185-12C4021AF8F1}" type="datetime1">
              <a:rPr lang="en-US"/>
              <a:pPr>
                <a:defRPr/>
              </a:pPr>
              <a:t>5/16/2018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4" name="Rectangle 6"/>
          <p:cNvSpPr>
            <a:spLocks noGrp="1" noChangeArrowheads="1"/>
          </p:cNvSpPr>
          <p:nvPr>
            <p:ph type="sldNum" sz="quarter" idx="12"/>
          </p:nvPr>
        </p:nvSpPr>
        <p:spPr>
          <a:ln/>
        </p:spPr>
        <p:txBody>
          <a:bodyPr/>
          <a:lstStyle>
            <a:lvl1pPr>
              <a:defRPr/>
            </a:lvl1pPr>
          </a:lstStyle>
          <a:p>
            <a:pPr>
              <a:defRPr/>
            </a:pPr>
            <a:fld id="{7FA4F20D-44AF-49C6-9EB5-28AB66E6C8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1CB3636-E4DE-4A1C-B49E-C9FC7D226EC9}" type="datetime1">
              <a:rPr lang="en-US"/>
              <a:pPr>
                <a:defRPr/>
              </a:pPr>
              <a:t>5/16/2018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7" name="Rectangle 6"/>
          <p:cNvSpPr>
            <a:spLocks noGrp="1" noChangeArrowheads="1"/>
          </p:cNvSpPr>
          <p:nvPr>
            <p:ph type="sldNum" sz="quarter" idx="12"/>
          </p:nvPr>
        </p:nvSpPr>
        <p:spPr>
          <a:ln/>
        </p:spPr>
        <p:txBody>
          <a:bodyPr/>
          <a:lstStyle>
            <a:lvl1pPr>
              <a:defRPr/>
            </a:lvl1pPr>
          </a:lstStyle>
          <a:p>
            <a:pPr>
              <a:defRPr/>
            </a:pPr>
            <a:fld id="{1EBCE388-D2E2-466F-B82B-AD2AFC9C9A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227B13F-8073-461A-9C03-145918A4D4F5}" type="datetime1">
              <a:rPr lang="en-US"/>
              <a:pPr>
                <a:defRPr/>
              </a:pPr>
              <a:t>5/16/2018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7" name="Rectangle 6"/>
          <p:cNvSpPr>
            <a:spLocks noGrp="1" noChangeArrowheads="1"/>
          </p:cNvSpPr>
          <p:nvPr>
            <p:ph type="sldNum" sz="quarter" idx="12"/>
          </p:nvPr>
        </p:nvSpPr>
        <p:spPr>
          <a:ln/>
        </p:spPr>
        <p:txBody>
          <a:bodyPr/>
          <a:lstStyle>
            <a:lvl1pPr>
              <a:defRPr/>
            </a:lvl1pPr>
          </a:lstStyle>
          <a:p>
            <a:pPr>
              <a:defRPr/>
            </a:pPr>
            <a:fld id="{E2D3653E-4594-4F57-81E1-BF5654EC2D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752600" y="838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752600" y="1981200"/>
            <a:ext cx="72390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1219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4A302350-5317-4B3A-820E-15AF85273768}" type="datetime1">
              <a:rPr lang="en-US"/>
              <a:pPr>
                <a:defRPr/>
              </a:pPr>
              <a:t>5/16/2018</a:t>
            </a:fld>
            <a:endParaRPr lang="en-US"/>
          </a:p>
        </p:txBody>
      </p:sp>
      <p:sp>
        <p:nvSpPr>
          <p:cNvPr id="12293" name="Rectangle 5"/>
          <p:cNvSpPr>
            <a:spLocks noGrp="1" noChangeArrowheads="1"/>
          </p:cNvSpPr>
          <p:nvPr>
            <p:ph type="ftr" sz="quarter" idx="3"/>
          </p:nvPr>
        </p:nvSpPr>
        <p:spPr bwMode="auto">
          <a:xfrm>
            <a:off x="3657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Flood Scenario</a:t>
            </a:r>
          </a:p>
        </p:txBody>
      </p:sp>
      <p:sp>
        <p:nvSpPr>
          <p:cNvPr id="12294"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B17363-CCD4-425C-8F2B-66FDC2B16C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15" r:id="rId2"/>
    <p:sldLayoutId id="2147483814" r:id="rId3"/>
    <p:sldLayoutId id="2147483813" r:id="rId4"/>
    <p:sldLayoutId id="2147483812" r:id="rId5"/>
    <p:sldLayoutId id="2147483811" r:id="rId6"/>
    <p:sldLayoutId id="2147483810" r:id="rId7"/>
    <p:sldLayoutId id="2147483809" r:id="rId8"/>
    <p:sldLayoutId id="2147483808" r:id="rId9"/>
    <p:sldLayoutId id="2147483807" r:id="rId10"/>
    <p:sldLayoutId id="2147483806" r:id="rId11"/>
  </p:sldLayoutIdLst>
  <p:hf hdr="0" dt="0"/>
  <p:txStyles>
    <p:titleStyle>
      <a:lvl1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0"/>
        </a:spcBef>
        <a:spcAft>
          <a:spcPct val="0"/>
        </a:spcAft>
        <a:buChar char="–"/>
        <a:defRPr sz="2400">
          <a:solidFill>
            <a:schemeClr val="tx1"/>
          </a:solidFill>
          <a:latin typeface="+mn-lt"/>
        </a:defRPr>
      </a:lvl2pPr>
      <a:lvl3pPr marL="1143000" indent="-228600" algn="l" rtl="0" eaLnBrk="0" fontAlgn="base" hangingPunct="0">
        <a:spcBef>
          <a:spcPct val="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0"/>
        </a:spcBef>
        <a:spcAft>
          <a:spcPct val="0"/>
        </a:spcAft>
        <a:buChar char="–"/>
        <a:defRPr>
          <a:solidFill>
            <a:schemeClr val="tx1"/>
          </a:solidFill>
          <a:latin typeface="+mn-lt"/>
        </a:defRPr>
      </a:lvl4pPr>
      <a:lvl5pPr marL="2057400" indent="-228600" algn="l" rtl="0" eaLnBrk="0" fontAlgn="base" hangingPunct="0">
        <a:spcBef>
          <a:spcPct val="0"/>
        </a:spcBef>
        <a:spcAft>
          <a:spcPct val="0"/>
        </a:spcAft>
        <a:buChar char="»"/>
        <a:defRPr>
          <a:solidFill>
            <a:schemeClr val="tx1"/>
          </a:solidFill>
          <a:latin typeface="+mn-lt"/>
        </a:defRPr>
      </a:lvl5pPr>
      <a:lvl6pPr marL="2514600" indent="-228600" algn="l" rtl="0" fontAlgn="base">
        <a:spcBef>
          <a:spcPct val="0"/>
        </a:spcBef>
        <a:spcAft>
          <a:spcPct val="0"/>
        </a:spcAft>
        <a:buChar char="»"/>
        <a:defRPr>
          <a:solidFill>
            <a:schemeClr val="tx1"/>
          </a:solidFill>
          <a:latin typeface="+mn-lt"/>
        </a:defRPr>
      </a:lvl6pPr>
      <a:lvl7pPr marL="2971800" indent="-228600" algn="l" rtl="0" fontAlgn="base">
        <a:spcBef>
          <a:spcPct val="0"/>
        </a:spcBef>
        <a:spcAft>
          <a:spcPct val="0"/>
        </a:spcAft>
        <a:buChar char="»"/>
        <a:defRPr>
          <a:solidFill>
            <a:schemeClr val="tx1"/>
          </a:solidFill>
          <a:latin typeface="+mn-lt"/>
        </a:defRPr>
      </a:lvl7pPr>
      <a:lvl8pPr marL="3429000" indent="-228600" algn="l" rtl="0" fontAlgn="base">
        <a:spcBef>
          <a:spcPct val="0"/>
        </a:spcBef>
        <a:spcAft>
          <a:spcPct val="0"/>
        </a:spcAft>
        <a:buChar char="»"/>
        <a:defRPr>
          <a:solidFill>
            <a:schemeClr val="tx1"/>
          </a:solidFill>
          <a:latin typeface="+mn-lt"/>
        </a:defRPr>
      </a:lvl8pPr>
      <a:lvl9pPr marL="3886200" indent="-228600" algn="l" rtl="0" fontAlgn="base">
        <a:spcBef>
          <a:spcPct val="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pPr>
                <a:defRPr/>
              </a:pPr>
              <a:t>5/16/2018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Flood Scenario</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smtClean="0"/>
              <a:t>Distribution System </a:t>
            </a:r>
            <a:endParaRPr lang="en-US" dirty="0"/>
          </a:p>
        </p:txBody>
      </p:sp>
      <p:sp>
        <p:nvSpPr>
          <p:cNvPr id="3074" name="Rectangle 6"/>
          <p:cNvSpPr>
            <a:spLocks noGrp="1" noChangeArrowheads="1"/>
          </p:cNvSpPr>
          <p:nvPr>
            <p:ph type="sldNum" sz="quarter" idx="12"/>
          </p:nvPr>
        </p:nvSpPr>
        <p:spPr/>
        <p:txBody>
          <a:bodyPr/>
          <a:lstStyle/>
          <a:p>
            <a:fld id="{DFE339D1-DC5B-4962-BAE8-26038209B53D}" type="slidenum">
              <a:rPr lang="en-US" smtClean="0"/>
              <a:pPr/>
              <a:t>1</a:t>
            </a:fld>
            <a:endParaRPr lang="en-US" smtClean="0"/>
          </a:p>
        </p:txBody>
      </p:sp>
      <p:sp>
        <p:nvSpPr>
          <p:cNvPr id="3076" name="Rectangle 8"/>
          <p:cNvSpPr>
            <a:spLocks noChangeArrowheads="1"/>
          </p:cNvSpPr>
          <p:nvPr/>
        </p:nvSpPr>
        <p:spPr bwMode="auto">
          <a:xfrm>
            <a:off x="685800" y="1066800"/>
            <a:ext cx="7772400" cy="327025"/>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Distribution System Contamination Scenario</a:t>
            </a:r>
            <a:endParaRPr lang="en-US" sz="4000" b="1" dirty="0">
              <a:solidFill>
                <a:schemeClr val="tx2"/>
              </a:solidFill>
            </a:endParaRPr>
          </a:p>
        </p:txBody>
      </p:sp>
      <p:sp>
        <p:nvSpPr>
          <p:cNvPr id="3077" name="Rectangle 9"/>
          <p:cNvSpPr>
            <a:spLocks noChangeArrowheads="1"/>
          </p:cNvSpPr>
          <p:nvPr/>
        </p:nvSpPr>
        <p:spPr bwMode="auto">
          <a:xfrm>
            <a:off x="1447800" y="6019800"/>
            <a:ext cx="6400800" cy="1676400"/>
          </a:xfrm>
          <a:prstGeom prst="rect">
            <a:avLst/>
          </a:prstGeom>
          <a:noFill/>
          <a:ln w="9525">
            <a:noFill/>
            <a:miter lim="800000"/>
            <a:headEnd/>
            <a:tailEnd/>
          </a:ln>
        </p:spPr>
        <p:txBody>
          <a:bodyPr/>
          <a:lstStyle/>
          <a:p>
            <a:pPr marL="342900" indent="-342900" algn="ctr" eaLnBrk="0" hangingPunct="0">
              <a:spcBef>
                <a:spcPct val="20000"/>
              </a:spcBef>
              <a:buFont typeface="Wingdings" pitchFamily="2" charset="2"/>
              <a:buNone/>
            </a:pPr>
            <a:r>
              <a:rPr lang="en-US" sz="2800" dirty="0">
                <a:solidFill>
                  <a:srgbClr val="04617B"/>
                </a:solidFill>
              </a:rPr>
              <a:t>Tabletop Exercise</a:t>
            </a:r>
          </a:p>
        </p:txBody>
      </p:sp>
      <p:pic>
        <p:nvPicPr>
          <p:cNvPr id="70658" name="Picture 2" descr="https://upload.wikimedia.org/wikipedia/commons/0/02/Stilles_Mineralwasser.jpg" title="Cover page"/>
          <p:cNvPicPr>
            <a:picLocks noChangeAspect="1" noChangeArrowheads="1"/>
          </p:cNvPicPr>
          <p:nvPr/>
        </p:nvPicPr>
        <p:blipFill>
          <a:blip r:embed="rId3" cstate="print"/>
          <a:srcRect/>
          <a:stretch>
            <a:fillRect/>
          </a:stretch>
        </p:blipFill>
        <p:spPr bwMode="auto">
          <a:xfrm>
            <a:off x="3200400" y="2019300"/>
            <a:ext cx="2838450" cy="38481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381000"/>
            <a:ext cx="8229600" cy="1143000"/>
          </a:xfrm>
        </p:spPr>
        <p:txBody>
          <a:bodyPr/>
          <a:lstStyle/>
          <a:p>
            <a:pPr algn="l" eaLnBrk="1" hangingPunct="1">
              <a:defRPr/>
            </a:pPr>
            <a:r>
              <a:rPr lang="en-US" dirty="0" smtClean="0"/>
              <a:t>Roles and Responsibilities:</a:t>
            </a:r>
          </a:p>
        </p:txBody>
      </p:sp>
      <p:sp>
        <p:nvSpPr>
          <p:cNvPr id="12290" name="Rectangle 6"/>
          <p:cNvSpPr>
            <a:spLocks noGrp="1" noChangeArrowheads="1"/>
          </p:cNvSpPr>
          <p:nvPr>
            <p:ph type="sldNum" sz="quarter" idx="12"/>
          </p:nvPr>
        </p:nvSpPr>
        <p:spPr>
          <a:noFill/>
        </p:spPr>
        <p:txBody>
          <a:bodyPr/>
          <a:lstStyle/>
          <a:p>
            <a:fld id="{872EC761-02FB-4447-AA2E-6E2E8E02EC6F}" type="slidenum">
              <a:rPr lang="en-US" smtClean="0"/>
              <a:pPr/>
              <a:t>10</a:t>
            </a:fld>
            <a:endParaRPr lang="en-US" smtClean="0"/>
          </a:p>
        </p:txBody>
      </p:sp>
      <p:sp>
        <p:nvSpPr>
          <p:cNvPr id="12292" name="Rectangle 3"/>
          <p:cNvSpPr>
            <a:spLocks noChangeArrowheads="1"/>
          </p:cNvSpPr>
          <p:nvPr/>
        </p:nvSpPr>
        <p:spPr bwMode="auto">
          <a:xfrm>
            <a:off x="612648" y="1676400"/>
            <a:ext cx="7772400" cy="5181600"/>
          </a:xfrm>
          <a:prstGeom prst="rect">
            <a:avLst/>
          </a:prstGeom>
          <a:noFill/>
          <a:ln w="9525">
            <a:noFill/>
            <a:miter lim="800000"/>
            <a:headEnd/>
            <a:tailEnd/>
          </a:ln>
        </p:spPr>
        <p:txBody>
          <a:bodyPr/>
          <a:lstStyle/>
          <a:p>
            <a:pPr marL="274320" indent="-274320">
              <a:lnSpc>
                <a:spcPct val="90000"/>
              </a:lnSpc>
              <a:spcBef>
                <a:spcPct val="20000"/>
              </a:spcBef>
              <a:buClr>
                <a:schemeClr val="accent3"/>
              </a:buClr>
              <a:buSzPct val="95000"/>
              <a:buFont typeface="Wingdings 2"/>
              <a:buChar char=""/>
            </a:pPr>
            <a:r>
              <a:rPr lang="en-US" sz="2600" dirty="0">
                <a:latin typeface="+mn-lt"/>
              </a:rPr>
              <a:t>Players respond to the situation presented based on expert knowledge of response procedures, current plans and </a:t>
            </a:r>
            <a:r>
              <a:rPr lang="en-US" sz="2600" dirty="0" smtClean="0">
                <a:latin typeface="+mn-lt"/>
              </a:rPr>
              <a:t>procedures and </a:t>
            </a:r>
            <a:r>
              <a:rPr lang="en-US" sz="2600" dirty="0">
                <a:latin typeface="+mn-lt"/>
              </a:rPr>
              <a:t>insights derived from training and </a:t>
            </a:r>
            <a:r>
              <a:rPr lang="en-US" sz="2600" dirty="0" smtClean="0">
                <a:latin typeface="+mn-lt"/>
              </a:rPr>
              <a:t>experience</a:t>
            </a:r>
            <a:endParaRPr lang="en-US" sz="2600" dirty="0">
              <a:latin typeface="+mn-lt"/>
            </a:endParaRPr>
          </a:p>
          <a:p>
            <a:pPr marL="274320" lvl="0" indent="-274320">
              <a:lnSpc>
                <a:spcPct val="90000"/>
              </a:lnSpc>
              <a:spcBef>
                <a:spcPct val="20000"/>
              </a:spcBef>
              <a:buClr>
                <a:srgbClr val="0BD0D9"/>
              </a:buClr>
              <a:buSzPct val="95000"/>
              <a:buFont typeface="Wingdings 2"/>
              <a:buChar char=""/>
            </a:pPr>
            <a:r>
              <a:rPr lang="en-US" sz="2600" dirty="0" smtClean="0">
                <a:solidFill>
                  <a:prstClr val="black"/>
                </a:solidFill>
                <a:latin typeface="Constantia"/>
              </a:rPr>
              <a:t>Observers observe the exercise but do not participate in the facilitated discussion period</a:t>
            </a:r>
          </a:p>
          <a:p>
            <a:pPr marL="274320" indent="-274320">
              <a:lnSpc>
                <a:spcPct val="90000"/>
              </a:lnSpc>
              <a:spcBef>
                <a:spcPct val="20000"/>
              </a:spcBef>
              <a:buClr>
                <a:schemeClr val="accent3"/>
              </a:buClr>
              <a:buSzPct val="95000"/>
              <a:buFont typeface="Wingdings 2"/>
              <a:buChar char=""/>
            </a:pPr>
            <a:r>
              <a:rPr lang="en-US" sz="2600" dirty="0" smtClean="0">
                <a:latin typeface="+mn-lt"/>
              </a:rPr>
              <a:t>Facilitators </a:t>
            </a:r>
            <a:r>
              <a:rPr lang="en-US" sz="2600" dirty="0">
                <a:latin typeface="+mn-lt"/>
              </a:rPr>
              <a:t>lead the exercise by presenting the scenario narrative and facilitating the discussion period and “hot wash” (</a:t>
            </a:r>
            <a:r>
              <a:rPr lang="en-US" sz="2600" dirty="0" smtClean="0">
                <a:latin typeface="+mn-lt"/>
              </a:rPr>
              <a:t>Action planning </a:t>
            </a:r>
            <a:r>
              <a:rPr lang="en-US" sz="2600" dirty="0">
                <a:latin typeface="+mn-lt"/>
              </a:rPr>
              <a:t>s</a:t>
            </a:r>
            <a:r>
              <a:rPr lang="en-US" sz="2600" dirty="0" smtClean="0">
                <a:latin typeface="+mn-lt"/>
              </a:rPr>
              <a:t>ession </a:t>
            </a:r>
            <a:r>
              <a:rPr lang="en-US" sz="2600" dirty="0">
                <a:latin typeface="+mn-lt"/>
              </a:rPr>
              <a:t>or review session</a:t>
            </a:r>
            <a:r>
              <a:rPr lang="en-US" sz="2600" dirty="0" smtClean="0">
                <a:latin typeface="+mn-lt"/>
              </a:rPr>
              <a:t>)</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Evaluators monitor the exercise, track accomplishments according to </a:t>
            </a:r>
            <a:r>
              <a:rPr lang="en-US" sz="2600" dirty="0" smtClean="0">
                <a:latin typeface="+mn-lt"/>
              </a:rPr>
              <a:t>objectives and </a:t>
            </a:r>
            <a:r>
              <a:rPr lang="en-US" sz="2600" dirty="0">
                <a:latin typeface="+mn-lt"/>
              </a:rPr>
              <a:t>may ask </a:t>
            </a:r>
            <a:r>
              <a:rPr lang="en-US" sz="2600" dirty="0" smtClean="0">
                <a:latin typeface="+mn-lt"/>
              </a:rPr>
              <a:t>questions</a:t>
            </a:r>
            <a:endParaRPr lang="en-US" sz="26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Rules:</a:t>
            </a:r>
          </a:p>
        </p:txBody>
      </p:sp>
      <p:sp>
        <p:nvSpPr>
          <p:cNvPr id="13316" name="Rectangle 3"/>
          <p:cNvSpPr>
            <a:spLocks noGrp="1" noChangeArrowheads="1"/>
          </p:cNvSpPr>
          <p:nvPr>
            <p:ph idx="1"/>
          </p:nvPr>
        </p:nvSpPr>
        <p:spPr>
          <a:xfrm>
            <a:off x="612648" y="1901952"/>
            <a:ext cx="8153400" cy="4419600"/>
          </a:xfrm>
        </p:spPr>
        <p:txBody>
          <a:bodyPr>
            <a:normAutofit/>
          </a:bodyPr>
          <a:lstStyle/>
          <a:p>
            <a:pPr>
              <a:lnSpc>
                <a:spcPct val="90000"/>
              </a:lnSpc>
            </a:pPr>
            <a:r>
              <a:rPr lang="en-US" dirty="0" smtClean="0"/>
              <a:t>This exercise will be held in an open, low-stress, no-fault environment </a:t>
            </a:r>
            <a:r>
              <a:rPr lang="en-US" dirty="0" smtClean="0">
                <a:sym typeface="Symbol"/>
              </a:rPr>
              <a:t> v</a:t>
            </a:r>
            <a:r>
              <a:rPr lang="en-US" dirty="0" smtClean="0"/>
              <a:t>arying viewpoints, even disagreements, are expected</a:t>
            </a:r>
          </a:p>
          <a:p>
            <a:pPr>
              <a:lnSpc>
                <a:spcPct val="90000"/>
              </a:lnSpc>
            </a:pPr>
            <a:r>
              <a:rPr lang="en-US" dirty="0" smtClean="0"/>
              <a:t>Respond to the scenario using your knowledge of current plans and capabilities (i.e., you may use only existing assets) and insights derived from your training</a:t>
            </a:r>
          </a:p>
          <a:p>
            <a:pPr>
              <a:lnSpc>
                <a:spcPct val="90000"/>
              </a:lnSpc>
            </a:pPr>
            <a:r>
              <a:rPr lang="en-US" dirty="0" smtClean="0"/>
              <a:t>Decisions are not precedent setting and may not reflect your organization’s final position on a given issue </a:t>
            </a:r>
            <a:r>
              <a:rPr lang="en-US" dirty="0" smtClean="0">
                <a:sym typeface="Symbol"/>
              </a:rPr>
              <a:t> t</a:t>
            </a:r>
            <a:r>
              <a:rPr lang="en-US" dirty="0" smtClean="0"/>
              <a:t>his exercise is an opportunity to discuss and present multiple options and possible solutions</a:t>
            </a:r>
          </a:p>
        </p:txBody>
      </p:sp>
      <p:sp>
        <p:nvSpPr>
          <p:cNvPr id="13314" name="Rectangle 6"/>
          <p:cNvSpPr>
            <a:spLocks noGrp="1" noChangeArrowheads="1"/>
          </p:cNvSpPr>
          <p:nvPr>
            <p:ph type="sldNum" sz="quarter" idx="12"/>
          </p:nvPr>
        </p:nvSpPr>
        <p:spPr>
          <a:noFill/>
        </p:spPr>
        <p:txBody>
          <a:bodyPr/>
          <a:lstStyle/>
          <a:p>
            <a:fld id="{8E1530DB-B31B-44AF-981C-467BAFAFE08F}"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Rules: (cont.)</a:t>
            </a:r>
          </a:p>
        </p:txBody>
      </p:sp>
      <p:sp>
        <p:nvSpPr>
          <p:cNvPr id="14340" name="Rectangle 3"/>
          <p:cNvSpPr>
            <a:spLocks noGrp="1" noChangeArrowheads="1"/>
          </p:cNvSpPr>
          <p:nvPr>
            <p:ph idx="1"/>
          </p:nvPr>
        </p:nvSpPr>
        <p:spPr>
          <a:xfrm>
            <a:off x="612648" y="1901952"/>
            <a:ext cx="8153400" cy="5105400"/>
          </a:xfrm>
          <a:noFill/>
          <a:ln w="0">
            <a:noFill/>
          </a:ln>
        </p:spPr>
        <p:txBody>
          <a:bodyPr>
            <a:normAutofit fontScale="92500"/>
          </a:bodyPr>
          <a:lstStyle/>
          <a:p>
            <a:r>
              <a:rPr lang="en-US" dirty="0" smtClean="0"/>
              <a:t>Issue identification is not as valuable as suggestions and recommended actions that could improve [</a:t>
            </a:r>
            <a:r>
              <a:rPr lang="en-US" dirty="0" smtClean="0">
                <a:solidFill>
                  <a:srgbClr val="FF0000"/>
                </a:solidFill>
              </a:rPr>
              <a:t>prevention, protection, mitigation, response or recovery</a:t>
            </a:r>
            <a:r>
              <a:rPr lang="en-US" dirty="0" smtClean="0"/>
              <a:t>] efforts </a:t>
            </a:r>
            <a:r>
              <a:rPr lang="en-US" dirty="0" smtClean="0">
                <a:sym typeface="Symbol"/>
              </a:rPr>
              <a:t></a:t>
            </a:r>
            <a:r>
              <a:rPr lang="en-US" dirty="0" smtClean="0"/>
              <a:t> problem-solving efforts should be the focus</a:t>
            </a:r>
          </a:p>
          <a:p>
            <a:r>
              <a:rPr lang="en-US" dirty="0" smtClean="0"/>
              <a:t>Assume there will be cooperation and support from other responders and agencies</a:t>
            </a:r>
          </a:p>
          <a:p>
            <a:r>
              <a:rPr lang="en-US" dirty="0" smtClean="0"/>
              <a:t>The basis for discussion consists of the scenario narrative and modules, your experience, your understanding of your Emergency Response Plan (ERP), your intuition and other utility resources included as part of this material or that you brought with you</a:t>
            </a:r>
          </a:p>
          <a:p>
            <a:r>
              <a:rPr lang="en-US" dirty="0" smtClean="0"/>
              <a:t>Treat the scenario as if it will affect your area</a:t>
            </a:r>
          </a:p>
        </p:txBody>
      </p:sp>
      <p:sp>
        <p:nvSpPr>
          <p:cNvPr id="14338" name="Rectangle 6"/>
          <p:cNvSpPr>
            <a:spLocks noGrp="1" noChangeArrowheads="1"/>
          </p:cNvSpPr>
          <p:nvPr>
            <p:ph type="sldNum" sz="quarter" idx="12"/>
          </p:nvPr>
        </p:nvSpPr>
        <p:spPr>
          <a:noFill/>
        </p:spPr>
        <p:txBody>
          <a:bodyPr/>
          <a:lstStyle/>
          <a:p>
            <a:fld id="{3C23DEC5-D234-4B2D-A7BD-B20865D8CB3F}"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Action Planning Session</a:t>
            </a:r>
            <a:endParaRPr lang="en-US" dirty="0"/>
          </a:p>
        </p:txBody>
      </p:sp>
      <p:sp>
        <p:nvSpPr>
          <p:cNvPr id="4" name="Content Placeholder 3"/>
          <p:cNvSpPr>
            <a:spLocks noGrp="1"/>
          </p:cNvSpPr>
          <p:nvPr>
            <p:ph idx="1"/>
          </p:nvPr>
        </p:nvSpPr>
        <p:spPr/>
        <p:txBody>
          <a:bodyPr/>
          <a:lstStyle/>
          <a:p>
            <a:endParaRPr lang="en-US"/>
          </a:p>
        </p:txBody>
      </p:sp>
      <p:sp>
        <p:nvSpPr>
          <p:cNvPr id="15362" name="Rectangle 6"/>
          <p:cNvSpPr>
            <a:spLocks noGrp="1" noChangeArrowheads="1"/>
          </p:cNvSpPr>
          <p:nvPr>
            <p:ph type="sldNum" sz="quarter" idx="12"/>
          </p:nvPr>
        </p:nvSpPr>
        <p:spPr/>
        <p:txBody>
          <a:bodyPr/>
          <a:lstStyle/>
          <a:p>
            <a:fld id="{15E17F79-421C-4B96-B965-857610D4DD44}" type="slidenum">
              <a:rPr lang="en-US" smtClean="0"/>
              <a:pPr/>
              <a:t>13</a:t>
            </a:fld>
            <a:endParaRPr lang="en-US" smtClean="0"/>
          </a:p>
        </p:txBody>
      </p:sp>
      <p:sp>
        <p:nvSpPr>
          <p:cNvPr id="46082" name="Rectangle 2"/>
          <p:cNvSpPr>
            <a:spLocks noChangeArrowheads="1"/>
          </p:cNvSpPr>
          <p:nvPr/>
        </p:nvSpPr>
        <p:spPr bwMode="auto">
          <a:xfrm>
            <a:off x="457200" y="704088"/>
            <a:ext cx="8229600" cy="1143000"/>
          </a:xfrm>
          <a:prstGeom prst="rect">
            <a:avLst/>
          </a:prstGeom>
          <a:noFill/>
          <a:ln w="9525">
            <a:noFill/>
            <a:miter lim="800000"/>
            <a:headEnd/>
            <a:tailEnd/>
          </a:ln>
        </p:spPr>
        <p:txBody>
          <a:bodyPr anchor="ctr"/>
          <a:lstStyle/>
          <a:p>
            <a:pPr>
              <a:defRPr/>
            </a:pPr>
            <a:r>
              <a:rPr lang="en-US" sz="5000" dirty="0" smtClean="0">
                <a:solidFill>
                  <a:schemeClr val="tx2"/>
                </a:solidFill>
                <a:latin typeface="+mj-lt"/>
              </a:rPr>
              <a:t>Action Planning </a:t>
            </a:r>
            <a:r>
              <a:rPr lang="en-US" sz="5000" dirty="0">
                <a:solidFill>
                  <a:schemeClr val="tx2"/>
                </a:solidFill>
                <a:latin typeface="+mj-lt"/>
              </a:rPr>
              <a:t>Session:</a:t>
            </a:r>
          </a:p>
        </p:txBody>
      </p:sp>
      <p:sp>
        <p:nvSpPr>
          <p:cNvPr id="15364" name="Rectangle 3"/>
          <p:cNvSpPr>
            <a:spLocks noChangeArrowheads="1"/>
          </p:cNvSpPr>
          <p:nvPr/>
        </p:nvSpPr>
        <p:spPr bwMode="auto">
          <a:xfrm>
            <a:off x="612648" y="1905000"/>
            <a:ext cx="7239000" cy="4038600"/>
          </a:xfrm>
          <a:prstGeom prst="rect">
            <a:avLst/>
          </a:prstGeom>
          <a:noFill/>
          <a:ln w="9525">
            <a:noFill/>
            <a:miter lim="800000"/>
            <a:headEnd/>
            <a:tailEnd/>
          </a:ln>
        </p:spPr>
        <p:txBody>
          <a:bodyPr/>
          <a:lstStyle/>
          <a:p>
            <a:pPr marL="274320" indent="-274320">
              <a:lnSpc>
                <a:spcPct val="90000"/>
              </a:lnSpc>
              <a:spcBef>
                <a:spcPct val="20000"/>
              </a:spcBef>
              <a:buClr>
                <a:schemeClr val="accent3"/>
              </a:buClr>
              <a:buSzPct val="95000"/>
              <a:buFont typeface="Wingdings 2"/>
              <a:buChar char=""/>
            </a:pPr>
            <a:r>
              <a:rPr lang="en-US" sz="2600" dirty="0">
                <a:latin typeface="+mn-lt"/>
              </a:rPr>
              <a:t>Following the facilitated discussion period, the facilitator will lead an </a:t>
            </a:r>
            <a:r>
              <a:rPr lang="en-US" sz="2600" dirty="0" smtClean="0">
                <a:latin typeface="+mn-lt"/>
              </a:rPr>
              <a:t>Action Planning </a:t>
            </a:r>
            <a:r>
              <a:rPr lang="en-US" sz="2600" dirty="0">
                <a:latin typeface="+mn-lt"/>
              </a:rPr>
              <a:t>Session, also known as a “hot wash</a:t>
            </a:r>
            <a:r>
              <a:rPr lang="en-US" sz="2600" dirty="0" smtClean="0">
                <a:latin typeface="+mn-lt"/>
              </a:rPr>
              <a:t>”</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Participants are encouraged to identify, </a:t>
            </a:r>
            <a:r>
              <a:rPr lang="en-US" sz="2600" dirty="0" smtClean="0">
                <a:latin typeface="+mn-lt"/>
              </a:rPr>
              <a:t>discuss and </a:t>
            </a:r>
            <a:r>
              <a:rPr lang="en-US" sz="2600" dirty="0">
                <a:latin typeface="+mn-lt"/>
              </a:rPr>
              <a:t>prioritize next steps, actions, </a:t>
            </a:r>
            <a:r>
              <a:rPr lang="en-US" sz="2600" dirty="0" smtClean="0">
                <a:latin typeface="+mn-lt"/>
              </a:rPr>
              <a:t>tasks and </a:t>
            </a:r>
            <a:r>
              <a:rPr lang="en-US" sz="2600" dirty="0">
                <a:latin typeface="+mn-lt"/>
              </a:rPr>
              <a:t>other follow-up </a:t>
            </a:r>
            <a:r>
              <a:rPr lang="en-US" sz="2600" dirty="0" smtClean="0">
                <a:latin typeface="+mn-lt"/>
              </a:rPr>
              <a:t>activities</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Identify additional collaborators if </a:t>
            </a:r>
            <a:r>
              <a:rPr lang="en-US" sz="2600" dirty="0" smtClean="0">
                <a:latin typeface="+mn-lt"/>
              </a:rPr>
              <a:t>needed</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Schedule a follow-up meeting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1371600" y="2362200"/>
            <a:ext cx="7772400" cy="1143000"/>
          </a:xfrm>
          <a:prstGeom prst="rect">
            <a:avLst/>
          </a:prstGeom>
          <a:noFill/>
          <a:ln w="9525">
            <a:noFill/>
            <a:miter lim="800000"/>
            <a:headEnd/>
            <a:tailEnd/>
          </a:ln>
        </p:spPr>
        <p:txBody>
          <a:bodyPr anchor="ctr"/>
          <a:lstStyle/>
          <a:p>
            <a:pPr>
              <a:defRPr/>
            </a:pPr>
            <a:r>
              <a:rPr lang="en-US" sz="5000" b="1" dirty="0">
                <a:solidFill>
                  <a:srgbClr val="04617B"/>
                </a:solidFill>
                <a:latin typeface="Calibri"/>
              </a:rPr>
              <a:t>Distribution System Contamination</a:t>
            </a:r>
            <a:r>
              <a:rPr lang="en-US" sz="5000" b="1" dirty="0" smtClean="0">
                <a:solidFill>
                  <a:srgbClr val="04617B"/>
                </a:solidFill>
                <a:latin typeface="Calibri"/>
              </a:rPr>
              <a:t> </a:t>
            </a:r>
            <a:r>
              <a:rPr lang="en-US" sz="5000" b="1" dirty="0">
                <a:solidFill>
                  <a:srgbClr val="04617B"/>
                </a:solidFill>
                <a:latin typeface="Calibri"/>
              </a:rPr>
              <a:t>Scenario</a:t>
            </a:r>
          </a:p>
        </p:txBody>
      </p:sp>
      <p:sp>
        <p:nvSpPr>
          <p:cNvPr id="7" name="Title 6" hidden="1"/>
          <p:cNvSpPr>
            <a:spLocks noGrp="1"/>
          </p:cNvSpPr>
          <p:nvPr>
            <p:ph type="title"/>
          </p:nvPr>
        </p:nvSpPr>
        <p:spPr/>
        <p:txBody>
          <a:bodyPr/>
          <a:lstStyle/>
          <a:p>
            <a:r>
              <a:rPr lang="en-US" dirty="0" smtClean="0"/>
              <a:t>Cybersecurity scenario</a:t>
            </a:r>
            <a:endParaRPr lang="en-US" dirty="0"/>
          </a:p>
        </p:txBody>
      </p:sp>
      <p:sp>
        <p:nvSpPr>
          <p:cNvPr id="34820" name="Slide Number Placeholder 3"/>
          <p:cNvSpPr>
            <a:spLocks noGrp="1"/>
          </p:cNvSpPr>
          <p:nvPr>
            <p:ph type="sldNum" sz="quarter" idx="12"/>
          </p:nvPr>
        </p:nvSpPr>
        <p:spPr/>
        <p:txBody>
          <a:bodyPr/>
          <a:lstStyle/>
          <a:p>
            <a:fld id="{D6448808-3065-4CBA-9729-59FAE00B8151}" type="slidenum">
              <a:rPr lang="en-US" smtClean="0">
                <a:solidFill>
                  <a:srgbClr val="04617B">
                    <a:shade val="90000"/>
                  </a:srgbClr>
                </a:solidFill>
              </a:rPr>
              <a:pPr/>
              <a:t>14</a:t>
            </a:fld>
            <a:endParaRPr lang="en-US">
              <a:solidFill>
                <a:srgbClr val="04617B">
                  <a:shade val="90000"/>
                </a:srgbClr>
              </a:solidFill>
            </a:endParaRPr>
          </a:p>
        </p:txBody>
      </p:sp>
    </p:spTree>
    <p:extLst>
      <p:ext uri="{BB962C8B-B14F-4D97-AF65-F5344CB8AC3E}">
        <p14:creationId xmlns:p14="http://schemas.microsoft.com/office/powerpoint/2010/main" val="1844902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15</a:t>
            </a:fld>
            <a:endParaRPr lang="en-US" smtClean="0"/>
          </a:p>
        </p:txBody>
      </p:sp>
      <p:sp>
        <p:nvSpPr>
          <p:cNvPr id="72706" name="Rectangle 2"/>
          <p:cNvSpPr>
            <a:spLocks noGrp="1" noChangeArrowheads="1"/>
          </p:cNvSpPr>
          <p:nvPr>
            <p:ph type="ctrTitle" idx="4294967295"/>
          </p:nvPr>
        </p:nvSpPr>
        <p:spPr>
          <a:xfrm>
            <a:off x="1371600" y="1219200"/>
            <a:ext cx="7772400" cy="1143000"/>
          </a:xfrm>
        </p:spPr>
        <p:txBody>
          <a:bodyPr>
            <a:normAutofit fontScale="90000"/>
          </a:bodyPr>
          <a:lstStyle/>
          <a:p>
            <a:pPr eaLnBrk="1" hangingPunct="1">
              <a:defRPr/>
            </a:pPr>
            <a:r>
              <a:rPr lang="en-US" b="1" dirty="0" smtClean="0"/>
              <a:t>Module 1 – May 27</a:t>
            </a:r>
            <a:br>
              <a:rPr lang="en-US" b="1" dirty="0" smtClean="0"/>
            </a:br>
            <a:r>
              <a:rPr lang="en-US" b="1" dirty="0" smtClean="0"/>
              <a:t>Contamination is Observed</a:t>
            </a:r>
          </a:p>
        </p:txBody>
      </p:sp>
      <p:pic>
        <p:nvPicPr>
          <p:cNvPr id="27650" name="Picture 2" descr="Image result for neighborhood"/>
          <p:cNvPicPr>
            <a:picLocks noChangeAspect="1" noChangeArrowheads="1"/>
          </p:cNvPicPr>
          <p:nvPr/>
        </p:nvPicPr>
        <p:blipFill>
          <a:blip r:embed="rId3" cstate="print"/>
          <a:srcRect/>
          <a:stretch>
            <a:fillRect/>
          </a:stretch>
        </p:blipFill>
        <p:spPr bwMode="auto">
          <a:xfrm>
            <a:off x="1524000" y="2789237"/>
            <a:ext cx="4516306" cy="33067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p:spPr>
        <p:txBody>
          <a:bodyPr/>
          <a:lstStyle/>
          <a:p>
            <a:fld id="{AA5C1831-F849-4470-9512-A1B0264C4C20}" type="slidenum">
              <a:rPr lang="en-US" smtClean="0"/>
              <a:pPr/>
              <a:t>16</a:t>
            </a:fld>
            <a:endParaRPr lang="en-US" smtClean="0"/>
          </a:p>
        </p:txBody>
      </p:sp>
      <p:sp>
        <p:nvSpPr>
          <p:cNvPr id="64514" name="Rectangle 2"/>
          <p:cNvSpPr>
            <a:spLocks noGrp="1" noChangeArrowheads="1"/>
          </p:cNvSpPr>
          <p:nvPr>
            <p:ph type="title" idx="4294967295"/>
          </p:nvPr>
        </p:nvSpPr>
        <p:spPr>
          <a:xfrm>
            <a:off x="457200" y="704088"/>
            <a:ext cx="8229600" cy="1143000"/>
          </a:xfrm>
        </p:spPr>
        <p:txBody>
          <a:bodyPr/>
          <a:lstStyle/>
          <a:p>
            <a:pPr>
              <a:defRPr/>
            </a:pPr>
            <a:r>
              <a:rPr lang="en-US" dirty="0" smtClean="0"/>
              <a:t>Module 1 – May 27,</a:t>
            </a:r>
            <a:r>
              <a:rPr lang="en-US" baseline="30000" dirty="0" smtClean="0"/>
              <a:t> </a:t>
            </a:r>
            <a:r>
              <a:rPr lang="en-US" dirty="0" smtClean="0"/>
              <a:t>0700 hrs</a:t>
            </a:r>
          </a:p>
        </p:txBody>
      </p:sp>
      <p:sp>
        <p:nvSpPr>
          <p:cNvPr id="18436" name="Rectangle 3"/>
          <p:cNvSpPr>
            <a:spLocks noGrp="1" noChangeArrowheads="1"/>
          </p:cNvSpPr>
          <p:nvPr>
            <p:ph type="body" idx="4294967295"/>
          </p:nvPr>
        </p:nvSpPr>
        <p:spPr>
          <a:xfrm>
            <a:off x="612648" y="1901952"/>
            <a:ext cx="7696200" cy="4038600"/>
          </a:xfrm>
        </p:spPr>
        <p:txBody>
          <a:bodyPr>
            <a:normAutofit lnSpcReduction="10000"/>
          </a:bodyPr>
          <a:lstStyle/>
          <a:p>
            <a:r>
              <a:rPr lang="en-US" dirty="0" smtClean="0"/>
              <a:t>The customer service department of the town’s water utility receives odor complaints from several local residents of the Buckhall neighborhood</a:t>
            </a:r>
          </a:p>
          <a:p>
            <a:r>
              <a:rPr lang="en-US" dirty="0" smtClean="0"/>
              <a:t>The complaints are coming from residents on different streets </a:t>
            </a:r>
            <a:r>
              <a:rPr lang="en-US" dirty="0" smtClean="0">
                <a:sym typeface="Symbol"/>
              </a:rPr>
              <a:t> c</a:t>
            </a:r>
            <a:r>
              <a:rPr lang="en-US" dirty="0" smtClean="0"/>
              <a:t>ustomers say their water smells skunk-like</a:t>
            </a:r>
          </a:p>
          <a:p>
            <a:r>
              <a:rPr lang="en-US" dirty="0" smtClean="0"/>
              <a:t>An operator is dispatched to investigate and obtain samples from hydrants and/or residential buildings </a:t>
            </a:r>
            <a:r>
              <a:rPr lang="en-US" dirty="0" smtClean="0">
                <a:sym typeface="Symbol"/>
              </a:rPr>
              <a:t> o</a:t>
            </a:r>
            <a:r>
              <a:rPr lang="en-US" dirty="0" smtClean="0"/>
              <a:t>nce on site, the operator notices a strong, skunk-like smell in the samples</a:t>
            </a:r>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04088"/>
            <a:ext cx="8229600" cy="1143000"/>
          </a:xfrm>
        </p:spPr>
        <p:txBody>
          <a:bodyPr>
            <a:normAutofit/>
          </a:bodyPr>
          <a:lstStyle/>
          <a:p>
            <a:pPr eaLnBrk="1" hangingPunct="1">
              <a:defRPr/>
            </a:pPr>
            <a:r>
              <a:rPr lang="en-US" sz="4800" dirty="0" smtClean="0"/>
              <a:t>Key Issues – Module 1</a:t>
            </a:r>
          </a:p>
        </p:txBody>
      </p:sp>
      <p:sp>
        <p:nvSpPr>
          <p:cNvPr id="20484" name="Rectangle 3"/>
          <p:cNvSpPr>
            <a:spLocks noGrp="1" noChangeArrowheads="1"/>
          </p:cNvSpPr>
          <p:nvPr>
            <p:ph idx="1"/>
          </p:nvPr>
        </p:nvSpPr>
        <p:spPr>
          <a:xfrm>
            <a:off x="612648" y="1901952"/>
            <a:ext cx="7848600" cy="4495800"/>
          </a:xfrm>
        </p:spPr>
        <p:txBody>
          <a:bodyPr>
            <a:normAutofit/>
          </a:bodyPr>
          <a:lstStyle/>
          <a:p>
            <a:pPr lvl="0"/>
            <a:r>
              <a:rPr lang="en-US" sz="2400" dirty="0" smtClean="0"/>
              <a:t>The origins of the taste and odor complaint calls are within a four-block radius</a:t>
            </a:r>
          </a:p>
          <a:p>
            <a:pPr lvl="0"/>
            <a:r>
              <a:rPr lang="en-US" sz="2400" dirty="0" smtClean="0"/>
              <a:t>The area where taste and odor complaints are coming from is mostly residential - businesses include a florist, a specialty foods store and a few other small retailers</a:t>
            </a:r>
          </a:p>
          <a:p>
            <a:pPr lvl="0"/>
            <a:r>
              <a:rPr lang="en-US" sz="2400" dirty="0" smtClean="0"/>
              <a:t>The utility uses free chlorine as the residual disinfectant</a:t>
            </a:r>
          </a:p>
          <a:p>
            <a:pPr>
              <a:lnSpc>
                <a:spcPct val="80000"/>
              </a:lnSpc>
            </a:pPr>
            <a:endParaRPr lang="en-US" sz="2400" dirty="0" smtClean="0"/>
          </a:p>
          <a:p>
            <a:pPr>
              <a:lnSpc>
                <a:spcPct val="80000"/>
              </a:lnSpc>
            </a:pPr>
            <a:endParaRPr lang="en-US" sz="2400" dirty="0" smtClean="0"/>
          </a:p>
          <a:p>
            <a:pPr eaLnBrk="1" hangingPunct="1">
              <a:lnSpc>
                <a:spcPct val="80000"/>
              </a:lnSpc>
            </a:pPr>
            <a:endParaRPr lang="en-US" sz="2400" dirty="0" smtClean="0"/>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18</a:t>
            </a:fld>
            <a:endParaRPr lang="en-US" smtClean="0"/>
          </a:p>
        </p:txBody>
      </p:sp>
      <p:sp>
        <p:nvSpPr>
          <p:cNvPr id="72706" name="Rectangle 2"/>
          <p:cNvSpPr>
            <a:spLocks noGrp="1" noChangeArrowheads="1"/>
          </p:cNvSpPr>
          <p:nvPr>
            <p:ph type="ctrTitle" idx="4294967295"/>
          </p:nvPr>
        </p:nvSpPr>
        <p:spPr>
          <a:xfrm>
            <a:off x="1371600" y="1219200"/>
            <a:ext cx="7772400" cy="1143000"/>
          </a:xfrm>
        </p:spPr>
        <p:txBody>
          <a:bodyPr>
            <a:normAutofit fontScale="90000"/>
          </a:bodyPr>
          <a:lstStyle/>
          <a:p>
            <a:pPr eaLnBrk="1" hangingPunct="1">
              <a:defRPr/>
            </a:pPr>
            <a:r>
              <a:rPr lang="en-US" b="1" dirty="0" smtClean="0"/>
              <a:t>Module 2 – May 27</a:t>
            </a:r>
            <a:br>
              <a:rPr lang="en-US" b="1" dirty="0" smtClean="0"/>
            </a:br>
            <a:r>
              <a:rPr lang="en-US" b="1" dirty="0" smtClean="0"/>
              <a:t>Complaints Continue</a:t>
            </a:r>
          </a:p>
        </p:txBody>
      </p:sp>
      <p:pic>
        <p:nvPicPr>
          <p:cNvPr id="35842" name="Picture 2" descr="Business Woman, Phone, Case, Finance, Home"/>
          <p:cNvPicPr>
            <a:picLocks noChangeAspect="1" noChangeArrowheads="1"/>
          </p:cNvPicPr>
          <p:nvPr/>
        </p:nvPicPr>
        <p:blipFill>
          <a:blip r:embed="rId3" cstate="print"/>
          <a:srcRect/>
          <a:stretch>
            <a:fillRect/>
          </a:stretch>
        </p:blipFill>
        <p:spPr bwMode="auto">
          <a:xfrm>
            <a:off x="1447800" y="2438400"/>
            <a:ext cx="5499100" cy="366606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Module 2 – May 27,</a:t>
            </a:r>
            <a:r>
              <a:rPr lang="en-US" baseline="30000" dirty="0" smtClean="0"/>
              <a:t> </a:t>
            </a:r>
            <a:r>
              <a:rPr lang="en-US" dirty="0" smtClean="0"/>
              <a:t>0900 hrs </a:t>
            </a:r>
          </a:p>
        </p:txBody>
      </p:sp>
      <p:sp>
        <p:nvSpPr>
          <p:cNvPr id="17412" name="Rectangle 3"/>
          <p:cNvSpPr>
            <a:spLocks noGrp="1" noChangeArrowheads="1"/>
          </p:cNvSpPr>
          <p:nvPr>
            <p:ph idx="1"/>
          </p:nvPr>
        </p:nvSpPr>
        <p:spPr>
          <a:xfrm>
            <a:off x="612648" y="1901952"/>
            <a:ext cx="7315200" cy="5181600"/>
          </a:xfrm>
        </p:spPr>
        <p:txBody>
          <a:bodyPr>
            <a:normAutofit/>
          </a:bodyPr>
          <a:lstStyle/>
          <a:p>
            <a:r>
              <a:rPr lang="en-US" dirty="0" smtClean="0"/>
              <a:t>The local health department notes several unusual calls from the Buckhall neighborhood  </a:t>
            </a:r>
          </a:p>
          <a:p>
            <a:r>
              <a:rPr lang="en-US" dirty="0" smtClean="0"/>
              <a:t>Callers are complaining of a skunk or garlic-like odor in the tap water, and some are also reporting feeling mild nausea and headache from the odor</a:t>
            </a:r>
            <a:endParaRPr lang="en-US" dirty="0"/>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eaLnBrk="1" hangingPunct="1">
              <a:defRPr/>
            </a:pPr>
            <a:r>
              <a:rPr lang="en-US" dirty="0" smtClean="0"/>
              <a:t>Tabletop Exercise</a:t>
            </a:r>
          </a:p>
        </p:txBody>
      </p:sp>
      <p:sp>
        <p:nvSpPr>
          <p:cNvPr id="4098" name="Rectangle 6"/>
          <p:cNvSpPr>
            <a:spLocks noGrp="1" noChangeArrowheads="1"/>
          </p:cNvSpPr>
          <p:nvPr>
            <p:ph type="sldNum" sz="quarter" idx="12"/>
          </p:nvPr>
        </p:nvSpPr>
        <p:spPr>
          <a:noFill/>
        </p:spPr>
        <p:txBody>
          <a:bodyPr/>
          <a:lstStyle/>
          <a:p>
            <a:fld id="{FA950A73-AA05-487B-94DC-67CE5270A395}" type="slidenum">
              <a:rPr lang="en-US" smtClean="0"/>
              <a:pPr/>
              <a:t>2</a:t>
            </a:fld>
            <a:endParaRPr lang="en-US" smtClean="0"/>
          </a:p>
        </p:txBody>
      </p:sp>
      <p:sp>
        <p:nvSpPr>
          <p:cNvPr id="4100" name="Rectangle 3"/>
          <p:cNvSpPr>
            <a:spLocks noChangeArrowheads="1"/>
          </p:cNvSpPr>
          <p:nvPr/>
        </p:nvSpPr>
        <p:spPr bwMode="auto">
          <a:xfrm>
            <a:off x="609600" y="1905000"/>
            <a:ext cx="7239000" cy="4038600"/>
          </a:xfrm>
          <a:prstGeom prst="rect">
            <a:avLst/>
          </a:prstGeom>
          <a:noFill/>
          <a:ln w="9525">
            <a:noFill/>
            <a:miter lim="800000"/>
            <a:headEnd/>
            <a:tailEnd/>
          </a:ln>
        </p:spPr>
        <p:txBody>
          <a:bodyPr/>
          <a:lstStyle/>
          <a:p>
            <a:pPr marL="274320" indent="-274320">
              <a:spcBef>
                <a:spcPts val="1200"/>
              </a:spcBef>
              <a:buClr>
                <a:schemeClr val="accent3"/>
              </a:buClr>
              <a:buSzPct val="95000"/>
              <a:buFont typeface="Wingdings 2"/>
              <a:buChar char=""/>
            </a:pPr>
            <a:r>
              <a:rPr lang="en-US" sz="2600" dirty="0">
                <a:latin typeface="+mn-lt"/>
              </a:rPr>
              <a:t>Welcome and </a:t>
            </a:r>
            <a:r>
              <a:rPr lang="en-US" sz="2600" dirty="0" smtClean="0">
                <a:latin typeface="+mn-lt"/>
              </a:rPr>
              <a:t>introductions</a:t>
            </a:r>
            <a:endParaRPr lang="en-US" sz="2600" dirty="0">
              <a:latin typeface="+mn-lt"/>
            </a:endParaRPr>
          </a:p>
          <a:p>
            <a:pPr marL="274320" indent="-274320">
              <a:spcBef>
                <a:spcPts val="1200"/>
              </a:spcBef>
              <a:buClr>
                <a:schemeClr val="accent3"/>
              </a:buClr>
              <a:buSzPct val="95000"/>
              <a:buFont typeface="Wingdings 2"/>
              <a:buChar char=""/>
            </a:pPr>
            <a:r>
              <a:rPr lang="en-US" sz="2600" dirty="0">
                <a:latin typeface="+mn-lt"/>
              </a:rPr>
              <a:t>Discuss agenda for the day</a:t>
            </a:r>
          </a:p>
          <a:p>
            <a:pPr marL="274320" indent="-274320">
              <a:spcBef>
                <a:spcPts val="1200"/>
              </a:spcBef>
              <a:buClr>
                <a:schemeClr val="accent3"/>
              </a:buClr>
              <a:buSzPct val="95000"/>
              <a:buFont typeface="Wingdings 2"/>
              <a:buChar char=""/>
            </a:pPr>
            <a:r>
              <a:rPr lang="en-US" sz="2600" dirty="0">
                <a:latin typeface="+mn-lt"/>
              </a:rPr>
              <a:t>Review administrative details</a:t>
            </a:r>
          </a:p>
          <a:p>
            <a:pPr marL="274320" indent="-274320">
              <a:spcBef>
                <a:spcPts val="1200"/>
              </a:spcBef>
              <a:buClr>
                <a:schemeClr val="accent3"/>
              </a:buClr>
              <a:buSzPct val="95000"/>
              <a:buFont typeface="Wingdings 2"/>
              <a:buChar char=""/>
            </a:pPr>
            <a:r>
              <a:rPr lang="en-US" sz="2600" dirty="0">
                <a:latin typeface="+mn-lt"/>
              </a:rPr>
              <a:t>Start the exercise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04088"/>
            <a:ext cx="8229600" cy="1143000"/>
          </a:xfrm>
        </p:spPr>
        <p:txBody>
          <a:bodyPr>
            <a:normAutofit/>
          </a:bodyPr>
          <a:lstStyle/>
          <a:p>
            <a:pPr eaLnBrk="1" hangingPunct="1">
              <a:defRPr/>
            </a:pPr>
            <a:r>
              <a:rPr lang="en-US" sz="4800" dirty="0" smtClean="0"/>
              <a:t>Key Issues – Module 2</a:t>
            </a:r>
          </a:p>
        </p:txBody>
      </p:sp>
      <p:sp>
        <p:nvSpPr>
          <p:cNvPr id="20484" name="Rectangle 3"/>
          <p:cNvSpPr>
            <a:spLocks noGrp="1" noChangeArrowheads="1"/>
          </p:cNvSpPr>
          <p:nvPr>
            <p:ph idx="1"/>
          </p:nvPr>
        </p:nvSpPr>
        <p:spPr>
          <a:xfrm>
            <a:off x="612648" y="1901952"/>
            <a:ext cx="7848600" cy="4495800"/>
          </a:xfrm>
        </p:spPr>
        <p:txBody>
          <a:bodyPr>
            <a:normAutofit/>
          </a:bodyPr>
          <a:lstStyle/>
          <a:p>
            <a:pPr>
              <a:lnSpc>
                <a:spcPct val="80000"/>
              </a:lnSpc>
              <a:spcAft>
                <a:spcPts val="600"/>
              </a:spcAft>
            </a:pPr>
            <a:r>
              <a:rPr lang="en-US" dirty="0" smtClean="0"/>
              <a:t>The jurisdiction of the health department is entirely within the utility’s service area and covers approximately 80% of the service area</a:t>
            </a:r>
          </a:p>
          <a:p>
            <a:pPr>
              <a:lnSpc>
                <a:spcPct val="80000"/>
              </a:lnSpc>
              <a:spcAft>
                <a:spcPts val="600"/>
              </a:spcAft>
            </a:pPr>
            <a:r>
              <a:rPr lang="en-US" dirty="0" smtClean="0"/>
              <a:t>The local health department has key information that the utility would want to know</a:t>
            </a:r>
          </a:p>
          <a:p>
            <a:pPr>
              <a:lnSpc>
                <a:spcPct val="80000"/>
              </a:lnSpc>
              <a:spcAft>
                <a:spcPts val="600"/>
              </a:spcAft>
            </a:pPr>
            <a:r>
              <a:rPr lang="en-US" dirty="0" smtClean="0"/>
              <a:t>Customer complaints continue to come into the utility from the Buckhall neighborhood</a:t>
            </a:r>
          </a:p>
          <a:p>
            <a:pPr eaLnBrk="1" hangingPunct="1">
              <a:lnSpc>
                <a:spcPct val="80000"/>
              </a:lnSpc>
            </a:pPr>
            <a:endParaRPr lang="en-US" sz="3200" dirty="0" smtClean="0"/>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21</a:t>
            </a:fld>
            <a:endParaRPr lang="en-US" smtClean="0"/>
          </a:p>
        </p:txBody>
      </p:sp>
      <p:sp>
        <p:nvSpPr>
          <p:cNvPr id="72706" name="Rectangle 2"/>
          <p:cNvSpPr>
            <a:spLocks noGrp="1" noChangeArrowheads="1"/>
          </p:cNvSpPr>
          <p:nvPr>
            <p:ph type="ctrTitle" idx="4294967295"/>
          </p:nvPr>
        </p:nvSpPr>
        <p:spPr>
          <a:xfrm>
            <a:off x="1371600" y="1600200"/>
            <a:ext cx="7772400" cy="1143000"/>
          </a:xfrm>
        </p:spPr>
        <p:txBody>
          <a:bodyPr>
            <a:normAutofit fontScale="90000"/>
          </a:bodyPr>
          <a:lstStyle/>
          <a:p>
            <a:pPr eaLnBrk="1" hangingPunct="1">
              <a:defRPr/>
            </a:pPr>
            <a:r>
              <a:rPr lang="en-US" b="1" dirty="0" smtClean="0"/>
              <a:t>Module 3 – May 27</a:t>
            </a:r>
            <a:br>
              <a:rPr lang="en-US" b="1" dirty="0" smtClean="0"/>
            </a:br>
            <a:r>
              <a:rPr lang="en-US" b="1" dirty="0" smtClean="0"/>
              <a:t>The Contamination Source is Identified</a:t>
            </a:r>
          </a:p>
        </p:txBody>
      </p:sp>
      <p:pic>
        <p:nvPicPr>
          <p:cNvPr id="15362" name="Picture 2" descr="File:Reduced pressure zone device connected to a fire hydrant at a construction site.jpg" title="Module 3 Cover page"/>
          <p:cNvPicPr>
            <a:picLocks noChangeAspect="1" noChangeArrowheads="1"/>
          </p:cNvPicPr>
          <p:nvPr/>
        </p:nvPicPr>
        <p:blipFill>
          <a:blip r:embed="rId3" cstate="print"/>
          <a:srcRect/>
          <a:stretch>
            <a:fillRect/>
          </a:stretch>
        </p:blipFill>
        <p:spPr bwMode="auto">
          <a:xfrm>
            <a:off x="1371600" y="2971800"/>
            <a:ext cx="4572000" cy="3429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Module 3 – May 27,</a:t>
            </a:r>
            <a:r>
              <a:rPr lang="en-US" baseline="30000" dirty="0" smtClean="0"/>
              <a:t> </a:t>
            </a:r>
            <a:r>
              <a:rPr lang="en-US" dirty="0" smtClean="0"/>
              <a:t>1100 hrs </a:t>
            </a:r>
          </a:p>
        </p:txBody>
      </p:sp>
      <p:sp>
        <p:nvSpPr>
          <p:cNvPr id="17412" name="Rectangle 3"/>
          <p:cNvSpPr>
            <a:spLocks noGrp="1" noChangeArrowheads="1"/>
          </p:cNvSpPr>
          <p:nvPr>
            <p:ph idx="1"/>
          </p:nvPr>
        </p:nvSpPr>
        <p:spPr>
          <a:xfrm>
            <a:off x="612648" y="1901952"/>
            <a:ext cx="8226552" cy="5181600"/>
          </a:xfrm>
        </p:spPr>
        <p:txBody>
          <a:bodyPr>
            <a:normAutofit/>
          </a:bodyPr>
          <a:lstStyle/>
          <a:p>
            <a:r>
              <a:rPr lang="en-US" dirty="0" smtClean="0"/>
              <a:t>Through interviews, the utility operator and supervisor learn that the odor reminds residents of a smell they detect after lawn care workers have been by</a:t>
            </a:r>
          </a:p>
          <a:p>
            <a:r>
              <a:rPr lang="en-US" dirty="0" smtClean="0"/>
              <a:t>Both an ABC Lawn Care truck and a Fly-by-Night Lawn Care truck were spotted connected to fire hydrants early in the morning</a:t>
            </a:r>
          </a:p>
          <a:p>
            <a:r>
              <a:rPr lang="en-US" dirty="0" smtClean="0"/>
              <a:t>The companies care for several yards in the neighborhood, and ABC Lawn Care has a contract to maintain the town’s public spaces  </a:t>
            </a:r>
          </a:p>
          <a:p>
            <a:r>
              <a:rPr lang="en-US" dirty="0" smtClean="0"/>
              <a:t>No hydrant permit has been issued for Fly-by-Night Lawn Care in the last two weeks</a:t>
            </a:r>
            <a:endParaRPr lang="en-US" dirty="0"/>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990600"/>
            <a:ext cx="8229600" cy="1143000"/>
          </a:xfrm>
        </p:spPr>
        <p:txBody>
          <a:bodyPr>
            <a:normAutofit fontScale="90000"/>
          </a:bodyPr>
          <a:lstStyle/>
          <a:p>
            <a:pPr algn="l" eaLnBrk="1" hangingPunct="1">
              <a:defRPr/>
            </a:pPr>
            <a:r>
              <a:rPr lang="en-US" dirty="0" smtClean="0"/>
              <a:t>Module 3 – May 27,</a:t>
            </a:r>
            <a:r>
              <a:rPr lang="en-US" baseline="30000" dirty="0" smtClean="0"/>
              <a:t> </a:t>
            </a:r>
            <a:r>
              <a:rPr lang="en-US" dirty="0" smtClean="0"/>
              <a:t>1100 hrs (cont.)</a:t>
            </a:r>
          </a:p>
        </p:txBody>
      </p:sp>
      <p:sp>
        <p:nvSpPr>
          <p:cNvPr id="17412" name="Rectangle 3"/>
          <p:cNvSpPr>
            <a:spLocks noGrp="1" noChangeArrowheads="1"/>
          </p:cNvSpPr>
          <p:nvPr>
            <p:ph idx="1"/>
          </p:nvPr>
        </p:nvSpPr>
        <p:spPr>
          <a:xfrm>
            <a:off x="612648" y="2133600"/>
            <a:ext cx="7315200" cy="5181600"/>
          </a:xfrm>
        </p:spPr>
        <p:txBody>
          <a:bodyPr>
            <a:normAutofit/>
          </a:bodyPr>
          <a:lstStyle/>
          <a:p>
            <a:r>
              <a:rPr lang="en-US" dirty="0" smtClean="0"/>
              <a:t>A Fly-by-Night Lawn Care employee admits he did not obtain a permit to use the hydrant in Buckhall, and connected to it without a fire hydrant meter assembly</a:t>
            </a:r>
          </a:p>
          <a:p>
            <a:r>
              <a:rPr lang="en-US" dirty="0" smtClean="0"/>
              <a:t>He did use backflow prevention, but the device has not been maintained or inspected</a:t>
            </a:r>
          </a:p>
          <a:p>
            <a:r>
              <a:rPr lang="en-US" dirty="0" smtClean="0"/>
              <a:t>The worker used the hydrant to add water to a 300-gallon tank to dilute malathion</a:t>
            </a:r>
          </a:p>
          <a:p>
            <a:r>
              <a:rPr lang="en-US" dirty="0" smtClean="0"/>
              <a:t>Unintentional backflow is probably the cause for the odor complaints in the neighborhood</a:t>
            </a:r>
            <a:endParaRPr lang="en-US" dirty="0"/>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normAutofit/>
          </a:bodyPr>
          <a:lstStyle/>
          <a:p>
            <a:pPr>
              <a:defRPr/>
            </a:pPr>
            <a:r>
              <a:rPr lang="en-US" sz="5400" dirty="0" smtClean="0"/>
              <a:t>Key Issues – Module 3</a:t>
            </a:r>
            <a:endParaRPr lang="en-US" dirty="0" smtClean="0"/>
          </a:p>
        </p:txBody>
      </p:sp>
      <p:sp>
        <p:nvSpPr>
          <p:cNvPr id="17412" name="Rectangle 3"/>
          <p:cNvSpPr>
            <a:spLocks noGrp="1" noChangeArrowheads="1"/>
          </p:cNvSpPr>
          <p:nvPr>
            <p:ph idx="1"/>
          </p:nvPr>
        </p:nvSpPr>
        <p:spPr>
          <a:xfrm>
            <a:off x="612648" y="1901952"/>
            <a:ext cx="7315200" cy="5181600"/>
          </a:xfrm>
        </p:spPr>
        <p:txBody>
          <a:bodyPr>
            <a:normAutofit/>
          </a:bodyPr>
          <a:lstStyle/>
          <a:p>
            <a:r>
              <a:rPr lang="en-US" dirty="0" smtClean="0"/>
              <a:t>29 residences and six businesses were impacted by the contaminant</a:t>
            </a:r>
          </a:p>
          <a:p>
            <a:r>
              <a:rPr lang="en-US" dirty="0" smtClean="0"/>
              <a:t>Receiving a definitive analytical result for malathion in drinking water may take some time</a:t>
            </a:r>
          </a:p>
          <a:p>
            <a:r>
              <a:rPr lang="en-US" dirty="0" smtClean="0"/>
              <a:t>There are color change tickets that can screen for organophosphates</a:t>
            </a:r>
          </a:p>
          <a:p>
            <a:r>
              <a:rPr lang="en-US" dirty="0" smtClean="0"/>
              <a:t>Any concentrated malathion should be handled by HazMat teams, as skin contact can be hazardous</a:t>
            </a:r>
            <a:endParaRPr lang="en-US" dirty="0"/>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25</a:t>
            </a:fld>
            <a:endParaRPr lang="en-US" smtClean="0"/>
          </a:p>
        </p:txBody>
      </p:sp>
      <p:sp>
        <p:nvSpPr>
          <p:cNvPr id="72706" name="Rectangle 2"/>
          <p:cNvSpPr>
            <a:spLocks noGrp="1" noChangeArrowheads="1"/>
          </p:cNvSpPr>
          <p:nvPr>
            <p:ph type="ctrTitle" idx="4294967295"/>
          </p:nvPr>
        </p:nvSpPr>
        <p:spPr>
          <a:xfrm>
            <a:off x="1371600" y="1600200"/>
            <a:ext cx="7772400" cy="1143000"/>
          </a:xfrm>
        </p:spPr>
        <p:txBody>
          <a:bodyPr>
            <a:normAutofit fontScale="90000"/>
          </a:bodyPr>
          <a:lstStyle/>
          <a:p>
            <a:pPr eaLnBrk="1" hangingPunct="1">
              <a:defRPr/>
            </a:pPr>
            <a:r>
              <a:rPr lang="en-US" b="1" dirty="0" smtClean="0"/>
              <a:t>Module 4 – May 28</a:t>
            </a:r>
            <a:br>
              <a:rPr lang="en-US" b="1" dirty="0" smtClean="0"/>
            </a:br>
            <a:r>
              <a:rPr lang="en-US" b="1" dirty="0" smtClean="0"/>
              <a:t>The Contamination Extent is Determined</a:t>
            </a:r>
          </a:p>
        </p:txBody>
      </p:sp>
      <p:pic>
        <p:nvPicPr>
          <p:cNvPr id="92162" name="Picture 2" descr="Image result for laboratory"/>
          <p:cNvPicPr>
            <a:picLocks noChangeAspect="1" noChangeArrowheads="1"/>
          </p:cNvPicPr>
          <p:nvPr/>
        </p:nvPicPr>
        <p:blipFill>
          <a:blip r:embed="rId3" cstate="print"/>
          <a:srcRect/>
          <a:stretch>
            <a:fillRect/>
          </a:stretch>
        </p:blipFill>
        <p:spPr bwMode="auto">
          <a:xfrm>
            <a:off x="1447800" y="2971800"/>
            <a:ext cx="4673600" cy="3505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Module 4 – May 28,</a:t>
            </a:r>
            <a:r>
              <a:rPr lang="en-US" baseline="30000" dirty="0" smtClean="0"/>
              <a:t> </a:t>
            </a:r>
            <a:r>
              <a:rPr lang="en-US" dirty="0" smtClean="0"/>
              <a:t>1400 hrs </a:t>
            </a:r>
          </a:p>
        </p:txBody>
      </p:sp>
      <p:sp>
        <p:nvSpPr>
          <p:cNvPr id="17412" name="Rectangle 3"/>
          <p:cNvSpPr>
            <a:spLocks noGrp="1" noChangeArrowheads="1"/>
          </p:cNvSpPr>
          <p:nvPr>
            <p:ph idx="1"/>
          </p:nvPr>
        </p:nvSpPr>
        <p:spPr>
          <a:xfrm>
            <a:off x="612648" y="1901952"/>
            <a:ext cx="7315200" cy="5181600"/>
          </a:xfrm>
        </p:spPr>
        <p:txBody>
          <a:bodyPr>
            <a:normAutofit/>
          </a:bodyPr>
          <a:lstStyle/>
          <a:p>
            <a:r>
              <a:rPr lang="en-US" dirty="0" smtClean="0"/>
              <a:t>Laboratory results reveal concentrations of malathion at up to 10.0 mg/L in the impacted area</a:t>
            </a:r>
          </a:p>
          <a:p>
            <a:r>
              <a:rPr lang="en-US" dirty="0" smtClean="0"/>
              <a:t>Malathion is a common insecticide </a:t>
            </a:r>
          </a:p>
          <a:p>
            <a:r>
              <a:rPr lang="en-US" dirty="0" smtClean="0"/>
              <a:t>According to EPA, the following levels of malathion in drinking water are not expected to cause harmful health effects:  </a:t>
            </a:r>
          </a:p>
          <a:p>
            <a:pPr lvl="1"/>
            <a:r>
              <a:rPr lang="en-US" sz="2600" dirty="0" smtClean="0"/>
              <a:t>0.2 mg/L for 1 day, 10 days, or longer-term exposure for children</a:t>
            </a:r>
          </a:p>
          <a:p>
            <a:pPr lvl="1"/>
            <a:r>
              <a:rPr lang="en-US" sz="2600" dirty="0" smtClean="0"/>
              <a:t>0.1 mg/L for lifetime exposure of adults</a:t>
            </a:r>
          </a:p>
          <a:p>
            <a:endParaRPr lang="en-US" dirty="0" smtClean="0"/>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066800"/>
            <a:ext cx="8229600" cy="1143000"/>
          </a:xfrm>
        </p:spPr>
        <p:txBody>
          <a:bodyPr>
            <a:normAutofit fontScale="90000"/>
          </a:bodyPr>
          <a:lstStyle/>
          <a:p>
            <a:pPr algn="l" eaLnBrk="1" hangingPunct="1">
              <a:defRPr/>
            </a:pPr>
            <a:r>
              <a:rPr lang="en-US" dirty="0" smtClean="0"/>
              <a:t>Module 4 – May 28,</a:t>
            </a:r>
            <a:r>
              <a:rPr lang="en-US" baseline="30000" dirty="0" smtClean="0"/>
              <a:t> </a:t>
            </a:r>
            <a:r>
              <a:rPr lang="en-US" dirty="0" smtClean="0"/>
              <a:t>1400 hrs</a:t>
            </a:r>
            <a:br>
              <a:rPr lang="en-US" dirty="0" smtClean="0"/>
            </a:br>
            <a:r>
              <a:rPr lang="en-US" dirty="0" smtClean="0"/>
              <a:t>(cont.) </a:t>
            </a:r>
          </a:p>
        </p:txBody>
      </p:sp>
      <p:sp>
        <p:nvSpPr>
          <p:cNvPr id="17412" name="Rectangle 3"/>
          <p:cNvSpPr>
            <a:spLocks noGrp="1" noChangeArrowheads="1"/>
          </p:cNvSpPr>
          <p:nvPr>
            <p:ph idx="1"/>
          </p:nvPr>
        </p:nvSpPr>
        <p:spPr>
          <a:xfrm>
            <a:off x="612648" y="2667000"/>
            <a:ext cx="7315200" cy="5181600"/>
          </a:xfrm>
        </p:spPr>
        <p:txBody>
          <a:bodyPr>
            <a:normAutofit/>
          </a:bodyPr>
          <a:lstStyle/>
          <a:p>
            <a:r>
              <a:rPr lang="en-US" dirty="0" smtClean="0"/>
              <a:t>The utility believes the contamination has been isolated to a five-block area of the Buckhall neighborhood</a:t>
            </a:r>
          </a:p>
          <a:p>
            <a:r>
              <a:rPr lang="en-US" dirty="0" smtClean="0"/>
              <a:t>A flushing plan is being developed to purge the malathion from the affected portion of the distribution system</a:t>
            </a:r>
            <a:endParaRPr lang="en-US" dirty="0"/>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normAutofit/>
          </a:bodyPr>
          <a:lstStyle/>
          <a:p>
            <a:pPr>
              <a:defRPr/>
            </a:pPr>
            <a:r>
              <a:rPr lang="en-US" sz="5400" dirty="0" smtClean="0"/>
              <a:t>Key Issues – Module 4</a:t>
            </a:r>
            <a:endParaRPr lang="en-US" dirty="0" smtClean="0"/>
          </a:p>
        </p:txBody>
      </p:sp>
      <p:sp>
        <p:nvSpPr>
          <p:cNvPr id="17412" name="Rectangle 3"/>
          <p:cNvSpPr>
            <a:spLocks noGrp="1" noChangeArrowheads="1"/>
          </p:cNvSpPr>
          <p:nvPr>
            <p:ph idx="1"/>
          </p:nvPr>
        </p:nvSpPr>
        <p:spPr>
          <a:xfrm>
            <a:off x="612648" y="1901952"/>
            <a:ext cx="7315200" cy="5181600"/>
          </a:xfrm>
        </p:spPr>
        <p:txBody>
          <a:bodyPr>
            <a:normAutofit/>
          </a:bodyPr>
          <a:lstStyle/>
          <a:p>
            <a:r>
              <a:rPr lang="en-US" dirty="0" smtClean="0"/>
              <a:t>Malathion exhibits a “stickiness” to copper and iron pipes</a:t>
            </a:r>
          </a:p>
          <a:p>
            <a:r>
              <a:rPr lang="en-US" dirty="0" smtClean="0"/>
              <a:t>Malathion does react with free chlorine </a:t>
            </a:r>
            <a:r>
              <a:rPr lang="en-US" dirty="0" smtClean="0">
                <a:sym typeface="Symbol"/>
              </a:rPr>
              <a:t></a:t>
            </a:r>
            <a:r>
              <a:rPr lang="en-US" dirty="0" smtClean="0"/>
              <a:t> </a:t>
            </a:r>
            <a:r>
              <a:rPr lang="en-US" dirty="0" err="1" smtClean="0"/>
              <a:t>Malaoxon</a:t>
            </a:r>
            <a:r>
              <a:rPr lang="en-US" dirty="0" smtClean="0"/>
              <a:t> is produced but it degrades rapidly</a:t>
            </a:r>
          </a:p>
          <a:p>
            <a:r>
              <a:rPr lang="en-US" dirty="0" smtClean="0"/>
              <a:t>Flushing of water from the system without additional treatment may pose a threat to the environment due to </a:t>
            </a:r>
            <a:r>
              <a:rPr lang="en-US" dirty="0" err="1" smtClean="0"/>
              <a:t>malathion’s</a:t>
            </a:r>
            <a:r>
              <a:rPr lang="en-US" dirty="0" smtClean="0"/>
              <a:t> toxicity to wildlife</a:t>
            </a:r>
            <a:endParaRPr lang="en-US" dirty="0"/>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29</a:t>
            </a:fld>
            <a:endParaRPr lang="en-US" smtClean="0"/>
          </a:p>
        </p:txBody>
      </p:sp>
      <p:sp>
        <p:nvSpPr>
          <p:cNvPr id="72706" name="Rectangle 2"/>
          <p:cNvSpPr>
            <a:spLocks noGrp="1" noChangeArrowheads="1"/>
          </p:cNvSpPr>
          <p:nvPr>
            <p:ph type="ctrTitle" idx="4294967295"/>
          </p:nvPr>
        </p:nvSpPr>
        <p:spPr>
          <a:xfrm>
            <a:off x="1371600" y="1676400"/>
            <a:ext cx="7772400" cy="1143000"/>
          </a:xfrm>
        </p:spPr>
        <p:txBody>
          <a:bodyPr>
            <a:normAutofit fontScale="90000"/>
          </a:bodyPr>
          <a:lstStyle/>
          <a:p>
            <a:pPr eaLnBrk="1" hangingPunct="1">
              <a:defRPr/>
            </a:pPr>
            <a:r>
              <a:rPr lang="en-US" b="1" dirty="0" smtClean="0"/>
              <a:t>Module 5 – May 29</a:t>
            </a:r>
            <a:br>
              <a:rPr lang="en-US" b="1" dirty="0" smtClean="0"/>
            </a:br>
            <a:r>
              <a:rPr lang="en-US" b="1" dirty="0" smtClean="0"/>
              <a:t>The Contamination is Remediated</a:t>
            </a:r>
          </a:p>
        </p:txBody>
      </p:sp>
      <p:pic>
        <p:nvPicPr>
          <p:cNvPr id="102402" name="Picture 2" descr="File:2011-02-12 Fire hydrant flushing 2.jpg" title="module 5 cover page"/>
          <p:cNvPicPr>
            <a:picLocks noChangeAspect="1" noChangeArrowheads="1"/>
          </p:cNvPicPr>
          <p:nvPr/>
        </p:nvPicPr>
        <p:blipFill>
          <a:blip r:embed="rId3" cstate="print"/>
          <a:srcRect/>
          <a:stretch>
            <a:fillRect/>
          </a:stretch>
        </p:blipFill>
        <p:spPr bwMode="auto">
          <a:xfrm>
            <a:off x="1447800" y="2895600"/>
            <a:ext cx="5375459" cy="3581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l" eaLnBrk="1" hangingPunct="1">
              <a:defRPr/>
            </a:pPr>
            <a:r>
              <a:rPr lang="en-US" dirty="0" smtClean="0"/>
              <a:t>Welcome and Introductions</a:t>
            </a:r>
          </a:p>
        </p:txBody>
      </p:sp>
      <p:sp>
        <p:nvSpPr>
          <p:cNvPr id="5124" name="Rectangle 3"/>
          <p:cNvSpPr>
            <a:spLocks noGrp="1" noChangeArrowheads="1"/>
          </p:cNvSpPr>
          <p:nvPr>
            <p:ph idx="1"/>
          </p:nvPr>
        </p:nvSpPr>
        <p:spPr/>
        <p:txBody>
          <a:bodyPr/>
          <a:lstStyle/>
          <a:p>
            <a:pPr eaLnBrk="1" hangingPunct="1">
              <a:spcBef>
                <a:spcPts val="1200"/>
              </a:spcBef>
            </a:pPr>
            <a:r>
              <a:rPr lang="en-US" dirty="0" smtClean="0"/>
              <a:t>Name</a:t>
            </a:r>
          </a:p>
          <a:p>
            <a:pPr eaLnBrk="1" hangingPunct="1">
              <a:spcBef>
                <a:spcPts val="1200"/>
              </a:spcBef>
            </a:pPr>
            <a:r>
              <a:rPr lang="en-US" dirty="0" smtClean="0"/>
              <a:t>Organization</a:t>
            </a:r>
          </a:p>
          <a:p>
            <a:pPr eaLnBrk="1" hangingPunct="1">
              <a:spcBef>
                <a:spcPts val="1200"/>
              </a:spcBef>
            </a:pPr>
            <a:r>
              <a:rPr lang="en-US" dirty="0" smtClean="0"/>
              <a:t>Emergency response experience</a:t>
            </a:r>
          </a:p>
        </p:txBody>
      </p:sp>
      <p:sp>
        <p:nvSpPr>
          <p:cNvPr id="5122" name="Rectangle 6"/>
          <p:cNvSpPr>
            <a:spLocks noGrp="1" noChangeArrowheads="1"/>
          </p:cNvSpPr>
          <p:nvPr>
            <p:ph type="sldNum" sz="quarter" idx="12"/>
          </p:nvPr>
        </p:nvSpPr>
        <p:spPr>
          <a:noFill/>
        </p:spPr>
        <p:txBody>
          <a:bodyPr/>
          <a:lstStyle/>
          <a:p>
            <a:fld id="{084B7139-E267-425D-813C-7FF6E94333C1}"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Module 5 – May 29,</a:t>
            </a:r>
            <a:r>
              <a:rPr lang="en-US" baseline="30000" dirty="0" smtClean="0"/>
              <a:t> </a:t>
            </a:r>
            <a:r>
              <a:rPr lang="en-US" dirty="0" smtClean="0"/>
              <a:t>0800 hrs </a:t>
            </a:r>
          </a:p>
        </p:txBody>
      </p:sp>
      <p:sp>
        <p:nvSpPr>
          <p:cNvPr id="17412" name="Rectangle 3"/>
          <p:cNvSpPr>
            <a:spLocks noGrp="1" noChangeArrowheads="1"/>
          </p:cNvSpPr>
          <p:nvPr>
            <p:ph idx="1"/>
          </p:nvPr>
        </p:nvSpPr>
        <p:spPr>
          <a:xfrm>
            <a:off x="612648" y="1901952"/>
            <a:ext cx="7315200" cy="5181600"/>
          </a:xfrm>
        </p:spPr>
        <p:txBody>
          <a:bodyPr>
            <a:normAutofit/>
          </a:bodyPr>
          <a:lstStyle/>
          <a:p>
            <a:r>
              <a:rPr lang="en-US" dirty="0" smtClean="0"/>
              <a:t>The utility implements a flushing protocol to remove the affected water from the distribution system</a:t>
            </a:r>
          </a:p>
          <a:p>
            <a:r>
              <a:rPr lang="en-US" dirty="0" smtClean="0"/>
              <a:t>The mains will be flushed for three to six pipe volumes, but some malathion may “stick” to pipe walls</a:t>
            </a:r>
          </a:p>
          <a:p>
            <a:r>
              <a:rPr lang="en-US" dirty="0" smtClean="0"/>
              <a:t>Internal water fixtures of the impacted residences and buildings will also need flushing</a:t>
            </a:r>
          </a:p>
          <a:p>
            <a:r>
              <a:rPr lang="en-US" dirty="0" smtClean="0"/>
              <a:t>Water using appliances (e.g., ice and coffee makers) must be replaced</a:t>
            </a:r>
            <a:endParaRPr lang="en-US" dirty="0"/>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normAutofit/>
          </a:bodyPr>
          <a:lstStyle/>
          <a:p>
            <a:pPr>
              <a:defRPr/>
            </a:pPr>
            <a:r>
              <a:rPr lang="en-US" sz="5400" dirty="0" smtClean="0"/>
              <a:t>Key Issues – Module 5</a:t>
            </a:r>
            <a:endParaRPr lang="en-US" dirty="0" smtClean="0"/>
          </a:p>
        </p:txBody>
      </p:sp>
      <p:sp>
        <p:nvSpPr>
          <p:cNvPr id="17412" name="Rectangle 3"/>
          <p:cNvSpPr>
            <a:spLocks noGrp="1" noChangeArrowheads="1"/>
          </p:cNvSpPr>
          <p:nvPr>
            <p:ph idx="1"/>
          </p:nvPr>
        </p:nvSpPr>
        <p:spPr>
          <a:xfrm>
            <a:off x="612648" y="1901952"/>
            <a:ext cx="7315200" cy="5181600"/>
          </a:xfrm>
        </p:spPr>
        <p:txBody>
          <a:bodyPr>
            <a:normAutofit/>
          </a:bodyPr>
          <a:lstStyle/>
          <a:p>
            <a:r>
              <a:rPr lang="en-US" dirty="0" smtClean="0"/>
              <a:t>All residences and businesses have been notified of the identity and extent of the contamination</a:t>
            </a:r>
          </a:p>
          <a:p>
            <a:r>
              <a:rPr lang="en-US" dirty="0" smtClean="0"/>
              <a:t>The entire plumbing systems of several residences and businesses were contaminated during the incident</a:t>
            </a:r>
          </a:p>
          <a:p>
            <a:r>
              <a:rPr lang="en-US" dirty="0" smtClean="0"/>
              <a:t>Untreated water containing malathion that is removed from the system via flushing may pose a threat to wildlife</a:t>
            </a:r>
            <a:endParaRPr lang="en-US" dirty="0"/>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1371600" y="2362200"/>
            <a:ext cx="7772400" cy="1143000"/>
          </a:xfrm>
          <a:prstGeom prst="rect">
            <a:avLst/>
          </a:prstGeom>
          <a:noFill/>
          <a:ln w="9525">
            <a:noFill/>
            <a:miter lim="800000"/>
            <a:headEnd/>
            <a:tailEnd/>
          </a:ln>
        </p:spPr>
        <p:txBody>
          <a:bodyPr anchor="ctr"/>
          <a:lstStyle/>
          <a:p>
            <a:pPr>
              <a:defRPr/>
            </a:pPr>
            <a:r>
              <a:rPr lang="en-US" sz="5000" b="1" dirty="0">
                <a:solidFill>
                  <a:srgbClr val="04617B"/>
                </a:solidFill>
                <a:latin typeface="Calibri"/>
              </a:rPr>
              <a:t>Action Planning Session </a:t>
            </a:r>
          </a:p>
        </p:txBody>
      </p:sp>
      <p:sp>
        <p:nvSpPr>
          <p:cNvPr id="41987" name="Rectangle 3"/>
          <p:cNvSpPr>
            <a:spLocks noChangeArrowheads="1"/>
          </p:cNvSpPr>
          <p:nvPr/>
        </p:nvSpPr>
        <p:spPr bwMode="auto">
          <a:xfrm>
            <a:off x="2819400" y="3429000"/>
            <a:ext cx="5486400" cy="685800"/>
          </a:xfrm>
          <a:prstGeom prst="rect">
            <a:avLst/>
          </a:prstGeom>
          <a:noFill/>
          <a:ln w="9525">
            <a:noFill/>
            <a:miter lim="800000"/>
            <a:headEnd/>
            <a:tailEnd/>
          </a:ln>
        </p:spPr>
        <p:txBody>
          <a:bodyPr/>
          <a:lstStyle/>
          <a:p>
            <a:pPr algn="ctr">
              <a:spcBef>
                <a:spcPct val="20000"/>
              </a:spcBef>
              <a:buFont typeface="Wingdings" pitchFamily="2" charset="2"/>
              <a:buNone/>
              <a:defRPr/>
            </a:pPr>
            <a:r>
              <a:rPr lang="en-US" sz="2800" b="1" dirty="0">
                <a:solidFill>
                  <a:srgbClr val="04617B"/>
                </a:solidFill>
              </a:rPr>
              <a:t>Post-Exercise “Hot Wash”</a:t>
            </a:r>
          </a:p>
          <a:p>
            <a:pPr algn="ctr">
              <a:spcBef>
                <a:spcPct val="20000"/>
              </a:spcBef>
              <a:buFont typeface="Wingdings" pitchFamily="2" charset="2"/>
              <a:buNone/>
              <a:defRPr/>
            </a:pPr>
            <a:endParaRPr lang="en-US" sz="2800" b="1" dirty="0">
              <a:solidFill>
                <a:prstClr val="black"/>
              </a:solidFill>
              <a:effectLst>
                <a:outerShdw blurRad="38100" dist="38100" dir="2700000" algn="tl">
                  <a:srgbClr val="C0C0C0"/>
                </a:outerShdw>
              </a:effectLst>
            </a:endParaRPr>
          </a:p>
        </p:txBody>
      </p:sp>
      <p:sp>
        <p:nvSpPr>
          <p:cNvPr id="2" name="Title 1" hidden="1"/>
          <p:cNvSpPr>
            <a:spLocks noGrp="1"/>
          </p:cNvSpPr>
          <p:nvPr>
            <p:ph type="title"/>
          </p:nvPr>
        </p:nvSpPr>
        <p:spPr/>
        <p:txBody>
          <a:bodyPr>
            <a:normAutofit fontScale="90000"/>
          </a:bodyPr>
          <a:lstStyle/>
          <a:p>
            <a:r>
              <a:rPr lang="en-US" dirty="0" smtClean="0"/>
              <a:t>Action planning session</a:t>
            </a:r>
            <a:br>
              <a:rPr lang="en-US" dirty="0" smtClean="0"/>
            </a:br>
            <a:r>
              <a:rPr lang="en-US" dirty="0" smtClean="0"/>
              <a:t>post exercise </a:t>
            </a:r>
            <a:endParaRPr lang="en-US" dirty="0"/>
          </a:p>
        </p:txBody>
      </p:sp>
      <p:sp>
        <p:nvSpPr>
          <p:cNvPr id="34820" name="Slide Number Placeholder 3"/>
          <p:cNvSpPr>
            <a:spLocks noGrp="1"/>
          </p:cNvSpPr>
          <p:nvPr>
            <p:ph type="sldNum" sz="quarter" idx="12"/>
          </p:nvPr>
        </p:nvSpPr>
        <p:spPr>
          <a:noFill/>
        </p:spPr>
        <p:txBody>
          <a:bodyPr/>
          <a:lstStyle/>
          <a:p>
            <a:fld id="{D6448808-3065-4CBA-9729-59FAE00B8151}" type="slidenum">
              <a:rPr lang="en-US" smtClean="0">
                <a:solidFill>
                  <a:srgbClr val="04617B">
                    <a:shade val="90000"/>
                  </a:srgbClr>
                </a:solidFill>
              </a:rPr>
              <a:pPr/>
              <a:t>32</a:t>
            </a:fld>
            <a:endParaRPr lang="en-US">
              <a:solidFill>
                <a:srgbClr val="04617B">
                  <a:shade val="90000"/>
                </a:srgbClr>
              </a:solidFill>
            </a:endParaRPr>
          </a:p>
        </p:txBody>
      </p:sp>
    </p:spTree>
    <p:extLst>
      <p:ext uri="{BB962C8B-B14F-4D97-AF65-F5344CB8AC3E}">
        <p14:creationId xmlns:p14="http://schemas.microsoft.com/office/powerpoint/2010/main" val="3674456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Review of exercise objectives</a:t>
            </a:r>
            <a:endParaRPr lang="en-US" dirty="0"/>
          </a:p>
        </p:txBody>
      </p:sp>
      <p:sp>
        <p:nvSpPr>
          <p:cNvPr id="3" name="Slide Number Placeholder 2"/>
          <p:cNvSpPr>
            <a:spLocks noGrp="1"/>
          </p:cNvSpPr>
          <p:nvPr>
            <p:ph type="sldNum" sz="quarter" idx="12"/>
          </p:nvPr>
        </p:nvSpPr>
        <p:spPr/>
        <p:txBody>
          <a:bodyPr/>
          <a:lstStyle/>
          <a:p>
            <a:pPr>
              <a:defRPr/>
            </a:pPr>
            <a:fld id="{7FA4F20D-44AF-49C6-9EB5-28AB66E6C8D9}" type="slidenum">
              <a:rPr lang="en-US" smtClean="0"/>
              <a:pPr>
                <a:defRPr/>
              </a:pPr>
              <a:t>33</a:t>
            </a:fld>
            <a:endParaRPr lang="en-US"/>
          </a:p>
        </p:txBody>
      </p:sp>
      <p:sp>
        <p:nvSpPr>
          <p:cNvPr id="4" name="Rectangle 2"/>
          <p:cNvSpPr txBox="1">
            <a:spLocks noChangeArrowheads="1"/>
          </p:cNvSpPr>
          <p:nvPr/>
        </p:nvSpPr>
        <p:spPr>
          <a:xfrm>
            <a:off x="457200" y="685800"/>
            <a:ext cx="8229600" cy="704088"/>
          </a:xfrm>
          <a:prstGeom prst="rect">
            <a:avLst/>
          </a:prstGeom>
        </p:spPr>
        <p:txBody>
          <a:bodyPr vert="horz" lIns="0" rIns="0" bIns="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5000" dirty="0">
                <a:solidFill>
                  <a:schemeClr val="tx2"/>
                </a:solidFill>
                <a:latin typeface="+mj-lt"/>
                <a:ea typeface="+mj-ea"/>
                <a:cs typeface="+mj-cs"/>
              </a:rPr>
              <a:t>Review of Exercise Objectives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Rectangle 3"/>
          <p:cNvSpPr txBox="1">
            <a:spLocks noChangeArrowheads="1"/>
          </p:cNvSpPr>
          <p:nvPr/>
        </p:nvSpPr>
        <p:spPr>
          <a:xfrm>
            <a:off x="609600" y="1444752"/>
            <a:ext cx="7696200" cy="5641848"/>
          </a:xfrm>
          <a:prstGeom prst="rect">
            <a:avLst/>
          </a:prstGeom>
        </p:spPr>
        <p:txBody>
          <a:bodyPr vert="horz">
            <a:normAutofit fontScale="92500" lnSpcReduction="10000"/>
          </a:bodyPr>
          <a:lstStyle/>
          <a:p>
            <a:pPr marL="274320" lvl="0" indent="-274320">
              <a:lnSpc>
                <a:spcPct val="90000"/>
              </a:lnSpc>
              <a:spcBef>
                <a:spcPct val="20000"/>
              </a:spcBef>
              <a:buClr>
                <a:srgbClr val="0BD0D9"/>
              </a:buClr>
              <a:buSzPct val="95000"/>
              <a:buFont typeface="Wingdings 2"/>
              <a:buChar char=""/>
            </a:pPr>
            <a:r>
              <a:rPr lang="en-US" sz="2800" dirty="0">
                <a:solidFill>
                  <a:prstClr val="black"/>
                </a:solidFill>
                <a:latin typeface="Constantia"/>
              </a:rPr>
              <a:t>Explore and address cybersecurity challenges</a:t>
            </a:r>
          </a:p>
          <a:p>
            <a:pPr marL="274320" lvl="0" indent="-274320">
              <a:lnSpc>
                <a:spcPct val="90000"/>
              </a:lnSpc>
              <a:spcBef>
                <a:spcPct val="20000"/>
              </a:spcBef>
              <a:buClr>
                <a:srgbClr val="0BD0D9"/>
              </a:buClr>
              <a:buSzPct val="95000"/>
              <a:buFont typeface="Wingdings 2"/>
              <a:buChar char=""/>
            </a:pPr>
            <a:r>
              <a:rPr lang="en-US" sz="2800" dirty="0">
                <a:solidFill>
                  <a:prstClr val="black"/>
                </a:solidFill>
                <a:latin typeface="Constantia"/>
              </a:rPr>
              <a:t>Define or refine participants’ roles and </a:t>
            </a:r>
            <a:r>
              <a:rPr lang="en-US" sz="2800" dirty="0" smtClean="0">
                <a:solidFill>
                  <a:prstClr val="black"/>
                </a:solidFill>
                <a:latin typeface="Constantia"/>
              </a:rPr>
              <a:t>responsibilities for managing the consequences of a </a:t>
            </a:r>
            <a:r>
              <a:rPr lang="en-US" sz="2800" dirty="0">
                <a:solidFill>
                  <a:prstClr val="black"/>
                </a:solidFill>
                <a:latin typeface="Constantia"/>
              </a:rPr>
              <a:t>cybersecurity incident, which should be reflected in their plans, </a:t>
            </a:r>
            <a:r>
              <a:rPr lang="en-US" sz="2800" dirty="0" smtClean="0">
                <a:solidFill>
                  <a:prstClr val="black"/>
                </a:solidFill>
                <a:latin typeface="Constantia"/>
              </a:rPr>
              <a:t>policies and </a:t>
            </a:r>
            <a:r>
              <a:rPr lang="en-US" sz="2800" dirty="0">
                <a:solidFill>
                  <a:prstClr val="black"/>
                </a:solidFill>
                <a:latin typeface="Constantia"/>
              </a:rPr>
              <a:t>procedures and other preparedness elements currently in place or under development</a:t>
            </a:r>
          </a:p>
          <a:p>
            <a:pPr marL="274320" lvl="0" indent="-274320">
              <a:lnSpc>
                <a:spcPct val="90000"/>
              </a:lnSpc>
              <a:spcBef>
                <a:spcPct val="20000"/>
              </a:spcBef>
              <a:buClr>
                <a:srgbClr val="0BD0D9"/>
              </a:buClr>
              <a:buSzPct val="95000"/>
              <a:buFont typeface="Wingdings 2"/>
              <a:buChar char=""/>
            </a:pPr>
            <a:r>
              <a:rPr lang="en-US" sz="2800" dirty="0">
                <a:solidFill>
                  <a:prstClr val="black"/>
                </a:solidFill>
                <a:latin typeface="Constantia"/>
              </a:rPr>
              <a:t>Build relationships between utilities and stakeholders</a:t>
            </a:r>
          </a:p>
          <a:p>
            <a:pPr marL="274320" lvl="0" indent="-274320" fontAlgn="auto">
              <a:lnSpc>
                <a:spcPct val="90000"/>
              </a:lnSpc>
              <a:spcBef>
                <a:spcPct val="20000"/>
              </a:spcBef>
              <a:spcAft>
                <a:spcPts val="0"/>
              </a:spcAft>
              <a:buClr>
                <a:srgbClr val="0BD0D9"/>
              </a:buClr>
              <a:buSzPct val="95000"/>
              <a:buFont typeface="Wingdings 2"/>
              <a:buChar char=""/>
            </a:pPr>
            <a:r>
              <a:rPr lang="en-US" sz="2800" dirty="0">
                <a:solidFill>
                  <a:prstClr val="black"/>
                </a:solidFill>
                <a:latin typeface="Constantia"/>
              </a:rPr>
              <a:t>Increase awareness of the damage that can be caused by a cybersecurity incident on a business or control system</a:t>
            </a:r>
          </a:p>
          <a:p>
            <a:pPr marL="274320" lvl="0" indent="-274320" fontAlgn="auto">
              <a:lnSpc>
                <a:spcPct val="90000"/>
              </a:lnSpc>
              <a:spcBef>
                <a:spcPct val="20000"/>
              </a:spcBef>
              <a:spcAft>
                <a:spcPts val="0"/>
              </a:spcAft>
              <a:buClr>
                <a:srgbClr val="0BD0D9"/>
              </a:buClr>
              <a:buSzPct val="95000"/>
              <a:buFont typeface="Wingdings 2"/>
              <a:buChar char=""/>
            </a:pPr>
            <a:r>
              <a:rPr lang="en-US" sz="2800" dirty="0">
                <a:solidFill>
                  <a:prstClr val="black"/>
                </a:solidFill>
                <a:latin typeface="Constantia"/>
              </a:rPr>
              <a:t>Identify other needed enhancements related to training and exercises and other preparedness elements currently in place or under development</a:t>
            </a:r>
          </a:p>
        </p:txBody>
      </p:sp>
    </p:spTree>
    <p:extLst>
      <p:ext uri="{BB962C8B-B14F-4D97-AF65-F5344CB8AC3E}">
        <p14:creationId xmlns:p14="http://schemas.microsoft.com/office/powerpoint/2010/main" val="2981897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conclusion</a:t>
            </a:r>
            <a:endParaRPr lang="en-US" dirty="0"/>
          </a:p>
        </p:txBody>
      </p:sp>
      <p:sp>
        <p:nvSpPr>
          <p:cNvPr id="38914" name="Rectangle 6"/>
          <p:cNvSpPr>
            <a:spLocks noGrp="1" noChangeArrowheads="1"/>
          </p:cNvSpPr>
          <p:nvPr>
            <p:ph type="sldNum" sz="quarter" idx="12"/>
          </p:nvPr>
        </p:nvSpPr>
        <p:spPr>
          <a:noFill/>
        </p:spPr>
        <p:txBody>
          <a:bodyPr/>
          <a:lstStyle/>
          <a:p>
            <a:fld id="{52592236-E2DB-42AC-B352-455F25679F05}" type="slidenum">
              <a:rPr lang="en-US" smtClean="0">
                <a:solidFill>
                  <a:srgbClr val="04617B">
                    <a:shade val="90000"/>
                  </a:srgbClr>
                </a:solidFill>
              </a:rPr>
              <a:pPr/>
              <a:t>34</a:t>
            </a:fld>
            <a:endParaRPr lang="en-US">
              <a:solidFill>
                <a:srgbClr val="04617B">
                  <a:shade val="90000"/>
                </a:srgbClr>
              </a:solidFill>
            </a:endParaRPr>
          </a:p>
        </p:txBody>
      </p:sp>
      <p:sp>
        <p:nvSpPr>
          <p:cNvPr id="66562" name="Rectangle 2"/>
          <p:cNvSpPr>
            <a:spLocks noChangeArrowheads="1"/>
          </p:cNvSpPr>
          <p:nvPr/>
        </p:nvSpPr>
        <p:spPr bwMode="auto">
          <a:xfrm>
            <a:off x="457200" y="704088"/>
            <a:ext cx="8229600" cy="1143000"/>
          </a:xfrm>
          <a:prstGeom prst="rect">
            <a:avLst/>
          </a:prstGeom>
          <a:noFill/>
          <a:ln w="9525">
            <a:noFill/>
            <a:miter lim="800000"/>
            <a:headEnd/>
            <a:tailEnd/>
          </a:ln>
        </p:spPr>
        <p:txBody>
          <a:bodyPr anchor="ctr"/>
          <a:lstStyle/>
          <a:p>
            <a:pPr>
              <a:defRPr/>
            </a:pPr>
            <a:r>
              <a:rPr lang="en-US" sz="5000" dirty="0">
                <a:solidFill>
                  <a:srgbClr val="04617B"/>
                </a:solidFill>
                <a:latin typeface="Calibri"/>
              </a:rPr>
              <a:t>Conclusion</a:t>
            </a:r>
          </a:p>
        </p:txBody>
      </p:sp>
      <p:sp>
        <p:nvSpPr>
          <p:cNvPr id="38916" name="Rectangle 3"/>
          <p:cNvSpPr>
            <a:spLocks noChangeArrowheads="1"/>
          </p:cNvSpPr>
          <p:nvPr/>
        </p:nvSpPr>
        <p:spPr bwMode="auto">
          <a:xfrm>
            <a:off x="612648" y="1905000"/>
            <a:ext cx="7239000" cy="4343400"/>
          </a:xfrm>
          <a:prstGeom prst="rect">
            <a:avLst/>
          </a:prstGeom>
          <a:noFill/>
          <a:ln w="9525">
            <a:noFill/>
            <a:miter lim="800000"/>
            <a:headEnd/>
            <a:tailEnd/>
          </a:ln>
        </p:spPr>
        <p:txBody>
          <a:bodyPr/>
          <a:lstStyle/>
          <a:p>
            <a:pPr marL="274320" indent="-274320">
              <a:lnSpc>
                <a:spcPct val="90000"/>
              </a:lnSpc>
              <a:spcBef>
                <a:spcPct val="20000"/>
              </a:spcBef>
              <a:buClr>
                <a:srgbClr val="0BD0D9"/>
              </a:buClr>
              <a:buSzPct val="95000"/>
              <a:buFont typeface="Wingdings 2"/>
              <a:buChar char=""/>
            </a:pPr>
            <a:r>
              <a:rPr lang="en-US" sz="2600" dirty="0">
                <a:solidFill>
                  <a:prstClr val="black"/>
                </a:solidFill>
                <a:latin typeface="Constantia"/>
              </a:rPr>
              <a:t>Please turn in your notes from the Action Planning Session, your participant evaluation </a:t>
            </a:r>
            <a:r>
              <a:rPr lang="en-US" sz="2600" dirty="0" smtClean="0">
                <a:solidFill>
                  <a:prstClr val="black"/>
                </a:solidFill>
                <a:latin typeface="Constantia"/>
              </a:rPr>
              <a:t>form and </a:t>
            </a:r>
            <a:r>
              <a:rPr lang="en-US" sz="2600" dirty="0">
                <a:solidFill>
                  <a:prstClr val="black"/>
                </a:solidFill>
                <a:latin typeface="Constantia"/>
              </a:rPr>
              <a:t>any additional comments you wish to share</a:t>
            </a:r>
          </a:p>
          <a:p>
            <a:pPr marL="274320" indent="-274320">
              <a:lnSpc>
                <a:spcPct val="90000"/>
              </a:lnSpc>
              <a:spcBef>
                <a:spcPct val="20000"/>
              </a:spcBef>
              <a:buClr>
                <a:srgbClr val="0BD0D9"/>
              </a:buClr>
              <a:buSzPct val="95000"/>
              <a:buFont typeface="Wingdings 2"/>
              <a:buChar char=""/>
            </a:pPr>
            <a:r>
              <a:rPr lang="en-US" sz="2600" dirty="0">
                <a:solidFill>
                  <a:prstClr val="black"/>
                </a:solidFill>
                <a:latin typeface="Constantia"/>
              </a:rPr>
              <a:t>This information will be used to develop an After Action Report and Improvement Plan</a:t>
            </a:r>
          </a:p>
        </p:txBody>
      </p:sp>
    </p:spTree>
    <p:extLst>
      <p:ext uri="{BB962C8B-B14F-4D97-AF65-F5344CB8AC3E}">
        <p14:creationId xmlns:p14="http://schemas.microsoft.com/office/powerpoint/2010/main" val="667735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1219200" y="2286000"/>
            <a:ext cx="7772400" cy="1143000"/>
          </a:xfrm>
          <a:prstGeom prst="rect">
            <a:avLst/>
          </a:prstGeom>
          <a:noFill/>
          <a:ln w="9525">
            <a:noFill/>
            <a:miter lim="800000"/>
            <a:headEnd/>
            <a:tailEnd/>
          </a:ln>
        </p:spPr>
        <p:txBody>
          <a:bodyPr anchor="ctr"/>
          <a:lstStyle/>
          <a:p>
            <a:pPr>
              <a:defRPr/>
            </a:pPr>
            <a:r>
              <a:rPr lang="en-US" sz="5000" b="1" dirty="0">
                <a:solidFill>
                  <a:srgbClr val="04617B"/>
                </a:solidFill>
                <a:latin typeface="Calibri"/>
              </a:rPr>
              <a:t>Closing Remarks</a:t>
            </a:r>
          </a:p>
        </p:txBody>
      </p:sp>
      <p:sp>
        <p:nvSpPr>
          <p:cNvPr id="41987" name="Rectangle 3"/>
          <p:cNvSpPr>
            <a:spLocks noChangeArrowheads="1"/>
          </p:cNvSpPr>
          <p:nvPr/>
        </p:nvSpPr>
        <p:spPr bwMode="auto">
          <a:xfrm>
            <a:off x="1219200" y="3124200"/>
            <a:ext cx="6400800" cy="685800"/>
          </a:xfrm>
          <a:prstGeom prst="rect">
            <a:avLst/>
          </a:prstGeom>
          <a:noFill/>
          <a:ln w="9525">
            <a:noFill/>
            <a:miter lim="800000"/>
            <a:headEnd/>
            <a:tailEnd/>
          </a:ln>
        </p:spPr>
        <p:txBody>
          <a:bodyPr/>
          <a:lstStyle/>
          <a:p>
            <a:pPr>
              <a:spcBef>
                <a:spcPct val="20000"/>
              </a:spcBef>
              <a:buFont typeface="Wingdings" pitchFamily="2" charset="2"/>
              <a:buNone/>
              <a:defRPr/>
            </a:pPr>
            <a:r>
              <a:rPr lang="en-US" sz="2800" b="1" dirty="0">
                <a:solidFill>
                  <a:srgbClr val="04617B"/>
                </a:solidFill>
              </a:rPr>
              <a:t>Thank you for participating</a:t>
            </a:r>
          </a:p>
          <a:p>
            <a:pPr algn="ctr">
              <a:spcBef>
                <a:spcPct val="20000"/>
              </a:spcBef>
              <a:buFont typeface="Wingdings" pitchFamily="2" charset="2"/>
              <a:buNone/>
              <a:defRPr/>
            </a:pPr>
            <a:endParaRPr lang="en-US" sz="2800" b="1" dirty="0">
              <a:solidFill>
                <a:prstClr val="black"/>
              </a:solidFill>
              <a:effectLst>
                <a:outerShdw blurRad="38100" dist="38100" dir="2700000" algn="tl">
                  <a:srgbClr val="C0C0C0"/>
                </a:outerShdw>
              </a:effectLst>
            </a:endParaRPr>
          </a:p>
        </p:txBody>
      </p:sp>
      <p:sp>
        <p:nvSpPr>
          <p:cNvPr id="2" name="Title 1" hidden="1"/>
          <p:cNvSpPr>
            <a:spLocks noGrp="1"/>
          </p:cNvSpPr>
          <p:nvPr>
            <p:ph type="title"/>
          </p:nvPr>
        </p:nvSpPr>
        <p:spPr/>
        <p:txBody>
          <a:bodyPr>
            <a:normAutofit fontScale="90000"/>
          </a:bodyPr>
          <a:lstStyle/>
          <a:p>
            <a:r>
              <a:rPr lang="en-US" dirty="0" smtClean="0"/>
              <a:t>Closing remarks thank you for participating</a:t>
            </a:r>
            <a:endParaRPr lang="en-US" dirty="0"/>
          </a:p>
        </p:txBody>
      </p:sp>
      <p:sp>
        <p:nvSpPr>
          <p:cNvPr id="39940" name="Slide Number Placeholder 3"/>
          <p:cNvSpPr>
            <a:spLocks noGrp="1"/>
          </p:cNvSpPr>
          <p:nvPr>
            <p:ph type="sldNum" sz="quarter" idx="12"/>
          </p:nvPr>
        </p:nvSpPr>
        <p:spPr/>
        <p:txBody>
          <a:bodyPr/>
          <a:lstStyle/>
          <a:p>
            <a:fld id="{21C004FF-C7A8-4AB9-8B6A-7B00CDD2E126}" type="slidenum">
              <a:rPr lang="en-US" smtClean="0">
                <a:solidFill>
                  <a:srgbClr val="04617B">
                    <a:shade val="90000"/>
                  </a:srgbClr>
                </a:solidFill>
              </a:rPr>
              <a:pPr/>
              <a:t>35</a:t>
            </a:fld>
            <a:endParaRPr lang="en-US">
              <a:solidFill>
                <a:srgbClr val="04617B">
                  <a:shade val="90000"/>
                </a:srgbClr>
              </a:solidFill>
            </a:endParaRPr>
          </a:p>
        </p:txBody>
      </p:sp>
    </p:spTree>
    <p:extLst>
      <p:ext uri="{BB962C8B-B14F-4D97-AF65-F5344CB8AC3E}">
        <p14:creationId xmlns:p14="http://schemas.microsoft.com/office/powerpoint/2010/main" val="2333788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704088"/>
            <a:ext cx="8229600" cy="1143000"/>
          </a:xfrm>
        </p:spPr>
        <p:txBody>
          <a:bodyPr vert="horz" lIns="0" rIns="0" bIns="0" anchor="b">
            <a:normAutofit/>
          </a:bodyPr>
          <a:lstStyle/>
          <a:p>
            <a:pPr>
              <a:defRPr/>
            </a:pPr>
            <a:r>
              <a:rPr lang="en-US" dirty="0" smtClean="0"/>
              <a:t>Agenda</a:t>
            </a:r>
          </a:p>
        </p:txBody>
      </p:sp>
      <p:sp>
        <p:nvSpPr>
          <p:cNvPr id="6146" name="Rectangle 6"/>
          <p:cNvSpPr>
            <a:spLocks noGrp="1" noChangeArrowheads="1"/>
          </p:cNvSpPr>
          <p:nvPr>
            <p:ph type="sldNum" sz="quarter" idx="12"/>
          </p:nvPr>
        </p:nvSpPr>
        <p:spPr>
          <a:noFill/>
        </p:spPr>
        <p:txBody>
          <a:bodyPr/>
          <a:lstStyle/>
          <a:p>
            <a:fld id="{A7583727-D70F-4998-92A3-DF6BB80FC180}" type="slidenum">
              <a:rPr lang="en-US" smtClean="0"/>
              <a:pPr/>
              <a:t>4</a:t>
            </a:fld>
            <a:endParaRPr lang="en-US" smtClean="0"/>
          </a:p>
        </p:txBody>
      </p:sp>
      <p:sp>
        <p:nvSpPr>
          <p:cNvPr id="6148" name="Rectangle 3"/>
          <p:cNvSpPr>
            <a:spLocks noChangeArrowheads="1"/>
          </p:cNvSpPr>
          <p:nvPr/>
        </p:nvSpPr>
        <p:spPr bwMode="auto">
          <a:xfrm>
            <a:off x="612648" y="1901952"/>
            <a:ext cx="7239000" cy="4038600"/>
          </a:xfrm>
          <a:prstGeom prst="rect">
            <a:avLst/>
          </a:prstGeom>
          <a:noFill/>
          <a:ln w="9525">
            <a:noFill/>
            <a:miter lim="800000"/>
            <a:headEnd/>
            <a:tailEnd/>
          </a:ln>
        </p:spPr>
        <p:txBody>
          <a:bodyPr/>
          <a:lstStyle/>
          <a:p>
            <a:pPr marL="274320" indent="-274320">
              <a:spcBef>
                <a:spcPts val="1200"/>
              </a:spcBef>
              <a:buClr>
                <a:schemeClr val="accent3"/>
              </a:buClr>
              <a:buSzPct val="95000"/>
              <a:buFont typeface="Wingdings 2"/>
              <a:buChar char=""/>
            </a:pPr>
            <a:r>
              <a:rPr lang="en-US" sz="2600" dirty="0">
                <a:latin typeface="+mn-lt"/>
              </a:rPr>
              <a:t>Review exercise materials and rules</a:t>
            </a:r>
          </a:p>
          <a:p>
            <a:pPr marL="274320" indent="-274320">
              <a:spcBef>
                <a:spcPts val="1200"/>
              </a:spcBef>
              <a:buClr>
                <a:schemeClr val="accent3"/>
              </a:buClr>
              <a:buSzPct val="95000"/>
              <a:buFont typeface="Wingdings 2"/>
              <a:buChar char=""/>
            </a:pPr>
            <a:r>
              <a:rPr lang="en-US" sz="2600" dirty="0">
                <a:latin typeface="+mn-lt"/>
              </a:rPr>
              <a:t>Review scenario(s)</a:t>
            </a:r>
          </a:p>
          <a:p>
            <a:pPr marL="274320" lvl="1" indent="-274320">
              <a:spcBef>
                <a:spcPts val="1200"/>
              </a:spcBef>
              <a:buClr>
                <a:schemeClr val="accent3"/>
              </a:buClr>
              <a:buSzPct val="95000"/>
              <a:buFont typeface="Wingdings 2"/>
              <a:buChar char=""/>
            </a:pPr>
            <a:r>
              <a:rPr lang="en-US" sz="2600" dirty="0">
                <a:latin typeface="+mn-lt"/>
              </a:rPr>
              <a:t>Break</a:t>
            </a:r>
          </a:p>
          <a:p>
            <a:pPr marL="274320" indent="-274320">
              <a:spcBef>
                <a:spcPts val="1200"/>
              </a:spcBef>
              <a:buClr>
                <a:schemeClr val="accent3"/>
              </a:buClr>
              <a:buSzPct val="95000"/>
              <a:buFont typeface="Wingdings 2"/>
              <a:buChar char=""/>
            </a:pPr>
            <a:r>
              <a:rPr lang="en-US" sz="2600" dirty="0">
                <a:latin typeface="+mn-lt"/>
              </a:rPr>
              <a:t>Facilitated </a:t>
            </a:r>
            <a:r>
              <a:rPr lang="en-US" sz="2600" dirty="0" smtClean="0">
                <a:latin typeface="+mn-lt"/>
              </a:rPr>
              <a:t>discussion </a:t>
            </a:r>
            <a:r>
              <a:rPr lang="en-US" sz="2600" dirty="0">
                <a:latin typeface="+mn-lt"/>
              </a:rPr>
              <a:t>p</a:t>
            </a:r>
            <a:r>
              <a:rPr lang="en-US" sz="2600" dirty="0" smtClean="0">
                <a:latin typeface="+mn-lt"/>
              </a:rPr>
              <a:t>eriod</a:t>
            </a:r>
            <a:endParaRPr lang="en-US" sz="2600" dirty="0">
              <a:latin typeface="+mn-lt"/>
            </a:endParaRPr>
          </a:p>
          <a:p>
            <a:pPr marL="274320" indent="-274320">
              <a:spcBef>
                <a:spcPts val="1200"/>
              </a:spcBef>
              <a:buClr>
                <a:schemeClr val="accent3"/>
              </a:buClr>
              <a:buSzPct val="95000"/>
              <a:buFont typeface="Wingdings 2"/>
              <a:buChar char=""/>
            </a:pPr>
            <a:r>
              <a:rPr lang="en-US" sz="2600" dirty="0" smtClean="0">
                <a:latin typeface="+mn-lt"/>
              </a:rPr>
              <a:t>Action planning </a:t>
            </a:r>
            <a:r>
              <a:rPr lang="en-US" sz="2600" dirty="0">
                <a:latin typeface="+mn-lt"/>
              </a:rPr>
              <a:t>s</a:t>
            </a:r>
            <a:r>
              <a:rPr lang="en-US" sz="2600" dirty="0" smtClean="0">
                <a:latin typeface="+mn-lt"/>
              </a:rPr>
              <a:t>ession (“hot </a:t>
            </a:r>
            <a:r>
              <a:rPr lang="en-US" sz="2600" dirty="0">
                <a:latin typeface="+mn-lt"/>
              </a:rPr>
              <a:t>wash”)</a:t>
            </a:r>
          </a:p>
          <a:p>
            <a:pPr marL="274320" indent="-274320">
              <a:spcBef>
                <a:spcPts val="1200"/>
              </a:spcBef>
              <a:buClr>
                <a:schemeClr val="accent3"/>
              </a:buClr>
              <a:buSzPct val="95000"/>
              <a:buFont typeface="Wingdings 2"/>
              <a:buChar char=""/>
            </a:pPr>
            <a:r>
              <a:rPr lang="en-US" sz="2600" dirty="0">
                <a:latin typeface="+mn-lt"/>
              </a:rPr>
              <a:t>Review and </a:t>
            </a:r>
            <a:r>
              <a:rPr lang="en-US" sz="2600" dirty="0" smtClean="0">
                <a:latin typeface="+mn-lt"/>
              </a:rPr>
              <a:t>conclusion</a:t>
            </a:r>
            <a:endParaRPr lang="en-US" sz="2600" dirty="0">
              <a:latin typeface="+mn-lt"/>
            </a:endParaRPr>
          </a:p>
          <a:p>
            <a:pPr marL="274320" indent="-274320">
              <a:spcBef>
                <a:spcPts val="1200"/>
              </a:spcBef>
              <a:buClr>
                <a:schemeClr val="accent3"/>
              </a:buClr>
              <a:buSzPct val="95000"/>
              <a:buFont typeface="Wingdings 2"/>
              <a:buChar char=""/>
            </a:pPr>
            <a:r>
              <a:rPr lang="en-US" sz="2600" dirty="0">
                <a:latin typeface="+mn-lt"/>
              </a:rPr>
              <a:t>Closing </a:t>
            </a:r>
            <a:r>
              <a:rPr lang="en-US" sz="2600" dirty="0" smtClean="0">
                <a:latin typeface="+mn-lt"/>
              </a:rPr>
              <a:t>comments</a:t>
            </a:r>
            <a:endParaRPr lang="en-US" sz="26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l" eaLnBrk="1" hangingPunct="1">
              <a:defRPr/>
            </a:pPr>
            <a:r>
              <a:rPr lang="en-US" dirty="0" smtClean="0"/>
              <a:t>Administrative Details</a:t>
            </a:r>
          </a:p>
        </p:txBody>
      </p:sp>
      <p:sp>
        <p:nvSpPr>
          <p:cNvPr id="7172" name="Rectangle 3"/>
          <p:cNvSpPr>
            <a:spLocks noGrp="1" noChangeArrowheads="1"/>
          </p:cNvSpPr>
          <p:nvPr>
            <p:ph idx="1"/>
          </p:nvPr>
        </p:nvSpPr>
        <p:spPr>
          <a:xfrm>
            <a:off x="612648" y="1901952"/>
            <a:ext cx="8229600" cy="4389120"/>
          </a:xfrm>
        </p:spPr>
        <p:txBody>
          <a:bodyPr/>
          <a:lstStyle/>
          <a:p>
            <a:pPr eaLnBrk="1" hangingPunct="1"/>
            <a:r>
              <a:rPr lang="en-US" dirty="0" smtClean="0"/>
              <a:t>Location of emergency exits</a:t>
            </a:r>
          </a:p>
          <a:p>
            <a:pPr eaLnBrk="1" hangingPunct="1"/>
            <a:r>
              <a:rPr lang="en-US" dirty="0" smtClean="0"/>
              <a:t>Location of restrooms</a:t>
            </a:r>
          </a:p>
          <a:p>
            <a:pPr eaLnBrk="1" hangingPunct="1"/>
            <a:r>
              <a:rPr lang="en-US" dirty="0" smtClean="0"/>
              <a:t>Cell phone and pager management</a:t>
            </a:r>
          </a:p>
          <a:p>
            <a:pPr eaLnBrk="1" hangingPunct="1"/>
            <a:r>
              <a:rPr lang="en-US" dirty="0" smtClean="0"/>
              <a:t>Logging your time to fulfill training requirements</a:t>
            </a:r>
          </a:p>
          <a:p>
            <a:pPr eaLnBrk="1" hangingPunct="1"/>
            <a:r>
              <a:rPr lang="en-US" dirty="0" smtClean="0"/>
              <a:t>Sign-in sheet and participant evaluation form</a:t>
            </a:r>
          </a:p>
          <a:p>
            <a:pPr eaLnBrk="1" hangingPunct="1"/>
            <a:endParaRPr lang="en-US" dirty="0" smtClean="0"/>
          </a:p>
        </p:txBody>
      </p:sp>
      <p:sp>
        <p:nvSpPr>
          <p:cNvPr id="7170" name="Rectangle 6"/>
          <p:cNvSpPr>
            <a:spLocks noGrp="1" noChangeArrowheads="1"/>
          </p:cNvSpPr>
          <p:nvPr>
            <p:ph type="sldNum" sz="quarter" idx="12"/>
          </p:nvPr>
        </p:nvSpPr>
        <p:spPr>
          <a:noFill/>
        </p:spPr>
        <p:txBody>
          <a:bodyPr/>
          <a:lstStyle/>
          <a:p>
            <a:fld id="{74DC98E9-3D5E-434E-9143-208F4FC79E4D}" type="slidenum">
              <a:rPr lang="en-US" smtClean="0"/>
              <a:pPr/>
              <a:t>5</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Benefits:</a:t>
            </a:r>
          </a:p>
        </p:txBody>
      </p:sp>
      <p:sp>
        <p:nvSpPr>
          <p:cNvPr id="8196" name="Rectangle 3"/>
          <p:cNvSpPr>
            <a:spLocks noGrp="1" noChangeArrowheads="1"/>
          </p:cNvSpPr>
          <p:nvPr>
            <p:ph idx="1"/>
          </p:nvPr>
        </p:nvSpPr>
        <p:spPr>
          <a:xfrm>
            <a:off x="612648" y="1901952"/>
            <a:ext cx="7239000" cy="5029200"/>
          </a:xfrm>
        </p:spPr>
        <p:txBody>
          <a:bodyPr/>
          <a:lstStyle/>
          <a:p>
            <a:pPr eaLnBrk="1" hangingPunct="1">
              <a:lnSpc>
                <a:spcPct val="90000"/>
              </a:lnSpc>
            </a:pPr>
            <a:r>
              <a:rPr lang="en-US" dirty="0" smtClean="0"/>
              <a:t>Increase readiness in the event of an actual emergency</a:t>
            </a:r>
          </a:p>
          <a:p>
            <a:pPr eaLnBrk="1" hangingPunct="1">
              <a:lnSpc>
                <a:spcPct val="90000"/>
              </a:lnSpc>
            </a:pPr>
            <a:r>
              <a:rPr lang="en-US" dirty="0" smtClean="0"/>
              <a:t>Provide a means to assess effectiveness of response plans and response capabilities</a:t>
            </a:r>
          </a:p>
          <a:p>
            <a:pPr eaLnBrk="1" hangingPunct="1">
              <a:lnSpc>
                <a:spcPct val="90000"/>
              </a:lnSpc>
            </a:pPr>
            <a:r>
              <a:rPr lang="en-US" dirty="0" smtClean="0"/>
              <a:t>Serve as a training tool for response personnel and their involvement with other response agencies </a:t>
            </a:r>
          </a:p>
          <a:p>
            <a:pPr eaLnBrk="1" hangingPunct="1">
              <a:lnSpc>
                <a:spcPct val="90000"/>
              </a:lnSpc>
            </a:pPr>
            <a:r>
              <a:rPr lang="en-US" dirty="0" smtClean="0"/>
              <a:t>Provide an opportunity to practice skills and improve individual performance in a non-threatening environment</a:t>
            </a:r>
          </a:p>
        </p:txBody>
      </p:sp>
      <p:sp>
        <p:nvSpPr>
          <p:cNvPr id="8194" name="Rectangle 6"/>
          <p:cNvSpPr>
            <a:spLocks noGrp="1" noChangeArrowheads="1"/>
          </p:cNvSpPr>
          <p:nvPr>
            <p:ph type="sldNum" sz="quarter" idx="12"/>
          </p:nvPr>
        </p:nvSpPr>
        <p:spPr>
          <a:noFill/>
        </p:spPr>
        <p:txBody>
          <a:bodyPr/>
          <a:lstStyle/>
          <a:p>
            <a:fld id="{097C6147-F848-4EF9-9909-2157CECB5118}" type="slidenum">
              <a:rPr lang="en-US" smtClean="0"/>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Benefits: (cont.)</a:t>
            </a:r>
          </a:p>
        </p:txBody>
      </p:sp>
      <p:sp>
        <p:nvSpPr>
          <p:cNvPr id="9220" name="Rectangle 3"/>
          <p:cNvSpPr>
            <a:spLocks noGrp="1" noChangeArrowheads="1"/>
          </p:cNvSpPr>
          <p:nvPr>
            <p:ph idx="1"/>
          </p:nvPr>
        </p:nvSpPr>
        <p:spPr>
          <a:xfrm>
            <a:off x="612648" y="1905000"/>
            <a:ext cx="7239000" cy="5029200"/>
          </a:xfrm>
        </p:spPr>
        <p:txBody>
          <a:bodyPr/>
          <a:lstStyle/>
          <a:p>
            <a:pPr eaLnBrk="1" hangingPunct="1"/>
            <a:r>
              <a:rPr lang="en-US" dirty="0" smtClean="0"/>
              <a:t>Require participants to network with each other and pre-plan decisions on resources</a:t>
            </a:r>
          </a:p>
          <a:p>
            <a:pPr eaLnBrk="1" hangingPunct="1"/>
            <a:r>
              <a:rPr lang="en-US" dirty="0" smtClean="0"/>
              <a:t>Identify planning conflicts or gaps</a:t>
            </a:r>
          </a:p>
          <a:p>
            <a:pPr eaLnBrk="1" hangingPunct="1"/>
            <a:r>
              <a:rPr lang="en-US" dirty="0" smtClean="0"/>
              <a:t>Identify resource needs and opportunities for sharing of resources</a:t>
            </a:r>
          </a:p>
          <a:p>
            <a:pPr eaLnBrk="1" hangingPunct="1"/>
            <a:r>
              <a:rPr lang="en-US" dirty="0" smtClean="0"/>
              <a:t>Clarify internal and external roles and responsibilities</a:t>
            </a:r>
          </a:p>
        </p:txBody>
      </p:sp>
      <p:sp>
        <p:nvSpPr>
          <p:cNvPr id="9218" name="Rectangle 6"/>
          <p:cNvSpPr>
            <a:spLocks noGrp="1" noChangeArrowheads="1"/>
          </p:cNvSpPr>
          <p:nvPr>
            <p:ph type="sldNum" sz="quarter" idx="12"/>
          </p:nvPr>
        </p:nvSpPr>
        <p:spPr>
          <a:noFill/>
        </p:spPr>
        <p:txBody>
          <a:bodyPr/>
          <a:lstStyle/>
          <a:p>
            <a:fld id="{B1CA0C85-1B61-4E3A-9B47-BE9E6BBE53BB}"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p:spPr>
        <p:txBody>
          <a:bodyPr/>
          <a:lstStyle/>
          <a:p>
            <a:fld id="{FF1E9905-2AFF-4973-94DC-ABD663A03944}" type="slidenum">
              <a:rPr lang="en-US" smtClean="0"/>
              <a:pPr/>
              <a:t>8</a:t>
            </a:fld>
            <a:endParaRPr lang="en-US" smtClean="0"/>
          </a:p>
        </p:txBody>
      </p:sp>
      <p:sp>
        <p:nvSpPr>
          <p:cNvPr id="48130" name="Rectangle 2"/>
          <p:cNvSpPr>
            <a:spLocks noGrp="1" noChangeArrowheads="1"/>
          </p:cNvSpPr>
          <p:nvPr>
            <p:ph type="title" idx="4294967295"/>
          </p:nvPr>
        </p:nvSpPr>
        <p:spPr>
          <a:xfrm>
            <a:off x="457200" y="704088"/>
            <a:ext cx="8229600" cy="1143000"/>
          </a:xfrm>
        </p:spPr>
        <p:txBody>
          <a:bodyPr/>
          <a:lstStyle/>
          <a:p>
            <a:pPr algn="l" eaLnBrk="1" hangingPunct="1">
              <a:defRPr/>
            </a:pPr>
            <a:r>
              <a:rPr lang="en-US" dirty="0" smtClean="0"/>
              <a:t>Exercise Objectives:</a:t>
            </a:r>
          </a:p>
        </p:txBody>
      </p:sp>
      <p:sp>
        <p:nvSpPr>
          <p:cNvPr id="10244" name="Rectangle 3"/>
          <p:cNvSpPr>
            <a:spLocks noChangeArrowheads="1"/>
          </p:cNvSpPr>
          <p:nvPr/>
        </p:nvSpPr>
        <p:spPr bwMode="auto">
          <a:xfrm>
            <a:off x="612648" y="1901952"/>
            <a:ext cx="7772400" cy="5638800"/>
          </a:xfrm>
          <a:prstGeom prst="rect">
            <a:avLst/>
          </a:prstGeom>
          <a:noFill/>
          <a:ln w="9525">
            <a:noFill/>
            <a:miter lim="800000"/>
            <a:headEnd/>
            <a:tailEnd/>
          </a:ln>
        </p:spPr>
        <p:txBody>
          <a:bodyPr/>
          <a:lstStyle/>
          <a:p>
            <a:pPr eaLnBrk="0" hangingPunct="0">
              <a:lnSpc>
                <a:spcPct val="90000"/>
              </a:lnSpc>
              <a:spcBef>
                <a:spcPct val="20000"/>
              </a:spcBef>
              <a:buFont typeface="Wingdings" pitchFamily="2" charset="2"/>
              <a:buNone/>
            </a:pPr>
            <a:r>
              <a:rPr lang="en-US" sz="2600" dirty="0">
                <a:latin typeface="+mn-lt"/>
              </a:rPr>
              <a:t>At the conclusion of this exercise, participants should be able to do the following:</a:t>
            </a:r>
          </a:p>
          <a:p>
            <a:pPr marL="342900" indent="-342900" eaLnBrk="0" hangingPunct="0">
              <a:lnSpc>
                <a:spcPct val="90000"/>
              </a:lnSpc>
              <a:spcBef>
                <a:spcPct val="20000"/>
              </a:spcBef>
            </a:pPr>
            <a:endParaRPr lang="en-US" sz="2400" u="sng" dirty="0"/>
          </a:p>
          <a:p>
            <a:pPr marL="274320" indent="-274320">
              <a:lnSpc>
                <a:spcPct val="90000"/>
              </a:lnSpc>
              <a:spcBef>
                <a:spcPct val="20000"/>
              </a:spcBef>
              <a:buClr>
                <a:schemeClr val="accent3"/>
              </a:buClr>
              <a:buSzPct val="95000"/>
              <a:buFont typeface="Wingdings 2"/>
              <a:buChar char=""/>
            </a:pPr>
            <a:r>
              <a:rPr lang="en-US" sz="2600" dirty="0">
                <a:latin typeface="+mn-lt"/>
              </a:rPr>
              <a:t>Define or refine participants’ roles and </a:t>
            </a:r>
            <a:r>
              <a:rPr lang="en-US" sz="2600" dirty="0" smtClean="0">
                <a:latin typeface="+mn-lt"/>
              </a:rPr>
              <a:t>responsibilities for managing the consequences of a distribution system contamination incident</a:t>
            </a:r>
            <a:r>
              <a:rPr lang="en-US" sz="2600" dirty="0">
                <a:latin typeface="+mn-lt"/>
              </a:rPr>
              <a:t>, which should be reflected in their plans, </a:t>
            </a:r>
            <a:r>
              <a:rPr lang="en-US" sz="2600" dirty="0" smtClean="0">
                <a:latin typeface="+mn-lt"/>
              </a:rPr>
              <a:t>policies and </a:t>
            </a:r>
            <a:r>
              <a:rPr lang="en-US" sz="2600" dirty="0">
                <a:latin typeface="+mn-lt"/>
              </a:rPr>
              <a:t>procedures and other preparedness elements currently in place or under </a:t>
            </a:r>
            <a:r>
              <a:rPr lang="en-US" sz="2600" dirty="0" smtClean="0">
                <a:latin typeface="+mn-lt"/>
              </a:rPr>
              <a:t>development</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Build relationships between utilities and </a:t>
            </a:r>
            <a:r>
              <a:rPr lang="en-US" sz="2600" dirty="0" smtClean="0">
                <a:latin typeface="+mn-lt"/>
              </a:rPr>
              <a:t>stakeholders</a:t>
            </a:r>
            <a:endParaRPr lang="en-US" sz="26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p:spPr>
        <p:txBody>
          <a:bodyPr/>
          <a:lstStyle/>
          <a:p>
            <a:fld id="{080F26CC-2800-415A-91A2-CED7A5197EB3}" type="slidenum">
              <a:rPr lang="en-US" smtClean="0"/>
              <a:pPr/>
              <a:t>9</a:t>
            </a:fld>
            <a:endParaRPr lang="en-US" smtClean="0"/>
          </a:p>
        </p:txBody>
      </p:sp>
      <p:sp>
        <p:nvSpPr>
          <p:cNvPr id="123906" name="Rectangle 2"/>
          <p:cNvSpPr>
            <a:spLocks noGrp="1" noChangeArrowheads="1"/>
          </p:cNvSpPr>
          <p:nvPr>
            <p:ph type="title" idx="4294967295"/>
          </p:nvPr>
        </p:nvSpPr>
        <p:spPr>
          <a:xfrm>
            <a:off x="457200" y="704088"/>
            <a:ext cx="8229600" cy="1143000"/>
          </a:xfrm>
        </p:spPr>
        <p:txBody>
          <a:bodyPr/>
          <a:lstStyle/>
          <a:p>
            <a:pPr algn="l" eaLnBrk="1" hangingPunct="1">
              <a:defRPr/>
            </a:pPr>
            <a:r>
              <a:rPr lang="en-US" dirty="0" smtClean="0"/>
              <a:t>Exercise Objectives: (cont.)</a:t>
            </a:r>
          </a:p>
        </p:txBody>
      </p:sp>
      <p:sp>
        <p:nvSpPr>
          <p:cNvPr id="11268" name="Rectangle 3"/>
          <p:cNvSpPr>
            <a:spLocks noGrp="1" noChangeArrowheads="1"/>
          </p:cNvSpPr>
          <p:nvPr>
            <p:ph type="body" idx="4294967295"/>
          </p:nvPr>
        </p:nvSpPr>
        <p:spPr>
          <a:xfrm>
            <a:off x="612648" y="1901952"/>
            <a:ext cx="8001000" cy="3886200"/>
          </a:xfrm>
        </p:spPr>
        <p:txBody>
          <a:bodyPr/>
          <a:lstStyle/>
          <a:p>
            <a:pPr>
              <a:lnSpc>
                <a:spcPct val="90000"/>
              </a:lnSpc>
            </a:pPr>
            <a:r>
              <a:rPr lang="en-US" dirty="0" smtClean="0"/>
              <a:t>Determine neighboring utility water infrastructure capabilities and needs</a:t>
            </a:r>
          </a:p>
          <a:p>
            <a:pPr>
              <a:lnSpc>
                <a:spcPct val="90000"/>
              </a:lnSpc>
            </a:pPr>
            <a:r>
              <a:rPr lang="en-US" dirty="0" smtClean="0"/>
              <a:t>Identify other needed enhancements related to training and exercises and other preparedness elements currently in place or under development</a:t>
            </a:r>
          </a:p>
          <a:p>
            <a:pPr>
              <a:lnSpc>
                <a:spcPct val="90000"/>
              </a:lnSpc>
            </a:pPr>
            <a:endParaRPr lang="en-US" dirty="0" smtClean="0"/>
          </a:p>
          <a:p>
            <a:pPr marL="0" indent="0">
              <a:lnSpc>
                <a:spcPct val="90000"/>
              </a:lnSpc>
              <a:buFont typeface="Wingdings" pitchFamily="2" charset="2"/>
              <a:buNone/>
            </a:pPr>
            <a:r>
              <a:rPr lang="en-US" b="1" u="sng" dirty="0" smtClean="0"/>
              <a:t>This session will not be a success unless you as a participant go back to your office and follow through</a:t>
            </a:r>
            <a:r>
              <a:rPr lang="en-US" dirty="0"/>
              <a:t> </a:t>
            </a:r>
            <a:endParaRPr lang="en-US" dirty="0" smtClean="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Bt Blue no Logo">
  <a:themeElements>
    <a:clrScheme name="Bt Blue no Log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t Blue no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t Blue no Log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t Blue no Log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t Blue no Log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t Blue no Log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t Blue no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t Blue no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t Blue no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FE2C8E9-C4E9-49F6-A273-9DEE402BC50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1429</TotalTime>
  <Words>2904</Words>
  <Application>Microsoft Office PowerPoint</Application>
  <PresentationFormat>On-screen Show (4:3)</PresentationFormat>
  <Paragraphs>269</Paragraphs>
  <Slides>35</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Constantia</vt:lpstr>
      <vt:lpstr>Symbol</vt:lpstr>
      <vt:lpstr>Wingdings</vt:lpstr>
      <vt:lpstr>Wingdings 2</vt:lpstr>
      <vt:lpstr>Bt Blue no Logo</vt:lpstr>
      <vt:lpstr>Flow</vt:lpstr>
      <vt:lpstr>Distribution System </vt:lpstr>
      <vt:lpstr>Tabletop Exercise</vt:lpstr>
      <vt:lpstr>Welcome and Introductions</vt:lpstr>
      <vt:lpstr>Agenda</vt:lpstr>
      <vt:lpstr>Administrative Details</vt:lpstr>
      <vt:lpstr>Exercise Benefits:</vt:lpstr>
      <vt:lpstr>Exercise Benefits: (cont.)</vt:lpstr>
      <vt:lpstr>Exercise Objectives:</vt:lpstr>
      <vt:lpstr>Exercise Objectives: (cont.)</vt:lpstr>
      <vt:lpstr>Roles and Responsibilities:</vt:lpstr>
      <vt:lpstr>Exercise Rules:</vt:lpstr>
      <vt:lpstr>Exercise Rules: (cont.)</vt:lpstr>
      <vt:lpstr>Action Planning Session</vt:lpstr>
      <vt:lpstr>Cybersecurity scenario</vt:lpstr>
      <vt:lpstr>Module 1 – May 27 Contamination is Observed</vt:lpstr>
      <vt:lpstr>Module 1 – May 27, 0700 hrs</vt:lpstr>
      <vt:lpstr>Key Issues – Module 1</vt:lpstr>
      <vt:lpstr>Module 2 – May 27 Complaints Continue</vt:lpstr>
      <vt:lpstr>Module 2 – May 27, 0900 hrs </vt:lpstr>
      <vt:lpstr>Key Issues – Module 2</vt:lpstr>
      <vt:lpstr>Module 3 – May 27 The Contamination Source is Identified</vt:lpstr>
      <vt:lpstr>Module 3 – May 27, 1100 hrs </vt:lpstr>
      <vt:lpstr>Module 3 – May 27, 1100 hrs (cont.)</vt:lpstr>
      <vt:lpstr>Key Issues – Module 3</vt:lpstr>
      <vt:lpstr>Module 4 – May 28 The Contamination Extent is Determined</vt:lpstr>
      <vt:lpstr>Module 4 – May 28, 1400 hrs </vt:lpstr>
      <vt:lpstr>Module 4 – May 28, 1400 hrs (cont.) </vt:lpstr>
      <vt:lpstr>Key Issues – Module 4</vt:lpstr>
      <vt:lpstr>Module 5 – May 29 The Contamination is Remediated</vt:lpstr>
      <vt:lpstr>Module 5 – May 29, 0800 hrs </vt:lpstr>
      <vt:lpstr>Key Issues – Module 5</vt:lpstr>
      <vt:lpstr>Action planning session post exercise </vt:lpstr>
      <vt:lpstr>Review of exercise objectives</vt:lpstr>
      <vt:lpstr>conclusion</vt:lpstr>
      <vt:lpstr>Closing remarks thank you for participating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Tabletop Exercise Presentation</dc:title>
  <dc:subject>Presentation to facilitate exercise</dc:subject>
  <dc:creator>U.S. EPA Office of Water</dc:creator>
  <cp:keywords>distribution system contamination, presentation, tabletop exercise</cp:keywords>
  <dc:description>Modify this document to fit your needs.</dc:description>
  <cp:lastModifiedBy>Tricia Rood</cp:lastModifiedBy>
  <cp:revision>35</cp:revision>
  <dcterms:created xsi:type="dcterms:W3CDTF">1901-01-01T04:00:00Z</dcterms:created>
  <dcterms:modified xsi:type="dcterms:W3CDTF">2018-05-16T20:43:28Z</dcterms:modified>
</cp:coreProperties>
</file>